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5"/>
  </p:sldMasterIdLst>
  <p:notesMasterIdLst>
    <p:notesMasterId r:id="rId113"/>
  </p:notesMasterIdLst>
  <p:sldIdLst>
    <p:sldId id="262" r:id="rId6"/>
    <p:sldId id="259" r:id="rId7"/>
    <p:sldId id="264" r:id="rId8"/>
    <p:sldId id="308" r:id="rId9"/>
    <p:sldId id="988" r:id="rId10"/>
    <p:sldId id="313" r:id="rId11"/>
    <p:sldId id="1527" r:id="rId12"/>
    <p:sldId id="1528" r:id="rId13"/>
    <p:sldId id="1529" r:id="rId14"/>
    <p:sldId id="1541" r:id="rId15"/>
    <p:sldId id="1530" r:id="rId16"/>
    <p:sldId id="1532" r:id="rId17"/>
    <p:sldId id="1533" r:id="rId18"/>
    <p:sldId id="1534" r:id="rId19"/>
    <p:sldId id="1535" r:id="rId20"/>
    <p:sldId id="1536" r:id="rId21"/>
    <p:sldId id="1537" r:id="rId22"/>
    <p:sldId id="1539" r:id="rId23"/>
    <p:sldId id="1540" r:id="rId24"/>
    <p:sldId id="1538" r:id="rId25"/>
    <p:sldId id="1542" r:id="rId26"/>
    <p:sldId id="1543" r:id="rId27"/>
    <p:sldId id="1544" r:id="rId28"/>
    <p:sldId id="1545" r:id="rId29"/>
    <p:sldId id="1546" r:id="rId30"/>
    <p:sldId id="1547" r:id="rId31"/>
    <p:sldId id="381" r:id="rId32"/>
    <p:sldId id="382" r:id="rId33"/>
    <p:sldId id="1548" r:id="rId34"/>
    <p:sldId id="1556" r:id="rId35"/>
    <p:sldId id="1577" r:id="rId36"/>
    <p:sldId id="383" r:id="rId37"/>
    <p:sldId id="1549" r:id="rId38"/>
    <p:sldId id="1550" r:id="rId39"/>
    <p:sldId id="1551" r:id="rId40"/>
    <p:sldId id="1552" r:id="rId41"/>
    <p:sldId id="1553" r:id="rId42"/>
    <p:sldId id="1531" r:id="rId43"/>
    <p:sldId id="1558" r:id="rId44"/>
    <p:sldId id="1525" r:id="rId45"/>
    <p:sldId id="1068" r:id="rId46"/>
    <p:sldId id="1079" r:id="rId47"/>
    <p:sldId id="1090" r:id="rId48"/>
    <p:sldId id="1554" r:id="rId49"/>
    <p:sldId id="1555" r:id="rId50"/>
    <p:sldId id="408" r:id="rId51"/>
    <p:sldId id="1094" r:id="rId52"/>
    <p:sldId id="1560" r:id="rId53"/>
    <p:sldId id="1561" r:id="rId54"/>
    <p:sldId id="1096" r:id="rId55"/>
    <p:sldId id="1562" r:id="rId56"/>
    <p:sldId id="1563" r:id="rId57"/>
    <p:sldId id="1564" r:id="rId58"/>
    <p:sldId id="409" r:id="rId59"/>
    <p:sldId id="1566" r:id="rId60"/>
    <p:sldId id="1567" r:id="rId61"/>
    <p:sldId id="1565" r:id="rId62"/>
    <p:sldId id="1097" r:id="rId63"/>
    <p:sldId id="1098" r:id="rId64"/>
    <p:sldId id="1571" r:id="rId65"/>
    <p:sldId id="1572" r:id="rId66"/>
    <p:sldId id="1573" r:id="rId67"/>
    <p:sldId id="403" r:id="rId68"/>
    <p:sldId id="1578" r:id="rId69"/>
    <p:sldId id="1574" r:id="rId70"/>
    <p:sldId id="1575" r:id="rId71"/>
    <p:sldId id="1579" r:id="rId72"/>
    <p:sldId id="1580" r:id="rId73"/>
    <p:sldId id="1581" r:id="rId74"/>
    <p:sldId id="1582" r:id="rId75"/>
    <p:sldId id="1583" r:id="rId76"/>
    <p:sldId id="1570" r:id="rId77"/>
    <p:sldId id="1584" r:id="rId78"/>
    <p:sldId id="1526" r:id="rId79"/>
    <p:sldId id="404" r:id="rId80"/>
    <p:sldId id="402" r:id="rId81"/>
    <p:sldId id="1585" r:id="rId82"/>
    <p:sldId id="405" r:id="rId83"/>
    <p:sldId id="1445" r:id="rId84"/>
    <p:sldId id="1586" r:id="rId85"/>
    <p:sldId id="1587" r:id="rId86"/>
    <p:sldId id="1588" r:id="rId87"/>
    <p:sldId id="1444" r:id="rId88"/>
    <p:sldId id="3492" r:id="rId89"/>
    <p:sldId id="3512" r:id="rId90"/>
    <p:sldId id="3511" r:id="rId91"/>
    <p:sldId id="3493" r:id="rId92"/>
    <p:sldId id="3497" r:id="rId93"/>
    <p:sldId id="3498" r:id="rId94"/>
    <p:sldId id="3494" r:id="rId95"/>
    <p:sldId id="3495" r:id="rId96"/>
    <p:sldId id="3510" r:id="rId97"/>
    <p:sldId id="3499" r:id="rId98"/>
    <p:sldId id="3500" r:id="rId99"/>
    <p:sldId id="3501" r:id="rId100"/>
    <p:sldId id="3502" r:id="rId101"/>
    <p:sldId id="3506" r:id="rId102"/>
    <p:sldId id="3505" r:id="rId103"/>
    <p:sldId id="3503" r:id="rId104"/>
    <p:sldId id="3507" r:id="rId105"/>
    <p:sldId id="3508" r:id="rId106"/>
    <p:sldId id="3509" r:id="rId107"/>
    <p:sldId id="3516" r:id="rId108"/>
    <p:sldId id="3518" r:id="rId109"/>
    <p:sldId id="336" r:id="rId110"/>
    <p:sldId id="1589" r:id="rId111"/>
    <p:sldId id="263" r:id="rId112"/>
  </p:sldIdLst>
  <p:sldSz cx="9144000" cy="5715000" type="screen16x10"/>
  <p:notesSz cx="6858000" cy="9144000"/>
  <p:embeddedFontLst>
    <p:embeddedFont>
      <p:font typeface="Calibri" panose="020F0502020204030204" pitchFamily="34" charset="0"/>
      <p:regular r:id="rId114"/>
      <p:bold r:id="rId115"/>
      <p:italic r:id="rId116"/>
      <p:boldItalic r:id="rId117"/>
    </p:embeddedFont>
    <p:embeddedFont>
      <p:font typeface="Cambria Math" panose="02040503050406030204" pitchFamily="18" charset="0"/>
      <p:regular r:id="rId118"/>
    </p:embeddedFont>
    <p:embeddedFont>
      <p:font typeface="Roboto" panose="02000000000000000000" pitchFamily="2" charset="0"/>
      <p:regular r:id="rId119"/>
      <p:bold r:id="rId120"/>
      <p:italic r:id="rId121"/>
      <p:boldItalic r:id="rId1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aria Silipo" initials="RS" lastIdx="24" clrIdx="0">
    <p:extLst>
      <p:ext uri="{19B8F6BF-5375-455C-9EA6-DF929625EA0E}">
        <p15:presenceInfo xmlns:p15="http://schemas.microsoft.com/office/powerpoint/2012/main" userId="S::rosaria.silipo@knime.com::48f1ae3a-382c-4c45-8ed1-39095bf37103" providerId="AD"/>
      </p:ext>
    </p:extLst>
  </p:cmAuthor>
  <p:cmAuthor id="2" name="Emilio Silvestri" initials="ES" lastIdx="3" clrIdx="1">
    <p:extLst>
      <p:ext uri="{19B8F6BF-5375-455C-9EA6-DF929625EA0E}">
        <p15:presenceInfo xmlns:p15="http://schemas.microsoft.com/office/powerpoint/2012/main" userId="Emilio Silvest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0"/>
    <a:srgbClr val="E71FA0"/>
    <a:srgbClr val="00386C"/>
    <a:srgbClr val="FFFFCC"/>
    <a:srgbClr val="FFFF99"/>
    <a:srgbClr val="FBD1DA"/>
    <a:srgbClr val="B4FAD2"/>
    <a:srgbClr val="002A51"/>
    <a:srgbClr val="ED1846"/>
    <a:srgbClr val="405B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0B76B4-F4FF-4ED2-87DD-8D7988DFE9DD}" v="1" dt="2023-01-12T08:14:53.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8" autoAdjust="0"/>
    <p:restoredTop sz="96333"/>
  </p:normalViewPr>
  <p:slideViewPr>
    <p:cSldViewPr snapToGrid="0" snapToObjects="1" showGuides="1">
      <p:cViewPr varScale="1">
        <p:scale>
          <a:sx n="127" d="100"/>
          <a:sy n="127" d="100"/>
        </p:scale>
        <p:origin x="408"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4.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commentAuthors" Target="commentAuthors.xml"/><Relationship Id="rId128" Type="http://schemas.microsoft.com/office/2016/11/relationships/changesInfo" Target="changesInfos/changesInfo1.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notesMaster" Target="notesMasters/notesMaster1.xml"/><Relationship Id="rId118" Type="http://schemas.openxmlformats.org/officeDocument/2006/relationships/font" Target="fonts/font5.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font" Target="fonts/font7.fntdata"/><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font" Target="fonts/font2.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3.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9.fntdata"/><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toru Hayasaka" userId="f5f1b623-9aa9-4923-b86d-8ceaae247420" providerId="ADAL" clId="{5B955AF5-F9F2-465E-AFB7-04794A752C9B}"/>
    <pc:docChg chg="undo custSel modSld">
      <pc:chgData name="Satoru Hayasaka" userId="f5f1b623-9aa9-4923-b86d-8ceaae247420" providerId="ADAL" clId="{5B955AF5-F9F2-465E-AFB7-04794A752C9B}" dt="2020-11-05T23:12:11.562" v="212" actId="20577"/>
      <pc:docMkLst>
        <pc:docMk/>
      </pc:docMkLst>
      <pc:sldChg chg="addSp delSp mod">
        <pc:chgData name="Satoru Hayasaka" userId="f5f1b623-9aa9-4923-b86d-8ceaae247420" providerId="ADAL" clId="{5B955AF5-F9F2-465E-AFB7-04794A752C9B}" dt="2020-11-05T23:09:30.614" v="184" actId="478"/>
        <pc:sldMkLst>
          <pc:docMk/>
          <pc:sldMk cId="4067134333" sldId="262"/>
        </pc:sldMkLst>
        <pc:spChg chg="add del">
          <ac:chgData name="Satoru Hayasaka" userId="f5f1b623-9aa9-4923-b86d-8ceaae247420" providerId="ADAL" clId="{5B955AF5-F9F2-465E-AFB7-04794A752C9B}" dt="2020-11-05T23:09:30.614" v="184" actId="478"/>
          <ac:spMkLst>
            <pc:docMk/>
            <pc:sldMk cId="4067134333" sldId="262"/>
            <ac:spMk id="3" creationId="{09E768C6-7FFD-AD4A-8819-192B5CD840E6}"/>
          </ac:spMkLst>
        </pc:spChg>
      </pc:sldChg>
      <pc:sldChg chg="modSp mod">
        <pc:chgData name="Satoru Hayasaka" userId="f5f1b623-9aa9-4923-b86d-8ceaae247420" providerId="ADAL" clId="{5B955AF5-F9F2-465E-AFB7-04794A752C9B}" dt="2020-11-05T23:12:11.562" v="212" actId="20577"/>
        <pc:sldMkLst>
          <pc:docMk/>
          <pc:sldMk cId="648684048" sldId="263"/>
        </pc:sldMkLst>
        <pc:spChg chg="mod">
          <ac:chgData name="Satoru Hayasaka" userId="f5f1b623-9aa9-4923-b86d-8ceaae247420" providerId="ADAL" clId="{5B955AF5-F9F2-465E-AFB7-04794A752C9B}" dt="2020-11-05T23:12:02.080" v="193" actId="20577"/>
          <ac:spMkLst>
            <pc:docMk/>
            <pc:sldMk cId="648684048" sldId="263"/>
            <ac:spMk id="2" creationId="{3C3B26F9-B704-CF47-9C92-9A399FF23052}"/>
          </ac:spMkLst>
        </pc:spChg>
        <pc:spChg chg="mod">
          <ac:chgData name="Satoru Hayasaka" userId="f5f1b623-9aa9-4923-b86d-8ceaae247420" providerId="ADAL" clId="{5B955AF5-F9F2-465E-AFB7-04794A752C9B}" dt="2020-11-05T23:12:11.562" v="212" actId="20577"/>
          <ac:spMkLst>
            <pc:docMk/>
            <pc:sldMk cId="648684048" sldId="263"/>
            <ac:spMk id="3" creationId="{AF27DE70-E7D1-8D48-B541-596C4E2E7A6F}"/>
          </ac:spMkLst>
        </pc:spChg>
      </pc:sldChg>
      <pc:sldChg chg="addSp delSp modSp mod">
        <pc:chgData name="Satoru Hayasaka" userId="f5f1b623-9aa9-4923-b86d-8ceaae247420" providerId="ADAL" clId="{5B955AF5-F9F2-465E-AFB7-04794A752C9B}" dt="2020-10-29T03:00:39.527" v="80" actId="1076"/>
        <pc:sldMkLst>
          <pc:docMk/>
          <pc:sldMk cId="1664438476" sldId="308"/>
        </pc:sldMkLst>
        <pc:spChg chg="mod">
          <ac:chgData name="Satoru Hayasaka" userId="f5f1b623-9aa9-4923-b86d-8ceaae247420" providerId="ADAL" clId="{5B955AF5-F9F2-465E-AFB7-04794A752C9B}" dt="2020-10-29T03:00:16.510" v="72" actId="5793"/>
          <ac:spMkLst>
            <pc:docMk/>
            <pc:sldMk cId="1664438476" sldId="308"/>
            <ac:spMk id="4" creationId="{BAA891B8-8D10-4D98-88DE-376F0CFF3137}"/>
          </ac:spMkLst>
        </pc:spChg>
        <pc:picChg chg="del">
          <ac:chgData name="Satoru Hayasaka" userId="f5f1b623-9aa9-4923-b86d-8ceaae247420" providerId="ADAL" clId="{5B955AF5-F9F2-465E-AFB7-04794A752C9B}" dt="2020-10-29T03:00:19.614" v="74" actId="478"/>
          <ac:picMkLst>
            <pc:docMk/>
            <pc:sldMk cId="1664438476" sldId="308"/>
            <ac:picMk id="6" creationId="{F51CA733-28D5-4D36-B0E9-971891825BE0}"/>
          </ac:picMkLst>
        </pc:picChg>
        <pc:picChg chg="del">
          <ac:chgData name="Satoru Hayasaka" userId="f5f1b623-9aa9-4923-b86d-8ceaae247420" providerId="ADAL" clId="{5B955AF5-F9F2-465E-AFB7-04794A752C9B}" dt="2020-10-29T03:00:18.717" v="73" actId="478"/>
          <ac:picMkLst>
            <pc:docMk/>
            <pc:sldMk cId="1664438476" sldId="308"/>
            <ac:picMk id="7" creationId="{BBDC1F13-620D-4133-8F70-34D231A56226}"/>
          </ac:picMkLst>
        </pc:picChg>
        <pc:picChg chg="add mod">
          <ac:chgData name="Satoru Hayasaka" userId="f5f1b623-9aa9-4923-b86d-8ceaae247420" providerId="ADAL" clId="{5B955AF5-F9F2-465E-AFB7-04794A752C9B}" dt="2020-10-29T03:00:39.527" v="80" actId="1076"/>
          <ac:picMkLst>
            <pc:docMk/>
            <pc:sldMk cId="1664438476" sldId="308"/>
            <ac:picMk id="9" creationId="{8EBF49D2-B1A1-4D9D-9DCF-7278A049ABD3}"/>
          </ac:picMkLst>
        </pc:picChg>
      </pc:sldChg>
      <pc:sldChg chg="modSp mod">
        <pc:chgData name="Satoru Hayasaka" userId="f5f1b623-9aa9-4923-b86d-8ceaae247420" providerId="ADAL" clId="{5B955AF5-F9F2-465E-AFB7-04794A752C9B}" dt="2020-10-29T03:33:29.557" v="87" actId="1076"/>
        <pc:sldMkLst>
          <pc:docMk/>
          <pc:sldMk cId="152288939" sldId="1094"/>
        </pc:sldMkLst>
        <pc:spChg chg="mod">
          <ac:chgData name="Satoru Hayasaka" userId="f5f1b623-9aa9-4923-b86d-8ceaae247420" providerId="ADAL" clId="{5B955AF5-F9F2-465E-AFB7-04794A752C9B}" dt="2020-10-29T03:33:06.832" v="85" actId="1076"/>
          <ac:spMkLst>
            <pc:docMk/>
            <pc:sldMk cId="152288939" sldId="1094"/>
            <ac:spMk id="37" creationId="{CE3B3957-EDD1-423A-8AA4-E3918A035A96}"/>
          </ac:spMkLst>
        </pc:spChg>
        <pc:spChg chg="mod">
          <ac:chgData name="Satoru Hayasaka" userId="f5f1b623-9aa9-4923-b86d-8ceaae247420" providerId="ADAL" clId="{5B955AF5-F9F2-465E-AFB7-04794A752C9B}" dt="2020-10-29T03:33:29.557" v="87" actId="1076"/>
          <ac:spMkLst>
            <pc:docMk/>
            <pc:sldMk cId="152288939" sldId="1094"/>
            <ac:spMk id="55" creationId="{A9E0D6F2-6642-4E41-8BD6-F244E727806B}"/>
          </ac:spMkLst>
        </pc:spChg>
        <pc:spChg chg="mod">
          <ac:chgData name="Satoru Hayasaka" userId="f5f1b623-9aa9-4923-b86d-8ceaae247420" providerId="ADAL" clId="{5B955AF5-F9F2-465E-AFB7-04794A752C9B}" dt="2020-10-29T03:33:19.820" v="86" actId="1076"/>
          <ac:spMkLst>
            <pc:docMk/>
            <pc:sldMk cId="152288939" sldId="1094"/>
            <ac:spMk id="58" creationId="{44C2F341-D7A9-4E1D-A51E-C103A912950F}"/>
          </ac:spMkLst>
        </pc:spChg>
        <pc:cxnChg chg="mod">
          <ac:chgData name="Satoru Hayasaka" userId="f5f1b623-9aa9-4923-b86d-8ceaae247420" providerId="ADAL" clId="{5B955AF5-F9F2-465E-AFB7-04794A752C9B}" dt="2020-10-29T03:33:19.820" v="86" actId="1076"/>
          <ac:cxnSpMkLst>
            <pc:docMk/>
            <pc:sldMk cId="152288939" sldId="1094"/>
            <ac:cxnSpMk id="60" creationId="{C0DDD913-66B8-4AFF-99DD-EF17D0084C1C}"/>
          </ac:cxnSpMkLst>
        </pc:cxnChg>
        <pc:cxnChg chg="mod">
          <ac:chgData name="Satoru Hayasaka" userId="f5f1b623-9aa9-4923-b86d-8ceaae247420" providerId="ADAL" clId="{5B955AF5-F9F2-465E-AFB7-04794A752C9B}" dt="2020-10-29T03:33:29.557" v="87" actId="1076"/>
          <ac:cxnSpMkLst>
            <pc:docMk/>
            <pc:sldMk cId="152288939" sldId="1094"/>
            <ac:cxnSpMk id="62" creationId="{BD30FE64-D591-4BD0-94E7-6F30E2466022}"/>
          </ac:cxnSpMkLst>
        </pc:cxnChg>
        <pc:cxnChg chg="mod">
          <ac:chgData name="Satoru Hayasaka" userId="f5f1b623-9aa9-4923-b86d-8ceaae247420" providerId="ADAL" clId="{5B955AF5-F9F2-465E-AFB7-04794A752C9B}" dt="2020-10-29T03:33:06.832" v="85" actId="1076"/>
          <ac:cxnSpMkLst>
            <pc:docMk/>
            <pc:sldMk cId="152288939" sldId="1094"/>
            <ac:cxnSpMk id="150" creationId="{D0A81BF4-E7F3-45CC-AF16-21740D989B0D}"/>
          </ac:cxnSpMkLst>
        </pc:cxnChg>
      </pc:sldChg>
      <pc:sldChg chg="modSp mod">
        <pc:chgData name="Satoru Hayasaka" userId="f5f1b623-9aa9-4923-b86d-8ceaae247420" providerId="ADAL" clId="{5B955AF5-F9F2-465E-AFB7-04794A752C9B}" dt="2020-10-29T03:27:04.546" v="82" actId="947"/>
        <pc:sldMkLst>
          <pc:docMk/>
          <pc:sldMk cId="3261237513" sldId="1528"/>
        </pc:sldMkLst>
        <pc:spChg chg="mod">
          <ac:chgData name="Satoru Hayasaka" userId="f5f1b623-9aa9-4923-b86d-8ceaae247420" providerId="ADAL" clId="{5B955AF5-F9F2-465E-AFB7-04794A752C9B}" dt="2020-10-29T03:27:04.546" v="82" actId="947"/>
          <ac:spMkLst>
            <pc:docMk/>
            <pc:sldMk cId="3261237513" sldId="1528"/>
            <ac:spMk id="4" creationId="{AB19DE06-D414-4EB6-A707-8C57B505E696}"/>
          </ac:spMkLst>
        </pc:spChg>
      </pc:sldChg>
      <pc:sldChg chg="modSp mod">
        <pc:chgData name="Satoru Hayasaka" userId="f5f1b623-9aa9-4923-b86d-8ceaae247420" providerId="ADAL" clId="{5B955AF5-F9F2-465E-AFB7-04794A752C9B}" dt="2020-10-29T03:30:42.601" v="84" actId="1076"/>
        <pc:sldMkLst>
          <pc:docMk/>
          <pc:sldMk cId="3909547094" sldId="1545"/>
        </pc:sldMkLst>
        <pc:spChg chg="mod">
          <ac:chgData name="Satoru Hayasaka" userId="f5f1b623-9aa9-4923-b86d-8ceaae247420" providerId="ADAL" clId="{5B955AF5-F9F2-465E-AFB7-04794A752C9B}" dt="2020-10-29T03:30:42.601" v="84" actId="1076"/>
          <ac:spMkLst>
            <pc:docMk/>
            <pc:sldMk cId="3909547094" sldId="1545"/>
            <ac:spMk id="14" creationId="{AA33994A-8F20-4E8E-8483-8D3D650FF8EB}"/>
          </ac:spMkLst>
        </pc:spChg>
      </pc:sldChg>
      <pc:sldChg chg="modSp mod">
        <pc:chgData name="Satoru Hayasaka" userId="f5f1b623-9aa9-4923-b86d-8ceaae247420" providerId="ADAL" clId="{5B955AF5-F9F2-465E-AFB7-04794A752C9B}" dt="2020-10-29T03:35:01.157" v="88" actId="2711"/>
        <pc:sldMkLst>
          <pc:docMk/>
          <pc:sldMk cId="3232363594" sldId="1564"/>
        </pc:sldMkLst>
        <pc:spChg chg="mod">
          <ac:chgData name="Satoru Hayasaka" userId="f5f1b623-9aa9-4923-b86d-8ceaae247420" providerId="ADAL" clId="{5B955AF5-F9F2-465E-AFB7-04794A752C9B}" dt="2020-10-29T03:35:01.157" v="88" actId="2711"/>
          <ac:spMkLst>
            <pc:docMk/>
            <pc:sldMk cId="3232363594" sldId="1564"/>
            <ac:spMk id="3" creationId="{19254D89-2469-4EB8-98C0-9327A6E54EB6}"/>
          </ac:spMkLst>
        </pc:spChg>
      </pc:sldChg>
      <pc:sldChg chg="modSp mod modAnim">
        <pc:chgData name="Satoru Hayasaka" userId="f5f1b623-9aa9-4923-b86d-8ceaae247420" providerId="ADAL" clId="{5B955AF5-F9F2-465E-AFB7-04794A752C9B}" dt="2020-10-29T03:38:11.060" v="92"/>
        <pc:sldMkLst>
          <pc:docMk/>
          <pc:sldMk cId="3682285555" sldId="1572"/>
        </pc:sldMkLst>
        <pc:spChg chg="mod">
          <ac:chgData name="Satoru Hayasaka" userId="f5f1b623-9aa9-4923-b86d-8ceaae247420" providerId="ADAL" clId="{5B955AF5-F9F2-465E-AFB7-04794A752C9B}" dt="2020-10-29T03:36:49.288" v="90" actId="20577"/>
          <ac:spMkLst>
            <pc:docMk/>
            <pc:sldMk cId="3682285555" sldId="1572"/>
            <ac:spMk id="45" creationId="{A8A41502-59C7-2841-8D54-80B0E95A2FB5}"/>
          </ac:spMkLst>
        </pc:spChg>
      </pc:sldChg>
      <pc:sldChg chg="addSp modSp mod">
        <pc:chgData name="Satoru Hayasaka" userId="f5f1b623-9aa9-4923-b86d-8ceaae247420" providerId="ADAL" clId="{5B955AF5-F9F2-465E-AFB7-04794A752C9B}" dt="2020-10-29T03:42:35.145" v="181" actId="1076"/>
        <pc:sldMkLst>
          <pc:docMk/>
          <pc:sldMk cId="3023468577" sldId="1589"/>
        </pc:sldMkLst>
        <pc:spChg chg="mod">
          <ac:chgData name="Satoru Hayasaka" userId="f5f1b623-9aa9-4923-b86d-8ceaae247420" providerId="ADAL" clId="{5B955AF5-F9F2-465E-AFB7-04794A752C9B}" dt="2020-10-29T03:40:20.520" v="107" actId="20577"/>
          <ac:spMkLst>
            <pc:docMk/>
            <pc:sldMk cId="3023468577" sldId="1589"/>
            <ac:spMk id="2" creationId="{5D7F1964-B5CA-4049-8315-C16B5AFF1D21}"/>
          </ac:spMkLst>
        </pc:spChg>
        <pc:spChg chg="mod">
          <ac:chgData name="Satoru Hayasaka" userId="f5f1b623-9aa9-4923-b86d-8ceaae247420" providerId="ADAL" clId="{5B955AF5-F9F2-465E-AFB7-04794A752C9B}" dt="2020-10-29T03:42:10.902" v="174" actId="20577"/>
          <ac:spMkLst>
            <pc:docMk/>
            <pc:sldMk cId="3023468577" sldId="1589"/>
            <ac:spMk id="4" creationId="{AF5B5E0A-F8F6-4491-951E-BA93914805C1}"/>
          </ac:spMkLst>
        </pc:spChg>
        <pc:picChg chg="add mod">
          <ac:chgData name="Satoru Hayasaka" userId="f5f1b623-9aa9-4923-b86d-8ceaae247420" providerId="ADAL" clId="{5B955AF5-F9F2-465E-AFB7-04794A752C9B}" dt="2020-10-29T03:42:35.145" v="181" actId="1076"/>
          <ac:picMkLst>
            <pc:docMk/>
            <pc:sldMk cId="3023468577" sldId="1589"/>
            <ac:picMk id="7" creationId="{278A7B51-3F04-4F68-8825-B72AC6100104}"/>
          </ac:picMkLst>
        </pc:picChg>
      </pc:sldChg>
    </pc:docChg>
  </pc:docChgLst>
  <pc:docChgLst>
    <pc:chgData name="Emilio Silvestri" userId="426fcf31-f236-4527-864f-3f1d1efb7653" providerId="ADAL" clId="{AC0B76B4-F4FF-4ED2-87DD-8D7988DFE9DD}"/>
    <pc:docChg chg="modSld">
      <pc:chgData name="Emilio Silvestri" userId="426fcf31-f236-4527-864f-3f1d1efb7653" providerId="ADAL" clId="{AC0B76B4-F4FF-4ED2-87DD-8D7988DFE9DD}" dt="2023-01-12T08:19:56.820" v="3" actId="14826"/>
      <pc:docMkLst>
        <pc:docMk/>
      </pc:docMkLst>
      <pc:sldChg chg="modSp mod">
        <pc:chgData name="Emilio Silvestri" userId="426fcf31-f236-4527-864f-3f1d1efb7653" providerId="ADAL" clId="{AC0B76B4-F4FF-4ED2-87DD-8D7988DFE9DD}" dt="2023-01-12T08:19:56.820" v="3" actId="14826"/>
        <pc:sldMkLst>
          <pc:docMk/>
          <pc:sldMk cId="3121431685" sldId="3494"/>
        </pc:sldMkLst>
        <pc:spChg chg="mod">
          <ac:chgData name="Emilio Silvestri" userId="426fcf31-f236-4527-864f-3f1d1efb7653" providerId="ADAL" clId="{AC0B76B4-F4FF-4ED2-87DD-8D7988DFE9DD}" dt="2023-01-12T08:18:16.486" v="1" actId="14100"/>
          <ac:spMkLst>
            <pc:docMk/>
            <pc:sldMk cId="3121431685" sldId="3494"/>
            <ac:spMk id="8" creationId="{00000000-0000-0000-0000-000000000000}"/>
          </ac:spMkLst>
        </pc:spChg>
        <pc:spChg chg="mod">
          <ac:chgData name="Emilio Silvestri" userId="426fcf31-f236-4527-864f-3f1d1efb7653" providerId="ADAL" clId="{AC0B76B4-F4FF-4ED2-87DD-8D7988DFE9DD}" dt="2023-01-12T08:18:22.094" v="2" actId="14100"/>
          <ac:spMkLst>
            <pc:docMk/>
            <pc:sldMk cId="3121431685" sldId="3494"/>
            <ac:spMk id="9" creationId="{00000000-0000-0000-0000-000000000000}"/>
          </ac:spMkLst>
        </pc:spChg>
        <pc:picChg chg="mod">
          <ac:chgData name="Emilio Silvestri" userId="426fcf31-f236-4527-864f-3f1d1efb7653" providerId="ADAL" clId="{AC0B76B4-F4FF-4ED2-87DD-8D7988DFE9DD}" dt="2023-01-12T08:19:56.820" v="3" actId="14826"/>
          <ac:picMkLst>
            <pc:docMk/>
            <pc:sldMk cId="3121431685" sldId="3494"/>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99794-45CA-FF41-AA62-5E594CEACF02}" type="datetimeFigureOut">
              <a:rPr lang="de-DE" smtClean="0"/>
              <a:t>12.01.2023</a:t>
            </a:fld>
            <a:endParaRPr lang="de-DE" dirty="0"/>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2914A-90BC-E546-9349-962456D80391}" type="slidenum">
              <a:rPr lang="de-DE" smtClean="0"/>
              <a:t>‹#›</a:t>
            </a:fld>
            <a:endParaRPr lang="de-DE" dirty="0"/>
          </a:p>
        </p:txBody>
      </p:sp>
    </p:spTree>
    <p:extLst>
      <p:ext uri="{BB962C8B-B14F-4D97-AF65-F5344CB8AC3E}">
        <p14:creationId xmlns:p14="http://schemas.microsoft.com/office/powerpoint/2010/main" val="832594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image" Target="../media/image13.wmf"/></Relationships>
</file>

<file path=ppt/notesSlides/_rels/notesSlide1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image" Target="../media/image13.wmf"/></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13.wmf"/></Relationships>
</file>

<file path=ppt/notesSlides/_rels/note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image" Target="../media/image13.wmf"/></Relationships>
</file>

<file path=ppt/notesSlides/_rels/notesSlide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13.wmf"/></Relationships>
</file>

<file path=ppt/notesSlides/_rels/notesSlide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13.wmf"/></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AF4E9-3A9C-4BA5-B681-E30A66BEFD37}" type="slidenum">
              <a:rPr lang="en-US" smtClean="0"/>
              <a:pPr/>
              <a:t>9</a:t>
            </a:fld>
            <a:endParaRPr lang="en-US" dirty="0"/>
          </a:p>
        </p:txBody>
      </p:sp>
    </p:spTree>
    <p:extLst>
      <p:ext uri="{BB962C8B-B14F-4D97-AF65-F5344CB8AC3E}">
        <p14:creationId xmlns:p14="http://schemas.microsoft.com/office/powerpoint/2010/main" val="29541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a:extLst>
              <a:ext uri="{FF2B5EF4-FFF2-40B4-BE49-F238E27FC236}">
                <a16:creationId xmlns:a16="http://schemas.microsoft.com/office/drawing/2014/main" id="{15FAA9FC-76B3-44A9-877F-28D4C9739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102170-3EDB-4726-98F3-8B5EA3804566}" type="slidenum">
              <a:rPr lang="de-DE" altLang="en-US"/>
              <a:pPr eaLnBrk="1" hangingPunct="1"/>
              <a:t>36</a:t>
            </a:fld>
            <a:endParaRPr lang="de-DE" altLang="en-US"/>
          </a:p>
        </p:txBody>
      </p:sp>
      <p:sp>
        <p:nvSpPr>
          <p:cNvPr id="18436" name="Rectangle 2">
            <a:extLst>
              <a:ext uri="{FF2B5EF4-FFF2-40B4-BE49-F238E27FC236}">
                <a16:creationId xmlns:a16="http://schemas.microsoft.com/office/drawing/2014/main" id="{9FA716BC-B4D3-4629-8BF6-F0F48F500661}"/>
              </a:ext>
            </a:extLst>
          </p:cNvPr>
          <p:cNvSpPr>
            <a:spLocks noGrp="1" noRot="1" noChangeAspect="1" noChangeArrowheads="1" noTextEdit="1"/>
          </p:cNvSpPr>
          <p:nvPr>
            <p:ph type="sldImg"/>
          </p:nvPr>
        </p:nvSpPr>
        <p:spPr>
          <a:xfrm>
            <a:off x="490538" y="774700"/>
            <a:ext cx="6118225" cy="3824288"/>
          </a:xfrm>
          <a:ln/>
        </p:spPr>
      </p:sp>
      <p:sp>
        <p:nvSpPr>
          <p:cNvPr id="18437" name="Rectangle 3">
            <a:extLst>
              <a:ext uri="{FF2B5EF4-FFF2-40B4-BE49-F238E27FC236}">
                <a16:creationId xmlns:a16="http://schemas.microsoft.com/office/drawing/2014/main" id="{8BA7E965-D9B5-4B1D-8BBD-881EB1188010}"/>
              </a:ext>
            </a:extLst>
          </p:cNvPr>
          <p:cNvSpPr>
            <a:spLocks noGrp="1" noChangeArrowheads="1"/>
          </p:cNvSpPr>
          <p:nvPr>
            <p:ph type="body" idx="1"/>
          </p:nvPr>
        </p:nvSpPr>
        <p:spPr>
          <a:xfrm>
            <a:off x="944563" y="4860925"/>
            <a:ext cx="5208587"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Beispiel:</a:t>
            </a:r>
          </a:p>
          <a:p>
            <a:pPr eaLnBrk="1" hangingPunct="1"/>
            <a:r>
              <a:rPr lang="en-US" altLang="en-US">
                <a:latin typeface="Arial" panose="020B0604020202020204" pitchFamily="34" charset="0"/>
              </a:rPr>
              <a:t>2 Eingaben, eine Ausgabe. Stufenfunktion in den Neuronen. 1er-Neuron fuer Schwellwert der Stufenfunktion:</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Wie sieht die Ausgabe des MLP abhängig von den zwei Eingaben x und y aus?</a:t>
            </a:r>
          </a:p>
          <a:p>
            <a:pPr eaLnBrk="1" hangingPunct="1"/>
            <a:endParaRPr lang="en-US" altLang="en-US">
              <a:latin typeface="Arial" panose="020B0604020202020204" pitchFamily="34" charset="0"/>
            </a:endParaRPr>
          </a:p>
        </p:txBody>
      </p:sp>
      <p:graphicFrame>
        <p:nvGraphicFramePr>
          <p:cNvPr id="18434" name="Object 4">
            <a:extLst>
              <a:ext uri="{FF2B5EF4-FFF2-40B4-BE49-F238E27FC236}">
                <a16:creationId xmlns:a16="http://schemas.microsoft.com/office/drawing/2014/main" id="{E123447F-8404-4E2D-BAE5-562A6EC530C9}"/>
              </a:ext>
            </a:extLst>
          </p:cNvPr>
          <p:cNvGraphicFramePr>
            <a:graphicFrameLocks noChangeAspect="1"/>
          </p:cNvGraphicFramePr>
          <p:nvPr/>
        </p:nvGraphicFramePr>
        <p:xfrm>
          <a:off x="1870075" y="5768975"/>
          <a:ext cx="1641475" cy="676275"/>
        </p:xfrm>
        <a:graphic>
          <a:graphicData uri="http://schemas.openxmlformats.org/presentationml/2006/ole">
            <mc:AlternateContent xmlns:mc="http://schemas.openxmlformats.org/markup-compatibility/2006">
              <mc:Choice xmlns:v="urn:schemas-microsoft-com:vml" Requires="v">
                <p:oleObj name="Equation" r:id="rId3" imgW="1206360" imgH="457200" progId="Equation.3">
                  <p:embed/>
                </p:oleObj>
              </mc:Choice>
              <mc:Fallback>
                <p:oleObj name="Equation" r:id="rId3" imgW="1206360" imgH="457200" progId="Equation.3">
                  <p:embed/>
                  <p:pic>
                    <p:nvPicPr>
                      <p:cNvPr id="18434" name="Object 4">
                        <a:extLst>
                          <a:ext uri="{FF2B5EF4-FFF2-40B4-BE49-F238E27FC236}">
                            <a16:creationId xmlns:a16="http://schemas.microsoft.com/office/drawing/2014/main" id="{E123447F-8404-4E2D-BAE5-562A6EC53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5768975"/>
                        <a:ext cx="1641475"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9190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a:extLst>
              <a:ext uri="{FF2B5EF4-FFF2-40B4-BE49-F238E27FC236}">
                <a16:creationId xmlns:a16="http://schemas.microsoft.com/office/drawing/2014/main" id="{15FAA9FC-76B3-44A9-877F-28D4C9739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102170-3EDB-4726-98F3-8B5EA3804566}" type="slidenum">
              <a:rPr lang="de-DE" altLang="en-US"/>
              <a:pPr eaLnBrk="1" hangingPunct="1"/>
              <a:t>37</a:t>
            </a:fld>
            <a:endParaRPr lang="de-DE" altLang="en-US"/>
          </a:p>
        </p:txBody>
      </p:sp>
      <p:sp>
        <p:nvSpPr>
          <p:cNvPr id="18436" name="Rectangle 2">
            <a:extLst>
              <a:ext uri="{FF2B5EF4-FFF2-40B4-BE49-F238E27FC236}">
                <a16:creationId xmlns:a16="http://schemas.microsoft.com/office/drawing/2014/main" id="{9FA716BC-B4D3-4629-8BF6-F0F48F500661}"/>
              </a:ext>
            </a:extLst>
          </p:cNvPr>
          <p:cNvSpPr>
            <a:spLocks noGrp="1" noRot="1" noChangeAspect="1" noChangeArrowheads="1" noTextEdit="1"/>
          </p:cNvSpPr>
          <p:nvPr>
            <p:ph type="sldImg"/>
          </p:nvPr>
        </p:nvSpPr>
        <p:spPr>
          <a:xfrm>
            <a:off x="490538" y="774700"/>
            <a:ext cx="6118225" cy="3824288"/>
          </a:xfrm>
          <a:ln/>
        </p:spPr>
      </p:sp>
      <p:sp>
        <p:nvSpPr>
          <p:cNvPr id="18437" name="Rectangle 3">
            <a:extLst>
              <a:ext uri="{FF2B5EF4-FFF2-40B4-BE49-F238E27FC236}">
                <a16:creationId xmlns:a16="http://schemas.microsoft.com/office/drawing/2014/main" id="{8BA7E965-D9B5-4B1D-8BBD-881EB1188010}"/>
              </a:ext>
            </a:extLst>
          </p:cNvPr>
          <p:cNvSpPr>
            <a:spLocks noGrp="1" noChangeArrowheads="1"/>
          </p:cNvSpPr>
          <p:nvPr>
            <p:ph type="body" idx="1"/>
          </p:nvPr>
        </p:nvSpPr>
        <p:spPr>
          <a:xfrm>
            <a:off x="944563" y="4860925"/>
            <a:ext cx="5208587"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Beispiel:</a:t>
            </a:r>
          </a:p>
          <a:p>
            <a:pPr eaLnBrk="1" hangingPunct="1"/>
            <a:r>
              <a:rPr lang="en-US" altLang="en-US">
                <a:latin typeface="Arial" panose="020B0604020202020204" pitchFamily="34" charset="0"/>
              </a:rPr>
              <a:t>2 Eingaben, eine Ausgabe. Stufenfunktion in den Neuronen. 1er-Neuron fuer Schwellwert der Stufenfunktion:</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Wie sieht die Ausgabe des MLP abhängig von den zwei Eingaben x und y aus?</a:t>
            </a:r>
          </a:p>
          <a:p>
            <a:pPr eaLnBrk="1" hangingPunct="1"/>
            <a:endParaRPr lang="en-US" altLang="en-US">
              <a:latin typeface="Arial" panose="020B0604020202020204" pitchFamily="34" charset="0"/>
            </a:endParaRPr>
          </a:p>
        </p:txBody>
      </p:sp>
      <p:graphicFrame>
        <p:nvGraphicFramePr>
          <p:cNvPr id="18434" name="Object 4">
            <a:extLst>
              <a:ext uri="{FF2B5EF4-FFF2-40B4-BE49-F238E27FC236}">
                <a16:creationId xmlns:a16="http://schemas.microsoft.com/office/drawing/2014/main" id="{E123447F-8404-4E2D-BAE5-562A6EC530C9}"/>
              </a:ext>
            </a:extLst>
          </p:cNvPr>
          <p:cNvGraphicFramePr>
            <a:graphicFrameLocks noChangeAspect="1"/>
          </p:cNvGraphicFramePr>
          <p:nvPr/>
        </p:nvGraphicFramePr>
        <p:xfrm>
          <a:off x="1870075" y="5768975"/>
          <a:ext cx="1641475" cy="676275"/>
        </p:xfrm>
        <a:graphic>
          <a:graphicData uri="http://schemas.openxmlformats.org/presentationml/2006/ole">
            <mc:AlternateContent xmlns:mc="http://schemas.openxmlformats.org/markup-compatibility/2006">
              <mc:Choice xmlns:v="urn:schemas-microsoft-com:vml" Requires="v">
                <p:oleObj name="Equation" r:id="rId3" imgW="1206360" imgH="457200" progId="Equation.3">
                  <p:embed/>
                </p:oleObj>
              </mc:Choice>
              <mc:Fallback>
                <p:oleObj name="Equation" r:id="rId3" imgW="1206360" imgH="457200" progId="Equation.3">
                  <p:embed/>
                  <p:pic>
                    <p:nvPicPr>
                      <p:cNvPr id="18434" name="Object 4">
                        <a:extLst>
                          <a:ext uri="{FF2B5EF4-FFF2-40B4-BE49-F238E27FC236}">
                            <a16:creationId xmlns:a16="http://schemas.microsoft.com/office/drawing/2014/main" id="{E123447F-8404-4E2D-BAE5-562A6EC53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5768975"/>
                        <a:ext cx="1641475"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2393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AF4E9-3A9C-4BA5-B681-E30A66BEFD37}" type="slidenum">
              <a:rPr lang="en-US" smtClean="0"/>
              <a:pPr/>
              <a:t>38</a:t>
            </a:fld>
            <a:endParaRPr lang="en-US" dirty="0"/>
          </a:p>
        </p:txBody>
      </p:sp>
    </p:spTree>
    <p:extLst>
      <p:ext uri="{BB962C8B-B14F-4D97-AF65-F5344CB8AC3E}">
        <p14:creationId xmlns:p14="http://schemas.microsoft.com/office/powerpoint/2010/main" val="2063863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function which takes some input to calculate for example some probability for the output with some hidden layers in between</a:t>
            </a:r>
          </a:p>
          <a:p>
            <a:r>
              <a:rPr lang="en-US" dirty="0"/>
              <a:t>- In a feed forward network information travels from the input to the output without backwards connections</a:t>
            </a:r>
          </a:p>
          <a:p>
            <a:r>
              <a:rPr lang="en-US" dirty="0"/>
              <a:t>- When we apply a network we always take the values from the previous layer to calculate the activations in the next layer.</a:t>
            </a:r>
          </a:p>
          <a:p>
            <a:r>
              <a:rPr lang="en-US" dirty="0"/>
              <a:t>- In this small example we have fully connected network where each neuron from the previous layer is connected to the neurons in the next layer</a:t>
            </a:r>
          </a:p>
          <a:p>
            <a:r>
              <a:rPr lang="en-US" dirty="0"/>
              <a:t>- To calculate the activation of the hidden layer, we take the input values and multiply them with the according parameters called weights, sum them up and add in addition a bias values. This sum is then fed into an activation function which could be the sigmoid function. </a:t>
            </a:r>
          </a:p>
          <a:p>
            <a:r>
              <a:rPr lang="en-US" dirty="0"/>
              <a:t>- We can then use these activation values to calculate the probability for our output in the same way.</a:t>
            </a:r>
          </a:p>
          <a:p>
            <a:r>
              <a:rPr lang="en-US" dirty="0"/>
              <a:t>- The goal of training a network is to find the values for our parameters/ weights and this is normally done using back propagation</a:t>
            </a:r>
          </a:p>
        </p:txBody>
      </p:sp>
      <p:sp>
        <p:nvSpPr>
          <p:cNvPr id="4" name="Slide Number Placeholder 3"/>
          <p:cNvSpPr>
            <a:spLocks noGrp="1"/>
          </p:cNvSpPr>
          <p:nvPr>
            <p:ph type="sldNum" sz="quarter" idx="5"/>
          </p:nvPr>
        </p:nvSpPr>
        <p:spPr/>
        <p:txBody>
          <a:bodyPr/>
          <a:lstStyle/>
          <a:p>
            <a:fld id="{C8AAF4E9-3A9C-4BA5-B681-E30A66BEFD37}" type="slidenum">
              <a:rPr lang="en-US" smtClean="0"/>
              <a:pPr/>
              <a:t>40</a:t>
            </a:fld>
            <a:endParaRPr lang="en-US" dirty="0"/>
          </a:p>
        </p:txBody>
      </p:sp>
    </p:spTree>
    <p:extLst>
      <p:ext uri="{BB962C8B-B14F-4D97-AF65-F5344CB8AC3E}">
        <p14:creationId xmlns:p14="http://schemas.microsoft.com/office/powerpoint/2010/main" val="3995820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62D6682F-0947-4321-AE76-A0818097CE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3D5B443-3737-48AD-94DE-C27BF1C2FCBA}" type="slidenum">
              <a:rPr lang="de-DE" altLang="en-US"/>
              <a:pPr eaLnBrk="1" hangingPunct="1"/>
              <a:t>63</a:t>
            </a:fld>
            <a:endParaRPr lang="de-DE" altLang="en-US"/>
          </a:p>
        </p:txBody>
      </p:sp>
      <p:sp>
        <p:nvSpPr>
          <p:cNvPr id="105475" name="Rectangle 2">
            <a:extLst>
              <a:ext uri="{FF2B5EF4-FFF2-40B4-BE49-F238E27FC236}">
                <a16:creationId xmlns:a16="http://schemas.microsoft.com/office/drawing/2014/main" id="{BEFE5967-3860-49A9-B898-1AE9EAF67E5E}"/>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BE548599-6D9B-482E-8791-ED10413405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5272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point which highly</a:t>
            </a:r>
            <a:r>
              <a:rPr lang="en-US" baseline="0" dirty="0"/>
              <a:t> influences how quickly the algorithm converges is the step length delta s, often called learning rate in machine learning. </a:t>
            </a:r>
          </a:p>
          <a:p>
            <a:r>
              <a:rPr lang="en-US" baseline="0" dirty="0"/>
              <a:t>The picture show what happens if the learning rate is to too small, too large or just right. </a:t>
            </a:r>
          </a:p>
          <a:p>
            <a:endParaRPr lang="en-US" baseline="0" dirty="0"/>
          </a:p>
          <a:p>
            <a:endParaRPr lang="en-US" dirty="0"/>
          </a:p>
        </p:txBody>
      </p:sp>
    </p:spTree>
    <p:extLst>
      <p:ext uri="{BB962C8B-B14F-4D97-AF65-F5344CB8AC3E}">
        <p14:creationId xmlns:p14="http://schemas.microsoft.com/office/powerpoint/2010/main" val="291562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08DE286E-F0DA-4D1F-9C2A-ADEA3BC218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E0B788B-9719-45C4-86F3-4548D7992B7A}" type="slidenum">
              <a:rPr lang="de-DE" altLang="en-US"/>
              <a:pPr eaLnBrk="1" hangingPunct="1"/>
              <a:t>75</a:t>
            </a:fld>
            <a:endParaRPr lang="de-DE" altLang="en-US"/>
          </a:p>
        </p:txBody>
      </p:sp>
      <p:sp>
        <p:nvSpPr>
          <p:cNvPr id="106499" name="Rectangle 2">
            <a:extLst>
              <a:ext uri="{FF2B5EF4-FFF2-40B4-BE49-F238E27FC236}">
                <a16:creationId xmlns:a16="http://schemas.microsoft.com/office/drawing/2014/main" id="{EF7404DA-3B7F-4CCE-B6CD-7BBE541A5A39}"/>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11AF3694-A628-48B6-A015-2B05C8337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1471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BD958472-B79A-4497-81E4-A0315A41B7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5ACC86-3767-4B9A-9F19-E5EC55D7657F}" type="slidenum">
              <a:rPr lang="de-DE" altLang="en-US"/>
              <a:pPr eaLnBrk="1" hangingPunct="1"/>
              <a:t>76</a:t>
            </a:fld>
            <a:endParaRPr lang="de-DE" altLang="en-US"/>
          </a:p>
        </p:txBody>
      </p:sp>
      <p:sp>
        <p:nvSpPr>
          <p:cNvPr id="104451" name="Rectangle 2">
            <a:extLst>
              <a:ext uri="{FF2B5EF4-FFF2-40B4-BE49-F238E27FC236}">
                <a16:creationId xmlns:a16="http://schemas.microsoft.com/office/drawing/2014/main" id="{2085979E-92BD-4BCF-8734-63D7E174D152}"/>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9ABD61F3-BCB2-4A00-AB62-6C75A7B9E3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48476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5CB89882-EC75-441F-AC08-7E4D2EE50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6015C0-6A88-4C56-A2B6-B24486DDFB78}" type="slidenum">
              <a:rPr lang="de-DE" altLang="en-US"/>
              <a:pPr eaLnBrk="1" hangingPunct="1"/>
              <a:t>78</a:t>
            </a:fld>
            <a:endParaRPr lang="de-DE" altLang="en-US"/>
          </a:p>
        </p:txBody>
      </p:sp>
      <p:sp>
        <p:nvSpPr>
          <p:cNvPr id="107523" name="Rectangle 2">
            <a:extLst>
              <a:ext uri="{FF2B5EF4-FFF2-40B4-BE49-F238E27FC236}">
                <a16:creationId xmlns:a16="http://schemas.microsoft.com/office/drawing/2014/main" id="{30B8DA6D-DDF9-4411-BEE9-BB151A66628B}"/>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13311627-C65B-42EB-896A-E2D87D8583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2824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AF4E9-3A9C-4BA5-B681-E30A66BEFD37}" type="slidenum">
              <a:rPr lang="en-US" smtClean="0"/>
              <a:pPr/>
              <a:t>14</a:t>
            </a:fld>
            <a:endParaRPr lang="en-US" dirty="0"/>
          </a:p>
        </p:txBody>
      </p:sp>
    </p:spTree>
    <p:extLst>
      <p:ext uri="{BB962C8B-B14F-4D97-AF65-F5344CB8AC3E}">
        <p14:creationId xmlns:p14="http://schemas.microsoft.com/office/powerpoint/2010/main" val="374598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CFE6C3CD-28B1-4863-9060-612EA68DE5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7C6741-B1EF-4A40-A969-350CA553694B}" type="slidenum">
              <a:rPr lang="de-DE" altLang="en-US"/>
              <a:pPr eaLnBrk="1" hangingPunct="1"/>
              <a:t>27</a:t>
            </a:fld>
            <a:endParaRPr lang="de-DE" altLang="en-US"/>
          </a:p>
        </p:txBody>
      </p:sp>
      <p:sp>
        <p:nvSpPr>
          <p:cNvPr id="86019" name="Rectangle 2">
            <a:extLst>
              <a:ext uri="{FF2B5EF4-FFF2-40B4-BE49-F238E27FC236}">
                <a16:creationId xmlns:a16="http://schemas.microsoft.com/office/drawing/2014/main" id="{96C8214A-7CDB-46D7-B0EF-DBCAD51F039C}"/>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9A234504-5E0A-4A45-9552-48DCCC46BB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2184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C40C13D4-5505-4489-89C0-12588DCB29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1C6044-D226-457D-93D7-08644F952269}" type="slidenum">
              <a:rPr lang="de-DE" altLang="en-US"/>
              <a:pPr eaLnBrk="1" hangingPunct="1"/>
              <a:t>28</a:t>
            </a:fld>
            <a:endParaRPr lang="de-DE" altLang="en-US"/>
          </a:p>
        </p:txBody>
      </p:sp>
      <p:sp>
        <p:nvSpPr>
          <p:cNvPr id="87043" name="Rectangle 2">
            <a:extLst>
              <a:ext uri="{FF2B5EF4-FFF2-40B4-BE49-F238E27FC236}">
                <a16:creationId xmlns:a16="http://schemas.microsoft.com/office/drawing/2014/main" id="{A19369A4-F02C-452F-8AFA-274945B98336}"/>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C6CB0B75-77B8-4EF2-82F5-ACA2336808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7319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AF4E9-3A9C-4BA5-B681-E30A66BEFD37}" type="slidenum">
              <a:rPr lang="en-US" smtClean="0"/>
              <a:pPr/>
              <a:t>31</a:t>
            </a:fld>
            <a:endParaRPr lang="en-US" dirty="0"/>
          </a:p>
        </p:txBody>
      </p:sp>
    </p:spTree>
    <p:extLst>
      <p:ext uri="{BB962C8B-B14F-4D97-AF65-F5344CB8AC3E}">
        <p14:creationId xmlns:p14="http://schemas.microsoft.com/office/powerpoint/2010/main" val="253542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a:extLst>
              <a:ext uri="{FF2B5EF4-FFF2-40B4-BE49-F238E27FC236}">
                <a16:creationId xmlns:a16="http://schemas.microsoft.com/office/drawing/2014/main" id="{15FAA9FC-76B3-44A9-877F-28D4C9739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102170-3EDB-4726-98F3-8B5EA3804566}" type="slidenum">
              <a:rPr lang="de-DE" altLang="en-US"/>
              <a:pPr eaLnBrk="1" hangingPunct="1"/>
              <a:t>32</a:t>
            </a:fld>
            <a:endParaRPr lang="de-DE" altLang="en-US"/>
          </a:p>
        </p:txBody>
      </p:sp>
      <p:sp>
        <p:nvSpPr>
          <p:cNvPr id="18436" name="Rectangle 2">
            <a:extLst>
              <a:ext uri="{FF2B5EF4-FFF2-40B4-BE49-F238E27FC236}">
                <a16:creationId xmlns:a16="http://schemas.microsoft.com/office/drawing/2014/main" id="{9FA716BC-B4D3-4629-8BF6-F0F48F500661}"/>
              </a:ext>
            </a:extLst>
          </p:cNvPr>
          <p:cNvSpPr>
            <a:spLocks noGrp="1" noRot="1" noChangeAspect="1" noChangeArrowheads="1" noTextEdit="1"/>
          </p:cNvSpPr>
          <p:nvPr>
            <p:ph type="sldImg"/>
          </p:nvPr>
        </p:nvSpPr>
        <p:spPr>
          <a:xfrm>
            <a:off x="490538" y="774700"/>
            <a:ext cx="6118225" cy="3824288"/>
          </a:xfrm>
          <a:ln/>
        </p:spPr>
      </p:sp>
      <p:sp>
        <p:nvSpPr>
          <p:cNvPr id="18437" name="Rectangle 3">
            <a:extLst>
              <a:ext uri="{FF2B5EF4-FFF2-40B4-BE49-F238E27FC236}">
                <a16:creationId xmlns:a16="http://schemas.microsoft.com/office/drawing/2014/main" id="{8BA7E965-D9B5-4B1D-8BBD-881EB1188010}"/>
              </a:ext>
            </a:extLst>
          </p:cNvPr>
          <p:cNvSpPr>
            <a:spLocks noGrp="1" noChangeArrowheads="1"/>
          </p:cNvSpPr>
          <p:nvPr>
            <p:ph type="body" idx="1"/>
          </p:nvPr>
        </p:nvSpPr>
        <p:spPr>
          <a:xfrm>
            <a:off x="944563" y="4860925"/>
            <a:ext cx="5208587"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Beispiel:</a:t>
            </a:r>
          </a:p>
          <a:p>
            <a:pPr eaLnBrk="1" hangingPunct="1"/>
            <a:r>
              <a:rPr lang="en-US" altLang="en-US">
                <a:latin typeface="Arial" panose="020B0604020202020204" pitchFamily="34" charset="0"/>
              </a:rPr>
              <a:t>2 Eingaben, eine Ausgabe. Stufenfunktion in den Neuronen. 1er-Neuron fuer Schwellwert der Stufenfunktion:</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Wie sieht die Ausgabe des MLP abhängig von den zwei Eingaben x und y aus?</a:t>
            </a:r>
          </a:p>
          <a:p>
            <a:pPr eaLnBrk="1" hangingPunct="1"/>
            <a:endParaRPr lang="en-US" altLang="en-US">
              <a:latin typeface="Arial" panose="020B0604020202020204" pitchFamily="34" charset="0"/>
            </a:endParaRPr>
          </a:p>
        </p:txBody>
      </p:sp>
      <p:graphicFrame>
        <p:nvGraphicFramePr>
          <p:cNvPr id="18434" name="Object 4">
            <a:extLst>
              <a:ext uri="{FF2B5EF4-FFF2-40B4-BE49-F238E27FC236}">
                <a16:creationId xmlns:a16="http://schemas.microsoft.com/office/drawing/2014/main" id="{E123447F-8404-4E2D-BAE5-562A6EC530C9}"/>
              </a:ext>
            </a:extLst>
          </p:cNvPr>
          <p:cNvGraphicFramePr>
            <a:graphicFrameLocks noChangeAspect="1"/>
          </p:cNvGraphicFramePr>
          <p:nvPr/>
        </p:nvGraphicFramePr>
        <p:xfrm>
          <a:off x="1870075" y="5768975"/>
          <a:ext cx="1641475" cy="676275"/>
        </p:xfrm>
        <a:graphic>
          <a:graphicData uri="http://schemas.openxmlformats.org/presentationml/2006/ole">
            <mc:AlternateContent xmlns:mc="http://schemas.openxmlformats.org/markup-compatibility/2006">
              <mc:Choice xmlns:v="urn:schemas-microsoft-com:vml" Requires="v">
                <p:oleObj name="Equation" r:id="rId3" imgW="1206360" imgH="457200" progId="Equation.3">
                  <p:embed/>
                </p:oleObj>
              </mc:Choice>
              <mc:Fallback>
                <p:oleObj name="Equation" r:id="rId3" imgW="1206360" imgH="457200" progId="Equation.3">
                  <p:embed/>
                  <p:pic>
                    <p:nvPicPr>
                      <p:cNvPr id="18434" name="Object 4">
                        <a:extLst>
                          <a:ext uri="{FF2B5EF4-FFF2-40B4-BE49-F238E27FC236}">
                            <a16:creationId xmlns:a16="http://schemas.microsoft.com/office/drawing/2014/main" id="{E123447F-8404-4E2D-BAE5-562A6EC53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5768975"/>
                        <a:ext cx="1641475"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23995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a:extLst>
              <a:ext uri="{FF2B5EF4-FFF2-40B4-BE49-F238E27FC236}">
                <a16:creationId xmlns:a16="http://schemas.microsoft.com/office/drawing/2014/main" id="{15FAA9FC-76B3-44A9-877F-28D4C9739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102170-3EDB-4726-98F3-8B5EA3804566}" type="slidenum">
              <a:rPr lang="de-DE" altLang="en-US"/>
              <a:pPr eaLnBrk="1" hangingPunct="1"/>
              <a:t>33</a:t>
            </a:fld>
            <a:endParaRPr lang="de-DE" altLang="en-US"/>
          </a:p>
        </p:txBody>
      </p:sp>
      <p:sp>
        <p:nvSpPr>
          <p:cNvPr id="18436" name="Rectangle 2">
            <a:extLst>
              <a:ext uri="{FF2B5EF4-FFF2-40B4-BE49-F238E27FC236}">
                <a16:creationId xmlns:a16="http://schemas.microsoft.com/office/drawing/2014/main" id="{9FA716BC-B4D3-4629-8BF6-F0F48F500661}"/>
              </a:ext>
            </a:extLst>
          </p:cNvPr>
          <p:cNvSpPr>
            <a:spLocks noGrp="1" noRot="1" noChangeAspect="1" noChangeArrowheads="1" noTextEdit="1"/>
          </p:cNvSpPr>
          <p:nvPr>
            <p:ph type="sldImg"/>
          </p:nvPr>
        </p:nvSpPr>
        <p:spPr>
          <a:xfrm>
            <a:off x="490538" y="774700"/>
            <a:ext cx="6118225" cy="3824288"/>
          </a:xfrm>
          <a:ln/>
        </p:spPr>
      </p:sp>
      <p:sp>
        <p:nvSpPr>
          <p:cNvPr id="18437" name="Rectangle 3">
            <a:extLst>
              <a:ext uri="{FF2B5EF4-FFF2-40B4-BE49-F238E27FC236}">
                <a16:creationId xmlns:a16="http://schemas.microsoft.com/office/drawing/2014/main" id="{8BA7E965-D9B5-4B1D-8BBD-881EB1188010}"/>
              </a:ext>
            </a:extLst>
          </p:cNvPr>
          <p:cNvSpPr>
            <a:spLocks noGrp="1" noChangeArrowheads="1"/>
          </p:cNvSpPr>
          <p:nvPr>
            <p:ph type="body" idx="1"/>
          </p:nvPr>
        </p:nvSpPr>
        <p:spPr>
          <a:xfrm>
            <a:off x="944563" y="4860925"/>
            <a:ext cx="5208587"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Beispiel:</a:t>
            </a:r>
          </a:p>
          <a:p>
            <a:pPr eaLnBrk="1" hangingPunct="1"/>
            <a:r>
              <a:rPr lang="en-US" altLang="en-US">
                <a:latin typeface="Arial" panose="020B0604020202020204" pitchFamily="34" charset="0"/>
              </a:rPr>
              <a:t>2 Eingaben, eine Ausgabe. Stufenfunktion in den Neuronen. 1er-Neuron fuer Schwellwert der Stufenfunktion:</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Wie sieht die Ausgabe des MLP abhängig von den zwei Eingaben x und y aus?</a:t>
            </a:r>
          </a:p>
          <a:p>
            <a:pPr eaLnBrk="1" hangingPunct="1"/>
            <a:endParaRPr lang="en-US" altLang="en-US">
              <a:latin typeface="Arial" panose="020B0604020202020204" pitchFamily="34" charset="0"/>
            </a:endParaRPr>
          </a:p>
        </p:txBody>
      </p:sp>
      <p:graphicFrame>
        <p:nvGraphicFramePr>
          <p:cNvPr id="18434" name="Object 4">
            <a:extLst>
              <a:ext uri="{FF2B5EF4-FFF2-40B4-BE49-F238E27FC236}">
                <a16:creationId xmlns:a16="http://schemas.microsoft.com/office/drawing/2014/main" id="{E123447F-8404-4E2D-BAE5-562A6EC530C9}"/>
              </a:ext>
            </a:extLst>
          </p:cNvPr>
          <p:cNvGraphicFramePr>
            <a:graphicFrameLocks noChangeAspect="1"/>
          </p:cNvGraphicFramePr>
          <p:nvPr/>
        </p:nvGraphicFramePr>
        <p:xfrm>
          <a:off x="1870075" y="5768975"/>
          <a:ext cx="1641475" cy="676275"/>
        </p:xfrm>
        <a:graphic>
          <a:graphicData uri="http://schemas.openxmlformats.org/presentationml/2006/ole">
            <mc:AlternateContent xmlns:mc="http://schemas.openxmlformats.org/markup-compatibility/2006">
              <mc:Choice xmlns:v="urn:schemas-microsoft-com:vml" Requires="v">
                <p:oleObj name="Equation" r:id="rId3" imgW="1206360" imgH="457200" progId="Equation.3">
                  <p:embed/>
                </p:oleObj>
              </mc:Choice>
              <mc:Fallback>
                <p:oleObj name="Equation" r:id="rId3" imgW="1206360" imgH="457200" progId="Equation.3">
                  <p:embed/>
                  <p:pic>
                    <p:nvPicPr>
                      <p:cNvPr id="18434" name="Object 4">
                        <a:extLst>
                          <a:ext uri="{FF2B5EF4-FFF2-40B4-BE49-F238E27FC236}">
                            <a16:creationId xmlns:a16="http://schemas.microsoft.com/office/drawing/2014/main" id="{E123447F-8404-4E2D-BAE5-562A6EC53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5768975"/>
                        <a:ext cx="1641475"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4578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a:extLst>
              <a:ext uri="{FF2B5EF4-FFF2-40B4-BE49-F238E27FC236}">
                <a16:creationId xmlns:a16="http://schemas.microsoft.com/office/drawing/2014/main" id="{15FAA9FC-76B3-44A9-877F-28D4C9739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102170-3EDB-4726-98F3-8B5EA3804566}" type="slidenum">
              <a:rPr lang="de-DE" altLang="en-US"/>
              <a:pPr eaLnBrk="1" hangingPunct="1"/>
              <a:t>34</a:t>
            </a:fld>
            <a:endParaRPr lang="de-DE" altLang="en-US"/>
          </a:p>
        </p:txBody>
      </p:sp>
      <p:sp>
        <p:nvSpPr>
          <p:cNvPr id="18436" name="Rectangle 2">
            <a:extLst>
              <a:ext uri="{FF2B5EF4-FFF2-40B4-BE49-F238E27FC236}">
                <a16:creationId xmlns:a16="http://schemas.microsoft.com/office/drawing/2014/main" id="{9FA716BC-B4D3-4629-8BF6-F0F48F500661}"/>
              </a:ext>
            </a:extLst>
          </p:cNvPr>
          <p:cNvSpPr>
            <a:spLocks noGrp="1" noRot="1" noChangeAspect="1" noChangeArrowheads="1" noTextEdit="1"/>
          </p:cNvSpPr>
          <p:nvPr>
            <p:ph type="sldImg"/>
          </p:nvPr>
        </p:nvSpPr>
        <p:spPr>
          <a:xfrm>
            <a:off x="490538" y="774700"/>
            <a:ext cx="6118225" cy="3824288"/>
          </a:xfrm>
          <a:ln/>
        </p:spPr>
      </p:sp>
      <p:sp>
        <p:nvSpPr>
          <p:cNvPr id="18437" name="Rectangle 3">
            <a:extLst>
              <a:ext uri="{FF2B5EF4-FFF2-40B4-BE49-F238E27FC236}">
                <a16:creationId xmlns:a16="http://schemas.microsoft.com/office/drawing/2014/main" id="{8BA7E965-D9B5-4B1D-8BBD-881EB1188010}"/>
              </a:ext>
            </a:extLst>
          </p:cNvPr>
          <p:cNvSpPr>
            <a:spLocks noGrp="1" noChangeArrowheads="1"/>
          </p:cNvSpPr>
          <p:nvPr>
            <p:ph type="body" idx="1"/>
          </p:nvPr>
        </p:nvSpPr>
        <p:spPr>
          <a:xfrm>
            <a:off x="944563" y="4860925"/>
            <a:ext cx="5208587"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Beispiel:</a:t>
            </a:r>
          </a:p>
          <a:p>
            <a:pPr eaLnBrk="1" hangingPunct="1"/>
            <a:r>
              <a:rPr lang="en-US" altLang="en-US">
                <a:latin typeface="Arial" panose="020B0604020202020204" pitchFamily="34" charset="0"/>
              </a:rPr>
              <a:t>2 Eingaben, eine Ausgabe. Stufenfunktion in den Neuronen. 1er-Neuron fuer Schwellwert der Stufenfunktion:</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Wie sieht die Ausgabe des MLP abhängig von den zwei Eingaben x und y aus?</a:t>
            </a:r>
          </a:p>
          <a:p>
            <a:pPr eaLnBrk="1" hangingPunct="1"/>
            <a:endParaRPr lang="en-US" altLang="en-US">
              <a:latin typeface="Arial" panose="020B0604020202020204" pitchFamily="34" charset="0"/>
            </a:endParaRPr>
          </a:p>
        </p:txBody>
      </p:sp>
      <p:graphicFrame>
        <p:nvGraphicFramePr>
          <p:cNvPr id="18434" name="Object 4">
            <a:extLst>
              <a:ext uri="{FF2B5EF4-FFF2-40B4-BE49-F238E27FC236}">
                <a16:creationId xmlns:a16="http://schemas.microsoft.com/office/drawing/2014/main" id="{E123447F-8404-4E2D-BAE5-562A6EC530C9}"/>
              </a:ext>
            </a:extLst>
          </p:cNvPr>
          <p:cNvGraphicFramePr>
            <a:graphicFrameLocks noChangeAspect="1"/>
          </p:cNvGraphicFramePr>
          <p:nvPr/>
        </p:nvGraphicFramePr>
        <p:xfrm>
          <a:off x="1870075" y="5768975"/>
          <a:ext cx="1641475" cy="676275"/>
        </p:xfrm>
        <a:graphic>
          <a:graphicData uri="http://schemas.openxmlformats.org/presentationml/2006/ole">
            <mc:AlternateContent xmlns:mc="http://schemas.openxmlformats.org/markup-compatibility/2006">
              <mc:Choice xmlns:v="urn:schemas-microsoft-com:vml" Requires="v">
                <p:oleObj name="Equation" r:id="rId3" imgW="1206360" imgH="457200" progId="Equation.3">
                  <p:embed/>
                </p:oleObj>
              </mc:Choice>
              <mc:Fallback>
                <p:oleObj name="Equation" r:id="rId3" imgW="1206360" imgH="457200" progId="Equation.3">
                  <p:embed/>
                  <p:pic>
                    <p:nvPicPr>
                      <p:cNvPr id="18434" name="Object 4">
                        <a:extLst>
                          <a:ext uri="{FF2B5EF4-FFF2-40B4-BE49-F238E27FC236}">
                            <a16:creationId xmlns:a16="http://schemas.microsoft.com/office/drawing/2014/main" id="{E123447F-8404-4E2D-BAE5-562A6EC53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5768975"/>
                        <a:ext cx="1641475"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0541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a:extLst>
              <a:ext uri="{FF2B5EF4-FFF2-40B4-BE49-F238E27FC236}">
                <a16:creationId xmlns:a16="http://schemas.microsoft.com/office/drawing/2014/main" id="{15FAA9FC-76B3-44A9-877F-28D4C9739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102170-3EDB-4726-98F3-8B5EA3804566}" type="slidenum">
              <a:rPr lang="de-DE" altLang="en-US"/>
              <a:pPr eaLnBrk="1" hangingPunct="1"/>
              <a:t>35</a:t>
            </a:fld>
            <a:endParaRPr lang="de-DE" altLang="en-US"/>
          </a:p>
        </p:txBody>
      </p:sp>
      <p:sp>
        <p:nvSpPr>
          <p:cNvPr id="18436" name="Rectangle 2">
            <a:extLst>
              <a:ext uri="{FF2B5EF4-FFF2-40B4-BE49-F238E27FC236}">
                <a16:creationId xmlns:a16="http://schemas.microsoft.com/office/drawing/2014/main" id="{9FA716BC-B4D3-4629-8BF6-F0F48F500661}"/>
              </a:ext>
            </a:extLst>
          </p:cNvPr>
          <p:cNvSpPr>
            <a:spLocks noGrp="1" noRot="1" noChangeAspect="1" noChangeArrowheads="1" noTextEdit="1"/>
          </p:cNvSpPr>
          <p:nvPr>
            <p:ph type="sldImg"/>
          </p:nvPr>
        </p:nvSpPr>
        <p:spPr>
          <a:xfrm>
            <a:off x="490538" y="774700"/>
            <a:ext cx="6118225" cy="3824288"/>
          </a:xfrm>
          <a:ln/>
        </p:spPr>
      </p:sp>
      <p:sp>
        <p:nvSpPr>
          <p:cNvPr id="18437" name="Rectangle 3">
            <a:extLst>
              <a:ext uri="{FF2B5EF4-FFF2-40B4-BE49-F238E27FC236}">
                <a16:creationId xmlns:a16="http://schemas.microsoft.com/office/drawing/2014/main" id="{8BA7E965-D9B5-4B1D-8BBD-881EB1188010}"/>
              </a:ext>
            </a:extLst>
          </p:cNvPr>
          <p:cNvSpPr>
            <a:spLocks noGrp="1" noChangeArrowheads="1"/>
          </p:cNvSpPr>
          <p:nvPr>
            <p:ph type="body" idx="1"/>
          </p:nvPr>
        </p:nvSpPr>
        <p:spPr>
          <a:xfrm>
            <a:off x="944563" y="4860925"/>
            <a:ext cx="5208587"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Beispiel:</a:t>
            </a:r>
          </a:p>
          <a:p>
            <a:pPr eaLnBrk="1" hangingPunct="1"/>
            <a:r>
              <a:rPr lang="en-US" altLang="en-US">
                <a:latin typeface="Arial" panose="020B0604020202020204" pitchFamily="34" charset="0"/>
              </a:rPr>
              <a:t>2 Eingaben, eine Ausgabe. Stufenfunktion in den Neuronen. 1er-Neuron fuer Schwellwert der Stufenfunktion:</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Wie sieht die Ausgabe des MLP abhängig von den zwei Eingaben x und y aus?</a:t>
            </a:r>
          </a:p>
          <a:p>
            <a:pPr eaLnBrk="1" hangingPunct="1"/>
            <a:endParaRPr lang="en-US" altLang="en-US">
              <a:latin typeface="Arial" panose="020B0604020202020204" pitchFamily="34" charset="0"/>
            </a:endParaRPr>
          </a:p>
        </p:txBody>
      </p:sp>
      <p:graphicFrame>
        <p:nvGraphicFramePr>
          <p:cNvPr id="18434" name="Object 4">
            <a:extLst>
              <a:ext uri="{FF2B5EF4-FFF2-40B4-BE49-F238E27FC236}">
                <a16:creationId xmlns:a16="http://schemas.microsoft.com/office/drawing/2014/main" id="{E123447F-8404-4E2D-BAE5-562A6EC530C9}"/>
              </a:ext>
            </a:extLst>
          </p:cNvPr>
          <p:cNvGraphicFramePr>
            <a:graphicFrameLocks noChangeAspect="1"/>
          </p:cNvGraphicFramePr>
          <p:nvPr/>
        </p:nvGraphicFramePr>
        <p:xfrm>
          <a:off x="1870075" y="5768975"/>
          <a:ext cx="1641475" cy="676275"/>
        </p:xfrm>
        <a:graphic>
          <a:graphicData uri="http://schemas.openxmlformats.org/presentationml/2006/ole">
            <mc:AlternateContent xmlns:mc="http://schemas.openxmlformats.org/markup-compatibility/2006">
              <mc:Choice xmlns:v="urn:schemas-microsoft-com:vml" Requires="v">
                <p:oleObj name="Equation" r:id="rId3" imgW="1206360" imgH="457200" progId="Equation.3">
                  <p:embed/>
                </p:oleObj>
              </mc:Choice>
              <mc:Fallback>
                <p:oleObj name="Equation" r:id="rId3" imgW="1206360" imgH="457200" progId="Equation.3">
                  <p:embed/>
                  <p:pic>
                    <p:nvPicPr>
                      <p:cNvPr id="18434" name="Object 4">
                        <a:extLst>
                          <a:ext uri="{FF2B5EF4-FFF2-40B4-BE49-F238E27FC236}">
                            <a16:creationId xmlns:a16="http://schemas.microsoft.com/office/drawing/2014/main" id="{E123447F-8404-4E2D-BAE5-562A6EC53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075" y="5768975"/>
                        <a:ext cx="1641475"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0962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Title">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D98B2BB-C54F-7F42-81FA-8650AF785A93}"/>
              </a:ext>
            </a:extLst>
          </p:cNvPr>
          <p:cNvSpPr/>
          <p:nvPr userDrawn="1"/>
        </p:nvSpPr>
        <p:spPr>
          <a:xfrm>
            <a:off x="0" y="585216"/>
            <a:ext cx="9144000" cy="5129784"/>
          </a:xfrm>
          <a:prstGeom prst="rect">
            <a:avLst/>
          </a:prstGeom>
          <a:gradFill flip="none" rotWithShape="1">
            <a:gsLst>
              <a:gs pos="27000">
                <a:schemeClr val="accent6"/>
              </a:gs>
              <a:gs pos="69000">
                <a:schemeClr val="accent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atin typeface="Roboto" panose="02000000000000000000" pitchFamily="2" charset="0"/>
              <a:ea typeface="Roboto" panose="02000000000000000000" pitchFamily="2" charset="0"/>
              <a:cs typeface="Roboto" panose="02000000000000000000" pitchFamily="2" charset="0"/>
            </a:endParaRPr>
          </a:p>
        </p:txBody>
      </p:sp>
      <p:sp>
        <p:nvSpPr>
          <p:cNvPr id="17" name="Title 1">
            <a:extLst>
              <a:ext uri="{FF2B5EF4-FFF2-40B4-BE49-F238E27FC236}">
                <a16:creationId xmlns:a16="http://schemas.microsoft.com/office/drawing/2014/main" id="{A0F04939-8B07-1D47-9EBE-831B36D91298}"/>
              </a:ext>
            </a:extLst>
          </p:cNvPr>
          <p:cNvSpPr>
            <a:spLocks noGrp="1"/>
          </p:cNvSpPr>
          <p:nvPr>
            <p:ph type="ctrTitle" hasCustomPrompt="1"/>
          </p:nvPr>
        </p:nvSpPr>
        <p:spPr>
          <a:xfrm>
            <a:off x="1224000" y="1404000"/>
            <a:ext cx="3576522" cy="646331"/>
          </a:xfrm>
          <a:prstGeom prst="rect">
            <a:avLst/>
          </a:prstGeom>
        </p:spPr>
        <p:txBody>
          <a:bodyPr wrap="square" anchor="t">
            <a:spAutoFit/>
          </a:bodyPr>
          <a:lstStyle>
            <a:lvl1pPr algn="l">
              <a:lnSpc>
                <a:spcPct val="100000"/>
              </a:lnSpc>
              <a:defRPr sz="4200" b="1">
                <a:latin typeface="Arial" panose="020B0604020202020204" pitchFamily="34" charset="0"/>
                <a:ea typeface="Arial" panose="020B0604020202020204" pitchFamily="34" charset="0"/>
                <a:cs typeface="Arial" panose="020B0604020202020204" pitchFamily="34" charset="0"/>
              </a:defRPr>
            </a:lvl1pPr>
          </a:lstStyle>
          <a:p>
            <a:r>
              <a:rPr lang="de-DE" dirty="0"/>
              <a:t>Slide Title </a:t>
            </a:r>
            <a:endParaRPr lang="en-US" dirty="0"/>
          </a:p>
        </p:txBody>
      </p:sp>
      <p:cxnSp>
        <p:nvCxnSpPr>
          <p:cNvPr id="5" name="Gerade Verbindung 4">
            <a:extLst>
              <a:ext uri="{FF2B5EF4-FFF2-40B4-BE49-F238E27FC236}">
                <a16:creationId xmlns:a16="http://schemas.microsoft.com/office/drawing/2014/main" id="{4CBC83F2-DFA1-B449-B47E-9F6B07C647FF}"/>
              </a:ext>
            </a:extLst>
          </p:cNvPr>
          <p:cNvCxnSpPr>
            <a:cxnSpLocks/>
          </p:cNvCxnSpPr>
          <p:nvPr userDrawn="1"/>
        </p:nvCxnSpPr>
        <p:spPr>
          <a:xfrm>
            <a:off x="966061" y="0"/>
            <a:ext cx="0" cy="5715000"/>
          </a:xfrm>
          <a:prstGeom prst="line">
            <a:avLst/>
          </a:prstGeom>
          <a:ln w="19050" cap="flat"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cxnSp>
      <p:sp>
        <p:nvSpPr>
          <p:cNvPr id="20" name="Fußzeilenplatzhalter 2">
            <a:extLst>
              <a:ext uri="{FF2B5EF4-FFF2-40B4-BE49-F238E27FC236}">
                <a16:creationId xmlns:a16="http://schemas.microsoft.com/office/drawing/2014/main" id="{60D03090-BC84-4440-8166-08DCA5166715}"/>
              </a:ext>
            </a:extLst>
          </p:cNvPr>
          <p:cNvSpPr>
            <a:spLocks noGrp="1"/>
          </p:cNvSpPr>
          <p:nvPr>
            <p:ph type="ftr" sz="quarter" idx="3"/>
          </p:nvPr>
        </p:nvSpPr>
        <p:spPr>
          <a:xfrm>
            <a:off x="1224000" y="5364390"/>
            <a:ext cx="7511987" cy="238704"/>
          </a:xfrm>
          <a:prstGeom prst="rect">
            <a:avLst/>
          </a:prstGeom>
        </p:spPr>
        <p:txBody>
          <a:bodyPr vert="horz" lIns="0" tIns="0" rIns="0" bIns="0" rtlCol="0" anchor="ctr"/>
          <a:lstStyle>
            <a:lvl1pPr algn="l">
              <a:defRPr sz="7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Guide to Intelligent Data Science Second Edition, 2020</a:t>
            </a:r>
            <a:endParaRPr lang="de-DE" dirty="0"/>
          </a:p>
        </p:txBody>
      </p:sp>
      <p:pic>
        <p:nvPicPr>
          <p:cNvPr id="4" name="Grafik 3" descr="Ein Bild, das sitzend, Tisch, Computer, Essen enthält.&#10;&#10;Automatisch generierte Beschreibung">
            <a:extLst>
              <a:ext uri="{FF2B5EF4-FFF2-40B4-BE49-F238E27FC236}">
                <a16:creationId xmlns:a16="http://schemas.microsoft.com/office/drawing/2014/main" id="{3F640471-65BF-C648-868D-963E292AF463}"/>
              </a:ext>
            </a:extLst>
          </p:cNvPr>
          <p:cNvPicPr>
            <a:picLocks noChangeAspect="1"/>
          </p:cNvPicPr>
          <p:nvPr userDrawn="1"/>
        </p:nvPicPr>
        <p:blipFill>
          <a:blip r:embed="rId2"/>
          <a:stretch>
            <a:fillRect/>
          </a:stretch>
        </p:blipFill>
        <p:spPr>
          <a:xfrm>
            <a:off x="3333647" y="-1"/>
            <a:ext cx="5436616" cy="5617837"/>
          </a:xfrm>
          <a:prstGeom prst="rect">
            <a:avLst/>
          </a:prstGeom>
        </p:spPr>
      </p:pic>
    </p:spTree>
    <p:extLst>
      <p:ext uri="{BB962C8B-B14F-4D97-AF65-F5344CB8AC3E}">
        <p14:creationId xmlns:p14="http://schemas.microsoft.com/office/powerpoint/2010/main" val="151642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liennummernplatzhalter 2">
            <a:extLst>
              <a:ext uri="{FF2B5EF4-FFF2-40B4-BE49-F238E27FC236}">
                <a16:creationId xmlns:a16="http://schemas.microsoft.com/office/drawing/2014/main" id="{83E27F57-B2F4-9241-929D-68B182DD39DB}"/>
              </a:ext>
            </a:extLst>
          </p:cNvPr>
          <p:cNvSpPr>
            <a:spLocks noGrp="1"/>
          </p:cNvSpPr>
          <p:nvPr>
            <p:ph type="sldNum" sz="quarter" idx="15"/>
          </p:nvPr>
        </p:nvSpPr>
        <p:spPr>
          <a:xfrm>
            <a:off x="8605224" y="5491424"/>
            <a:ext cx="180001" cy="238704"/>
          </a:xfrm>
        </p:spPr>
        <p:txBody>
          <a:bodyPr/>
          <a:lstStyle/>
          <a:p>
            <a:fld id="{15C29056-5AFA-7949-831A-3EC086771171}" type="slidenum">
              <a:rPr lang="de-DE" smtClean="0"/>
              <a:pPr/>
              <a:t>‹#›</a:t>
            </a:fld>
            <a:endParaRPr lang="de-DE" dirty="0"/>
          </a:p>
        </p:txBody>
      </p:sp>
    </p:spTree>
    <p:extLst>
      <p:ext uri="{BB962C8B-B14F-4D97-AF65-F5344CB8AC3E}">
        <p14:creationId xmlns:p14="http://schemas.microsoft.com/office/powerpoint/2010/main" val="19800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Chapter title">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276A92E-9DD2-2F4E-8619-6D60BD8C3ECD}"/>
              </a:ext>
            </a:extLst>
          </p:cNvPr>
          <p:cNvSpPr/>
          <p:nvPr userDrawn="1"/>
        </p:nvSpPr>
        <p:spPr>
          <a:xfrm>
            <a:off x="0" y="0"/>
            <a:ext cx="9144000" cy="606056"/>
          </a:xfrm>
          <a:prstGeom prst="rect">
            <a:avLst/>
          </a:prstGeom>
          <a:gradFill flip="none" rotWithShape="1">
            <a:gsLst>
              <a:gs pos="3000">
                <a:schemeClr val="accent6"/>
              </a:gs>
              <a:gs pos="63000">
                <a:schemeClr val="accent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5734A693-5F7B-6046-90D0-257E6241D3C2}"/>
              </a:ext>
            </a:extLst>
          </p:cNvPr>
          <p:cNvSpPr/>
          <p:nvPr userDrawn="1"/>
        </p:nvSpPr>
        <p:spPr>
          <a:xfrm>
            <a:off x="0" y="606056"/>
            <a:ext cx="9144000" cy="4890977"/>
          </a:xfrm>
          <a:prstGeom prst="rect">
            <a:avLst/>
          </a:prstGeom>
          <a:solidFill>
            <a:srgbClr val="92A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atin typeface="Roboto" panose="02000000000000000000" pitchFamily="2" charset="0"/>
              <a:ea typeface="Roboto" panose="02000000000000000000" pitchFamily="2" charset="0"/>
              <a:cs typeface="Roboto" panose="02000000000000000000" pitchFamily="2" charset="0"/>
            </a:endParaRPr>
          </a:p>
        </p:txBody>
      </p:sp>
      <p:sp>
        <p:nvSpPr>
          <p:cNvPr id="13" name="Title 1">
            <a:extLst>
              <a:ext uri="{FF2B5EF4-FFF2-40B4-BE49-F238E27FC236}">
                <a16:creationId xmlns:a16="http://schemas.microsoft.com/office/drawing/2014/main" id="{4890F977-FE29-5A44-8A59-E92C8350D541}"/>
              </a:ext>
            </a:extLst>
          </p:cNvPr>
          <p:cNvSpPr>
            <a:spLocks noGrp="1"/>
          </p:cNvSpPr>
          <p:nvPr>
            <p:ph type="ctrTitle" hasCustomPrompt="1"/>
          </p:nvPr>
        </p:nvSpPr>
        <p:spPr>
          <a:xfrm>
            <a:off x="1224516" y="1044000"/>
            <a:ext cx="5484553" cy="1292662"/>
          </a:xfrm>
          <a:prstGeom prst="rect">
            <a:avLst/>
          </a:prstGeom>
        </p:spPr>
        <p:txBody>
          <a:bodyPr wrap="square" anchor="t">
            <a:spAutoFit/>
          </a:bodyPr>
          <a:lstStyle>
            <a:lvl1pPr algn="l">
              <a:lnSpc>
                <a:spcPct val="100000"/>
              </a:lnSpc>
              <a:defRPr sz="4200" b="0">
                <a:solidFill>
                  <a:srgbClr val="00386C"/>
                </a:solidFill>
                <a:latin typeface="Arial" panose="020B0604020202020204" pitchFamily="34" charset="0"/>
                <a:ea typeface="Arial" panose="020B0604020202020204" pitchFamily="34" charset="0"/>
                <a:cs typeface="Arial" panose="020B0604020202020204" pitchFamily="34" charset="0"/>
              </a:defRPr>
            </a:lvl1pPr>
          </a:lstStyle>
          <a:p>
            <a:r>
              <a:rPr lang="de-DE" dirty="0"/>
              <a:t>Chapter </a:t>
            </a:r>
            <a:br>
              <a:rPr lang="de-DE" dirty="0"/>
            </a:br>
            <a:r>
              <a:rPr lang="de-DE" dirty="0"/>
              <a:t>Title </a:t>
            </a:r>
            <a:endParaRPr lang="en-US" dirty="0"/>
          </a:p>
        </p:txBody>
      </p:sp>
      <p:cxnSp>
        <p:nvCxnSpPr>
          <p:cNvPr id="14" name="Gerade Verbindung 13">
            <a:extLst>
              <a:ext uri="{FF2B5EF4-FFF2-40B4-BE49-F238E27FC236}">
                <a16:creationId xmlns:a16="http://schemas.microsoft.com/office/drawing/2014/main" id="{6640156F-E036-7A4C-BC7D-099260826E00}"/>
              </a:ext>
            </a:extLst>
          </p:cNvPr>
          <p:cNvCxnSpPr>
            <a:cxnSpLocks/>
          </p:cNvCxnSpPr>
          <p:nvPr userDrawn="1"/>
        </p:nvCxnSpPr>
        <p:spPr>
          <a:xfrm>
            <a:off x="966061" y="0"/>
            <a:ext cx="0" cy="5715000"/>
          </a:xfrm>
          <a:prstGeom prst="line">
            <a:avLst/>
          </a:prstGeom>
          <a:ln w="19050" cap="flat"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8D691486-DA75-BD46-A06C-8E7CEDD4ADBD}"/>
              </a:ext>
            </a:extLst>
          </p:cNvPr>
          <p:cNvSpPr>
            <a:spLocks noGrp="1"/>
          </p:cNvSpPr>
          <p:nvPr>
            <p:ph type="sldNum" sz="quarter" idx="4"/>
          </p:nvPr>
        </p:nvSpPr>
        <p:spPr>
          <a:xfrm>
            <a:off x="8605224" y="5491424"/>
            <a:ext cx="180001" cy="238704"/>
          </a:xfrm>
          <a:prstGeom prst="rect">
            <a:avLst/>
          </a:prstGeom>
        </p:spPr>
        <p:txBody>
          <a:bodyPr vert="horz" lIns="0" tIns="0" rIns="0" bIns="0" rtlCol="0" anchor="ctr"/>
          <a:lstStyle>
            <a:lvl1pPr algn="ctr">
              <a:defRPr sz="600" b="0" i="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fld id="{15C29056-5AFA-7949-831A-3EC086771171}" type="slidenum">
              <a:rPr lang="de-DE" smtClean="0"/>
              <a:pPr/>
              <a:t>‹#›</a:t>
            </a:fld>
            <a:endParaRPr lang="de-DE" dirty="0"/>
          </a:p>
        </p:txBody>
      </p:sp>
      <p:sp>
        <p:nvSpPr>
          <p:cNvPr id="21" name="Fußzeilenplatzhalter 2">
            <a:extLst>
              <a:ext uri="{FF2B5EF4-FFF2-40B4-BE49-F238E27FC236}">
                <a16:creationId xmlns:a16="http://schemas.microsoft.com/office/drawing/2014/main" id="{91AEDB89-5697-504D-8D7B-0587643FE3E0}"/>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r>
              <a:rPr lang="en" dirty="0"/>
              <a:t>Guide to Intelligent Data Science </a:t>
            </a:r>
            <a:r>
              <a:rPr lang="en" b="0" dirty="0"/>
              <a:t>Second Edition, 2020</a:t>
            </a:r>
            <a:endParaRPr lang="de-DE" b="0" dirty="0"/>
          </a:p>
        </p:txBody>
      </p:sp>
      <p:sp>
        <p:nvSpPr>
          <p:cNvPr id="8" name="Rechteck 7">
            <a:extLst>
              <a:ext uri="{FF2B5EF4-FFF2-40B4-BE49-F238E27FC236}">
                <a16:creationId xmlns:a16="http://schemas.microsoft.com/office/drawing/2014/main" id="{639EF751-B7DA-8D43-ABED-4011DBCBB00D}"/>
              </a:ext>
            </a:extLst>
          </p:cNvPr>
          <p:cNvSpPr/>
          <p:nvPr userDrawn="1"/>
        </p:nvSpPr>
        <p:spPr>
          <a:xfrm>
            <a:off x="0" y="606056"/>
            <a:ext cx="966061" cy="1550507"/>
          </a:xfrm>
          <a:prstGeom prst="rect">
            <a:avLst/>
          </a:prstGeom>
          <a:solidFill>
            <a:srgbClr val="CDDEE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8783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1 colum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1F8F476-5A63-1B43-B744-71E61ABBD3C2}"/>
              </a:ext>
            </a:extLst>
          </p:cNvPr>
          <p:cNvSpPr>
            <a:spLocks noGrp="1"/>
          </p:cNvSpPr>
          <p:nvPr>
            <p:ph type="title" hasCustomPrompt="1"/>
          </p:nvPr>
        </p:nvSpPr>
        <p:spPr>
          <a:xfrm>
            <a:off x="358775" y="175032"/>
            <a:ext cx="8426450" cy="246221"/>
          </a:xfrm>
          <a:prstGeom prst="rect">
            <a:avLst/>
          </a:prstGeom>
        </p:spPr>
        <p:txBody>
          <a:bodyPr wrap="square" lIns="0" tIns="0" rIns="0" bIns="0">
            <a:spAutoFit/>
          </a:bodyPr>
          <a:lstStyle>
            <a:lvl1pPr>
              <a:lnSpc>
                <a:spcPct val="100000"/>
              </a:lnSpc>
              <a:defRPr sz="1600"/>
            </a:lvl1pPr>
          </a:lstStyle>
          <a:p>
            <a:r>
              <a:rPr lang="en-US"/>
              <a:t>Click to edit Master title style</a:t>
            </a:r>
            <a:endParaRPr lang="en-US" dirty="0"/>
          </a:p>
        </p:txBody>
      </p:sp>
      <p:sp>
        <p:nvSpPr>
          <p:cNvPr id="3" name="Foliennummernplatzhalter 2">
            <a:extLst>
              <a:ext uri="{FF2B5EF4-FFF2-40B4-BE49-F238E27FC236}">
                <a16:creationId xmlns:a16="http://schemas.microsoft.com/office/drawing/2014/main" id="{46438E48-491D-0744-AD5E-C40A88ED1463}"/>
              </a:ext>
            </a:extLst>
          </p:cNvPr>
          <p:cNvSpPr>
            <a:spLocks noGrp="1"/>
          </p:cNvSpPr>
          <p:nvPr>
            <p:ph type="sldNum" sz="quarter" idx="13"/>
          </p:nvPr>
        </p:nvSpPr>
        <p:spPr/>
        <p:txBody>
          <a:bodyPr/>
          <a:lstStyle/>
          <a:p>
            <a:fld id="{15C29056-5AFA-7949-831A-3EC086771171}" type="slidenum">
              <a:rPr lang="de-DE" smtClean="0"/>
              <a:pPr/>
              <a:t>‹#›</a:t>
            </a:fld>
            <a:endParaRPr lang="de-DE" dirty="0"/>
          </a:p>
        </p:txBody>
      </p:sp>
      <p:sp>
        <p:nvSpPr>
          <p:cNvPr id="6" name="Textplatzhalter 5">
            <a:extLst>
              <a:ext uri="{FF2B5EF4-FFF2-40B4-BE49-F238E27FC236}">
                <a16:creationId xmlns:a16="http://schemas.microsoft.com/office/drawing/2014/main" id="{EDD48C0B-5391-7641-83FB-0699C7A9D049}"/>
              </a:ext>
            </a:extLst>
          </p:cNvPr>
          <p:cNvSpPr>
            <a:spLocks noGrp="1"/>
          </p:cNvSpPr>
          <p:nvPr>
            <p:ph type="body" sz="quarter" idx="14" hasCustomPrompt="1"/>
          </p:nvPr>
        </p:nvSpPr>
        <p:spPr>
          <a:xfrm>
            <a:off x="360000" y="900000"/>
            <a:ext cx="8378825" cy="4307679"/>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15" name="Fußzeilenplatzhalter 2">
            <a:extLst>
              <a:ext uri="{FF2B5EF4-FFF2-40B4-BE49-F238E27FC236}">
                <a16:creationId xmlns:a16="http://schemas.microsoft.com/office/drawing/2014/main" id="{B803BDE0-7686-6A44-87F6-24D51F182B08}"/>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3385855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Text (2 column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A66214D-6AE7-6844-8B78-0FA1678C8F74}"/>
              </a:ext>
            </a:extLst>
          </p:cNvPr>
          <p:cNvSpPr>
            <a:spLocks noGrp="1"/>
          </p:cNvSpPr>
          <p:nvPr>
            <p:ph type="sldNum" sz="quarter" idx="15"/>
          </p:nvPr>
        </p:nvSpPr>
        <p:spPr/>
        <p:txBody>
          <a:bodyPr/>
          <a:lstStyle/>
          <a:p>
            <a:fld id="{15C29056-5AFA-7949-831A-3EC086771171}" type="slidenum">
              <a:rPr lang="de-DE" smtClean="0"/>
              <a:pPr/>
              <a:t>‹#›</a:t>
            </a:fld>
            <a:endParaRPr lang="de-DE" dirty="0"/>
          </a:p>
        </p:txBody>
      </p:sp>
      <p:sp>
        <p:nvSpPr>
          <p:cNvPr id="14" name="Titel 4">
            <a:extLst>
              <a:ext uri="{FF2B5EF4-FFF2-40B4-BE49-F238E27FC236}">
                <a16:creationId xmlns:a16="http://schemas.microsoft.com/office/drawing/2014/main" id="{BD365B8B-5868-3D40-B70D-97ACEBCFBEC4}"/>
              </a:ext>
            </a:extLst>
          </p:cNvPr>
          <p:cNvSpPr>
            <a:spLocks noGrp="1"/>
          </p:cNvSpPr>
          <p:nvPr>
            <p:ph type="title" hasCustomPrompt="1"/>
          </p:nvPr>
        </p:nvSpPr>
        <p:spPr>
          <a:xfrm>
            <a:off x="358775" y="173941"/>
            <a:ext cx="8433504" cy="246221"/>
          </a:xfrm>
        </p:spPr>
        <p:txBody>
          <a:bodyPr/>
          <a:lstStyle/>
          <a:p>
            <a:r>
              <a:rPr lang="en-US"/>
              <a:t>Click to edit Master title style</a:t>
            </a:r>
            <a:endParaRPr lang="de-DE"/>
          </a:p>
        </p:txBody>
      </p:sp>
      <p:sp>
        <p:nvSpPr>
          <p:cNvPr id="5" name="Textplatzhalter 4">
            <a:extLst>
              <a:ext uri="{FF2B5EF4-FFF2-40B4-BE49-F238E27FC236}">
                <a16:creationId xmlns:a16="http://schemas.microsoft.com/office/drawing/2014/main" id="{5BDE0700-9001-1346-BFE7-A17DD5863EBD}"/>
              </a:ext>
            </a:extLst>
          </p:cNvPr>
          <p:cNvSpPr>
            <a:spLocks noGrp="1"/>
          </p:cNvSpPr>
          <p:nvPr>
            <p:ph type="body" sz="quarter" idx="17" hasCustomPrompt="1"/>
          </p:nvPr>
        </p:nvSpPr>
        <p:spPr>
          <a:xfrm>
            <a:off x="358775" y="900113"/>
            <a:ext cx="4011613" cy="4305300"/>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7" name="Textplatzhalter 6">
            <a:extLst>
              <a:ext uri="{FF2B5EF4-FFF2-40B4-BE49-F238E27FC236}">
                <a16:creationId xmlns:a16="http://schemas.microsoft.com/office/drawing/2014/main" id="{3A2A4D7F-0FF9-9641-A4AC-28DCA004BBD2}"/>
              </a:ext>
            </a:extLst>
          </p:cNvPr>
          <p:cNvSpPr>
            <a:spLocks noGrp="1"/>
          </p:cNvSpPr>
          <p:nvPr>
            <p:ph type="body" sz="quarter" idx="18" hasCustomPrompt="1"/>
          </p:nvPr>
        </p:nvSpPr>
        <p:spPr>
          <a:xfrm>
            <a:off x="4680000" y="900113"/>
            <a:ext cx="4032250" cy="4305300"/>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19" name="Fußzeilenplatzhalter 2">
            <a:extLst>
              <a:ext uri="{FF2B5EF4-FFF2-40B4-BE49-F238E27FC236}">
                <a16:creationId xmlns:a16="http://schemas.microsoft.com/office/drawing/2014/main" id="{C431475C-FDC5-8142-BF55-F4F8ECC240CC}"/>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71081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Picture">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E2FFFC0-B0CF-0D4D-8A2D-A2A6C661B3D9}"/>
              </a:ext>
            </a:extLst>
          </p:cNvPr>
          <p:cNvSpPr>
            <a:spLocks noGrp="1"/>
          </p:cNvSpPr>
          <p:nvPr>
            <p:ph type="pic" sz="quarter" idx="11"/>
          </p:nvPr>
        </p:nvSpPr>
        <p:spPr>
          <a:xfrm>
            <a:off x="4679999" y="900001"/>
            <a:ext cx="4105225" cy="4342262"/>
          </a:xfrm>
          <a:ln w="57150" cap="sq">
            <a:noFill/>
            <a:miter lim="800000"/>
          </a:ln>
        </p:spPr>
        <p:txBody>
          <a:bodyPr/>
          <a:lstStyle>
            <a:lvl1pPr marL="6350" indent="0">
              <a:buNone/>
              <a:defRPr>
                <a:solidFill>
                  <a:schemeClr val="tx1">
                    <a:lumMod val="75000"/>
                  </a:schemeClr>
                </a:solidFill>
              </a:defRPr>
            </a:lvl1pPr>
          </a:lstStyle>
          <a:p>
            <a:r>
              <a:rPr lang="de-DE"/>
              <a:t>Bild durch Klicken auf Symbol hinzufügen</a:t>
            </a:r>
          </a:p>
        </p:txBody>
      </p:sp>
      <p:sp>
        <p:nvSpPr>
          <p:cNvPr id="3" name="Foliennummernplatzhalter 2">
            <a:extLst>
              <a:ext uri="{FF2B5EF4-FFF2-40B4-BE49-F238E27FC236}">
                <a16:creationId xmlns:a16="http://schemas.microsoft.com/office/drawing/2014/main" id="{51C1F53E-94CD-F14F-A6CD-D57201049D1E}"/>
              </a:ext>
            </a:extLst>
          </p:cNvPr>
          <p:cNvSpPr>
            <a:spLocks noGrp="1"/>
          </p:cNvSpPr>
          <p:nvPr>
            <p:ph type="sldNum" sz="quarter" idx="14"/>
          </p:nvPr>
        </p:nvSpPr>
        <p:spPr/>
        <p:txBody>
          <a:bodyPr/>
          <a:lstStyle/>
          <a:p>
            <a:fld id="{15C29056-5AFA-7949-831A-3EC086771171}" type="slidenum">
              <a:rPr lang="de-DE" smtClean="0"/>
              <a:pPr/>
              <a:t>‹#›</a:t>
            </a:fld>
            <a:endParaRPr lang="de-DE" dirty="0"/>
          </a:p>
        </p:txBody>
      </p:sp>
      <p:sp>
        <p:nvSpPr>
          <p:cNvPr id="13" name="Titel 4">
            <a:extLst>
              <a:ext uri="{FF2B5EF4-FFF2-40B4-BE49-F238E27FC236}">
                <a16:creationId xmlns:a16="http://schemas.microsoft.com/office/drawing/2014/main" id="{36EE8378-5CCF-9144-B82F-7C252F4CE31B}"/>
              </a:ext>
            </a:extLst>
          </p:cNvPr>
          <p:cNvSpPr>
            <a:spLocks noGrp="1"/>
          </p:cNvSpPr>
          <p:nvPr>
            <p:ph type="title" hasCustomPrompt="1"/>
          </p:nvPr>
        </p:nvSpPr>
        <p:spPr>
          <a:xfrm>
            <a:off x="358775" y="173941"/>
            <a:ext cx="8433504" cy="246221"/>
          </a:xfrm>
        </p:spPr>
        <p:txBody>
          <a:bodyPr/>
          <a:lstStyle/>
          <a:p>
            <a:r>
              <a:rPr lang="en-US"/>
              <a:t>Click to edit Master title style</a:t>
            </a:r>
            <a:endParaRPr lang="de-DE"/>
          </a:p>
        </p:txBody>
      </p:sp>
      <p:sp>
        <p:nvSpPr>
          <p:cNvPr id="6" name="Textplatzhalter 5">
            <a:extLst>
              <a:ext uri="{FF2B5EF4-FFF2-40B4-BE49-F238E27FC236}">
                <a16:creationId xmlns:a16="http://schemas.microsoft.com/office/drawing/2014/main" id="{60172A25-DB0F-0B40-80A4-0BCDD7F8AEB7}"/>
              </a:ext>
            </a:extLst>
          </p:cNvPr>
          <p:cNvSpPr>
            <a:spLocks noGrp="1"/>
          </p:cNvSpPr>
          <p:nvPr>
            <p:ph type="body" sz="quarter" idx="15" hasCustomPrompt="1"/>
          </p:nvPr>
        </p:nvSpPr>
        <p:spPr>
          <a:xfrm>
            <a:off x="358775" y="900001"/>
            <a:ext cx="4011613" cy="4302237"/>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16" name="Fußzeilenplatzhalter 2">
            <a:extLst>
              <a:ext uri="{FF2B5EF4-FFF2-40B4-BE49-F238E27FC236}">
                <a16:creationId xmlns:a16="http://schemas.microsoft.com/office/drawing/2014/main" id="{F167F8D4-D622-F340-8F6D-036447626CC4}"/>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58009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Picture + Text">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E2FFFC0-B0CF-0D4D-8A2D-A2A6C661B3D9}"/>
              </a:ext>
            </a:extLst>
          </p:cNvPr>
          <p:cNvSpPr>
            <a:spLocks noGrp="1"/>
          </p:cNvSpPr>
          <p:nvPr>
            <p:ph type="pic" sz="quarter" idx="11"/>
          </p:nvPr>
        </p:nvSpPr>
        <p:spPr>
          <a:xfrm>
            <a:off x="358776" y="900000"/>
            <a:ext cx="4011206" cy="4331420"/>
          </a:xfrm>
          <a:ln w="50800" cap="sq">
            <a:noFill/>
            <a:miter lim="800000"/>
          </a:ln>
        </p:spPr>
        <p:txBody>
          <a:bodyPr/>
          <a:lstStyle>
            <a:lvl1pPr marL="6350" indent="0">
              <a:buFont typeface="Arial" panose="020B0604020202020204" pitchFamily="34" charset="0"/>
              <a:buNone/>
              <a:defRPr>
                <a:solidFill>
                  <a:schemeClr val="tx1">
                    <a:lumMod val="75000"/>
                  </a:schemeClr>
                </a:solidFill>
              </a:defRPr>
            </a:lvl1pPr>
          </a:lstStyle>
          <a:p>
            <a:r>
              <a:rPr lang="de-DE"/>
              <a:t>Bild durch Klicken auf Symbol hinzufügen</a:t>
            </a:r>
          </a:p>
        </p:txBody>
      </p:sp>
      <p:sp>
        <p:nvSpPr>
          <p:cNvPr id="3" name="Foliennummernplatzhalter 2">
            <a:extLst>
              <a:ext uri="{FF2B5EF4-FFF2-40B4-BE49-F238E27FC236}">
                <a16:creationId xmlns:a16="http://schemas.microsoft.com/office/drawing/2014/main" id="{83E27F57-B2F4-9241-929D-68B182DD39DB}"/>
              </a:ext>
            </a:extLst>
          </p:cNvPr>
          <p:cNvSpPr>
            <a:spLocks noGrp="1"/>
          </p:cNvSpPr>
          <p:nvPr>
            <p:ph type="sldNum" sz="quarter" idx="15"/>
          </p:nvPr>
        </p:nvSpPr>
        <p:spPr/>
        <p:txBody>
          <a:bodyPr/>
          <a:lstStyle/>
          <a:p>
            <a:fld id="{15C29056-5AFA-7949-831A-3EC086771171}" type="slidenum">
              <a:rPr lang="de-DE" smtClean="0"/>
              <a:pPr/>
              <a:t>‹#›</a:t>
            </a:fld>
            <a:endParaRPr lang="de-DE" dirty="0"/>
          </a:p>
        </p:txBody>
      </p:sp>
      <p:sp>
        <p:nvSpPr>
          <p:cNvPr id="13" name="Titel 4">
            <a:extLst>
              <a:ext uri="{FF2B5EF4-FFF2-40B4-BE49-F238E27FC236}">
                <a16:creationId xmlns:a16="http://schemas.microsoft.com/office/drawing/2014/main" id="{15B9A3C3-445A-804B-AB66-80EE629EEB54}"/>
              </a:ext>
            </a:extLst>
          </p:cNvPr>
          <p:cNvSpPr>
            <a:spLocks noGrp="1"/>
          </p:cNvSpPr>
          <p:nvPr>
            <p:ph type="title" hasCustomPrompt="1"/>
          </p:nvPr>
        </p:nvSpPr>
        <p:spPr>
          <a:xfrm>
            <a:off x="358775" y="173941"/>
            <a:ext cx="8426450" cy="246221"/>
          </a:xfrm>
        </p:spPr>
        <p:txBody>
          <a:bodyPr/>
          <a:lstStyle/>
          <a:p>
            <a:r>
              <a:rPr lang="en-US"/>
              <a:t>Click to edit Master title style</a:t>
            </a:r>
            <a:endParaRPr lang="de-DE"/>
          </a:p>
        </p:txBody>
      </p:sp>
      <p:sp>
        <p:nvSpPr>
          <p:cNvPr id="6" name="Textplatzhalter 5">
            <a:extLst>
              <a:ext uri="{FF2B5EF4-FFF2-40B4-BE49-F238E27FC236}">
                <a16:creationId xmlns:a16="http://schemas.microsoft.com/office/drawing/2014/main" id="{E041EECD-9FC2-934F-AA63-0ED240232F9B}"/>
              </a:ext>
            </a:extLst>
          </p:cNvPr>
          <p:cNvSpPr>
            <a:spLocks noGrp="1"/>
          </p:cNvSpPr>
          <p:nvPr>
            <p:ph type="body" sz="quarter" idx="16" hasCustomPrompt="1"/>
          </p:nvPr>
        </p:nvSpPr>
        <p:spPr>
          <a:xfrm>
            <a:off x="4680000" y="900000"/>
            <a:ext cx="4037012" cy="4331420"/>
          </a:xfrm>
        </p:spPr>
        <p:txBody>
          <a:bodyPr/>
          <a:lstStyle>
            <a:lvl1pPr marL="266700" indent="-260350">
              <a:buFont typeface="Symbol" pitchFamily="2" charset="2"/>
              <a:buChar char="-"/>
              <a:tabLst/>
              <a:defRPr/>
            </a:lvl1pPr>
            <a:lvl2pPr>
              <a:defRPr sz="1400"/>
            </a:lvl2pPr>
            <a:lvl3pPr>
              <a:defRPr sz="1400"/>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a:lvl4pPr>
            <a:lvl5pPr>
              <a:defRPr sz="1400"/>
            </a:lvl5p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16" name="Fußzeilenplatzhalter 2">
            <a:extLst>
              <a:ext uri="{FF2B5EF4-FFF2-40B4-BE49-F238E27FC236}">
                <a16:creationId xmlns:a16="http://schemas.microsoft.com/office/drawing/2014/main" id="{5D5BE5F2-1E81-4C42-A169-8B0C817245E0}"/>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8293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D98B2BB-C54F-7F42-81FA-8650AF785A93}"/>
              </a:ext>
            </a:extLst>
          </p:cNvPr>
          <p:cNvSpPr/>
          <p:nvPr userDrawn="1"/>
        </p:nvSpPr>
        <p:spPr>
          <a:xfrm>
            <a:off x="0" y="-2713"/>
            <a:ext cx="9144000" cy="5507301"/>
          </a:xfrm>
          <a:prstGeom prst="rect">
            <a:avLst/>
          </a:prstGeom>
          <a:gradFill flip="none" rotWithShape="1">
            <a:gsLst>
              <a:gs pos="3000">
                <a:schemeClr val="accent6"/>
              </a:gs>
              <a:gs pos="63000">
                <a:schemeClr val="accent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atin typeface="Roboto" panose="02000000000000000000" pitchFamily="2" charset="0"/>
              <a:ea typeface="Roboto" panose="02000000000000000000" pitchFamily="2" charset="0"/>
              <a:cs typeface="Roboto" panose="02000000000000000000" pitchFamily="2" charset="0"/>
            </a:endParaRPr>
          </a:p>
        </p:txBody>
      </p:sp>
      <p:sp>
        <p:nvSpPr>
          <p:cNvPr id="17" name="Title 1">
            <a:extLst>
              <a:ext uri="{FF2B5EF4-FFF2-40B4-BE49-F238E27FC236}">
                <a16:creationId xmlns:a16="http://schemas.microsoft.com/office/drawing/2014/main" id="{A0F04939-8B07-1D47-9EBE-831B36D91298}"/>
              </a:ext>
            </a:extLst>
          </p:cNvPr>
          <p:cNvSpPr>
            <a:spLocks noGrp="1"/>
          </p:cNvSpPr>
          <p:nvPr>
            <p:ph type="ctrTitle" hasCustomPrompt="1"/>
          </p:nvPr>
        </p:nvSpPr>
        <p:spPr>
          <a:xfrm>
            <a:off x="1219204" y="1995726"/>
            <a:ext cx="7324049" cy="861774"/>
          </a:xfrm>
          <a:prstGeom prst="rect">
            <a:avLst/>
          </a:prstGeom>
        </p:spPr>
        <p:txBody>
          <a:bodyPr wrap="square" anchor="ctr">
            <a:spAutoFit/>
          </a:bodyPr>
          <a:lstStyle>
            <a:lvl1pPr algn="l">
              <a:lnSpc>
                <a:spcPct val="100000"/>
              </a:lnSpc>
              <a:defRPr sz="5600" b="1">
                <a:latin typeface="Arial" panose="020B0604020202020204" pitchFamily="34" charset="0"/>
                <a:ea typeface="Arial" panose="020B0604020202020204" pitchFamily="34" charset="0"/>
                <a:cs typeface="Arial" panose="020B0604020202020204" pitchFamily="34" charset="0"/>
              </a:defRPr>
            </a:lvl1pPr>
          </a:lstStyle>
          <a:p>
            <a:r>
              <a:rPr lang="de-DE" dirty="0"/>
              <a:t>Thank you</a:t>
            </a:r>
            <a:endParaRPr lang="en-US" dirty="0"/>
          </a:p>
        </p:txBody>
      </p:sp>
      <p:cxnSp>
        <p:nvCxnSpPr>
          <p:cNvPr id="5" name="Gerade Verbindung 4">
            <a:extLst>
              <a:ext uri="{FF2B5EF4-FFF2-40B4-BE49-F238E27FC236}">
                <a16:creationId xmlns:a16="http://schemas.microsoft.com/office/drawing/2014/main" id="{4CBC83F2-DFA1-B449-B47E-9F6B07C647FF}"/>
              </a:ext>
            </a:extLst>
          </p:cNvPr>
          <p:cNvCxnSpPr>
            <a:cxnSpLocks/>
          </p:cNvCxnSpPr>
          <p:nvPr userDrawn="1"/>
        </p:nvCxnSpPr>
        <p:spPr>
          <a:xfrm>
            <a:off x="966061" y="0"/>
            <a:ext cx="0" cy="5715000"/>
          </a:xfrm>
          <a:prstGeom prst="line">
            <a:avLst/>
          </a:prstGeom>
          <a:ln w="19050" cap="flat" cmpd="sng">
            <a:solidFill>
              <a:schemeClr val="bg2"/>
            </a:solidFill>
            <a:prstDash val="solid"/>
            <a:round/>
          </a:ln>
        </p:spPr>
        <p:style>
          <a:lnRef idx="1">
            <a:schemeClr val="accent1"/>
          </a:lnRef>
          <a:fillRef idx="0">
            <a:schemeClr val="accent1"/>
          </a:fillRef>
          <a:effectRef idx="0">
            <a:schemeClr val="accent1"/>
          </a:effectRef>
          <a:fontRef idx="minor">
            <a:schemeClr val="tx1"/>
          </a:fontRef>
        </p:style>
      </p:cxnSp>
      <p:sp>
        <p:nvSpPr>
          <p:cNvPr id="20" name="Fußzeilenplatzhalter 2">
            <a:extLst>
              <a:ext uri="{FF2B5EF4-FFF2-40B4-BE49-F238E27FC236}">
                <a16:creationId xmlns:a16="http://schemas.microsoft.com/office/drawing/2014/main" id="{60D03090-BC84-4440-8166-08DCA5166715}"/>
              </a:ext>
            </a:extLst>
          </p:cNvPr>
          <p:cNvSpPr>
            <a:spLocks noGrp="1"/>
          </p:cNvSpPr>
          <p:nvPr>
            <p:ph type="ftr" sz="quarter" idx="3"/>
          </p:nvPr>
        </p:nvSpPr>
        <p:spPr>
          <a:xfrm>
            <a:off x="1219219" y="2927047"/>
            <a:ext cx="7324026" cy="238704"/>
          </a:xfrm>
          <a:prstGeom prst="rect">
            <a:avLst/>
          </a:prstGeom>
        </p:spPr>
        <p:txBody>
          <a:bodyPr vert="horz" lIns="0" tIns="0" rIns="0" bIns="0" rtlCol="0" anchor="ctr"/>
          <a:lstStyle>
            <a:lvl1pPr algn="l">
              <a:defRPr lang="de-DE" b="0" i="0" u="none" strike="noStrike">
                <a:effectLst/>
              </a:defRPr>
            </a:lvl1pPr>
          </a:lstStyle>
          <a:p>
            <a:r>
              <a:rPr lang="en-US"/>
              <a:t>Guide to Intelligent Data Science Second Edition, 2020</a:t>
            </a:r>
            <a:endParaRPr lang="en-US" dirty="0"/>
          </a:p>
        </p:txBody>
      </p:sp>
      <p:sp>
        <p:nvSpPr>
          <p:cNvPr id="11" name="Foliennummernplatzhalter 2">
            <a:extLst>
              <a:ext uri="{FF2B5EF4-FFF2-40B4-BE49-F238E27FC236}">
                <a16:creationId xmlns:a16="http://schemas.microsoft.com/office/drawing/2014/main" id="{6CCBAA98-D685-6E4B-94B8-8F1F3B208014}"/>
              </a:ext>
            </a:extLst>
          </p:cNvPr>
          <p:cNvSpPr>
            <a:spLocks noGrp="1"/>
          </p:cNvSpPr>
          <p:nvPr>
            <p:ph type="sldNum" sz="quarter" idx="15"/>
          </p:nvPr>
        </p:nvSpPr>
        <p:spPr>
          <a:xfrm>
            <a:off x="8605224" y="5491424"/>
            <a:ext cx="180001" cy="238704"/>
          </a:xfrm>
        </p:spPr>
        <p:txBody>
          <a:bodyPr/>
          <a:lstStyle/>
          <a:p>
            <a:fld id="{15C29056-5AFA-7949-831A-3EC086771171}" type="slidenum">
              <a:rPr lang="de-DE" smtClean="0"/>
              <a:pPr/>
              <a:t>‹#›</a:t>
            </a:fld>
            <a:endParaRPr lang="de-DE" dirty="0"/>
          </a:p>
        </p:txBody>
      </p:sp>
      <p:sp>
        <p:nvSpPr>
          <p:cNvPr id="12" name="Fußzeilenplatzhalter 2">
            <a:extLst>
              <a:ext uri="{FF2B5EF4-FFF2-40B4-BE49-F238E27FC236}">
                <a16:creationId xmlns:a16="http://schemas.microsoft.com/office/drawing/2014/main" id="{C65F74C8-D7E3-BF49-8FDF-E7FACFC3D657}"/>
              </a:ext>
            </a:extLst>
          </p:cNvPr>
          <p:cNvSpPr txBox="1">
            <a:spLocks/>
          </p:cNvSpPr>
          <p:nvPr userDrawn="1"/>
        </p:nvSpPr>
        <p:spPr>
          <a:xfrm>
            <a:off x="358775"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2306050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12064" y="990600"/>
            <a:ext cx="388424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0208" y="990600"/>
            <a:ext cx="388424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liennummernplatzhalter 2">
            <a:extLst>
              <a:ext uri="{FF2B5EF4-FFF2-40B4-BE49-F238E27FC236}">
                <a16:creationId xmlns:a16="http://schemas.microsoft.com/office/drawing/2014/main" id="{83E27F57-B2F4-9241-929D-68B182DD39DB}"/>
              </a:ext>
            </a:extLst>
          </p:cNvPr>
          <p:cNvSpPr>
            <a:spLocks noGrp="1"/>
          </p:cNvSpPr>
          <p:nvPr>
            <p:ph type="sldNum" sz="quarter" idx="15"/>
          </p:nvPr>
        </p:nvSpPr>
        <p:spPr>
          <a:xfrm>
            <a:off x="8605224" y="5491424"/>
            <a:ext cx="180001" cy="238704"/>
          </a:xfrm>
        </p:spPr>
        <p:txBody>
          <a:bodyPr/>
          <a:lstStyle/>
          <a:p>
            <a:fld id="{15C29056-5AFA-7949-831A-3EC086771171}" type="slidenum">
              <a:rPr lang="de-DE" smtClean="0"/>
              <a:pPr/>
              <a:t>‹#›</a:t>
            </a:fld>
            <a:endParaRPr lang="de-DE" dirty="0"/>
          </a:p>
        </p:txBody>
      </p:sp>
    </p:spTree>
    <p:extLst>
      <p:ext uri="{BB962C8B-B14F-4D97-AF65-F5344CB8AC3E}">
        <p14:creationId xmlns:p14="http://schemas.microsoft.com/office/powerpoint/2010/main" val="3411294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333"/>
            </a:lvl1pPr>
            <a:lvl2pPr>
              <a:defRPr sz="2000"/>
            </a:lvl2pPr>
            <a:lvl3pPr>
              <a:defRPr sz="1667"/>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liennummernplatzhalter 2">
            <a:extLst>
              <a:ext uri="{FF2B5EF4-FFF2-40B4-BE49-F238E27FC236}">
                <a16:creationId xmlns:a16="http://schemas.microsoft.com/office/drawing/2014/main" id="{83E27F57-B2F4-9241-929D-68B182DD39DB}"/>
              </a:ext>
            </a:extLst>
          </p:cNvPr>
          <p:cNvSpPr>
            <a:spLocks noGrp="1"/>
          </p:cNvSpPr>
          <p:nvPr>
            <p:ph type="sldNum" sz="quarter" idx="15"/>
          </p:nvPr>
        </p:nvSpPr>
        <p:spPr>
          <a:xfrm>
            <a:off x="8605224" y="5491424"/>
            <a:ext cx="180001" cy="238704"/>
          </a:xfrm>
        </p:spPr>
        <p:txBody>
          <a:bodyPr/>
          <a:lstStyle/>
          <a:p>
            <a:fld id="{15C29056-5AFA-7949-831A-3EC086771171}" type="slidenum">
              <a:rPr lang="de-DE" smtClean="0"/>
              <a:pPr/>
              <a:t>‹#›</a:t>
            </a:fld>
            <a:endParaRPr lang="de-DE" dirty="0"/>
          </a:p>
        </p:txBody>
      </p:sp>
    </p:spTree>
    <p:extLst>
      <p:ext uri="{BB962C8B-B14F-4D97-AF65-F5344CB8AC3E}">
        <p14:creationId xmlns:p14="http://schemas.microsoft.com/office/powerpoint/2010/main" val="3091786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3D1F176-F568-914A-980C-DFBCD5D79B7D}"/>
              </a:ext>
            </a:extLst>
          </p:cNvPr>
          <p:cNvSpPr/>
          <p:nvPr userDrawn="1"/>
        </p:nvSpPr>
        <p:spPr>
          <a:xfrm>
            <a:off x="0" y="1"/>
            <a:ext cx="9144000" cy="594102"/>
          </a:xfrm>
          <a:prstGeom prst="rect">
            <a:avLst/>
          </a:prstGeom>
          <a:solidFill>
            <a:srgbClr val="003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n>
                <a:noFill/>
              </a:ln>
              <a:latin typeface="Roboto" panose="02000000000000000000" pitchFamily="2" charset="0"/>
              <a:ea typeface="Roboto" panose="02000000000000000000" pitchFamily="2" charset="0"/>
              <a:cs typeface="Roboto" panose="02000000000000000000" pitchFamily="2" charset="0"/>
            </a:endParaRPr>
          </a:p>
        </p:txBody>
      </p:sp>
      <p:sp>
        <p:nvSpPr>
          <p:cNvPr id="4" name="Titelplatzhalter 3">
            <a:extLst>
              <a:ext uri="{FF2B5EF4-FFF2-40B4-BE49-F238E27FC236}">
                <a16:creationId xmlns:a16="http://schemas.microsoft.com/office/drawing/2014/main" id="{064A4E5B-C522-DA41-B39D-663910179814}"/>
              </a:ext>
            </a:extLst>
          </p:cNvPr>
          <p:cNvSpPr>
            <a:spLocks noGrp="1"/>
          </p:cNvSpPr>
          <p:nvPr>
            <p:ph type="title"/>
          </p:nvPr>
        </p:nvSpPr>
        <p:spPr>
          <a:xfrm>
            <a:off x="358775" y="173941"/>
            <a:ext cx="8426450" cy="246221"/>
          </a:xfrm>
          <a:prstGeom prst="rect">
            <a:avLst/>
          </a:prstGeom>
        </p:spPr>
        <p:txBody>
          <a:bodyPr vert="horz" wrap="square" lIns="0" tIns="0" rIns="0" bIns="0" rtlCol="0" anchor="t" anchorCtr="0">
            <a:spAutoFit/>
          </a:bodyPr>
          <a:lstStyle/>
          <a:p>
            <a:r>
              <a:rPr lang="en-US"/>
              <a:t>Click to edit Master title style</a:t>
            </a:r>
            <a:endParaRPr lang="de-DE" dirty="0"/>
          </a:p>
        </p:txBody>
      </p:sp>
      <p:sp>
        <p:nvSpPr>
          <p:cNvPr id="6" name="Textplatzhalter 5">
            <a:extLst>
              <a:ext uri="{FF2B5EF4-FFF2-40B4-BE49-F238E27FC236}">
                <a16:creationId xmlns:a16="http://schemas.microsoft.com/office/drawing/2014/main" id="{C66C6DAE-E1B6-094A-BCBD-2C4BDBBCE47B}"/>
              </a:ext>
            </a:extLst>
          </p:cNvPr>
          <p:cNvSpPr>
            <a:spLocks noGrp="1"/>
          </p:cNvSpPr>
          <p:nvPr>
            <p:ph type="body" idx="1"/>
          </p:nvPr>
        </p:nvSpPr>
        <p:spPr>
          <a:xfrm>
            <a:off x="358775" y="899999"/>
            <a:ext cx="8426450" cy="4304637"/>
          </a:xfrm>
          <a:prstGeom prst="rect">
            <a:avLst/>
          </a:prstGeom>
        </p:spPr>
        <p:txBody>
          <a:bodyPr vert="horz" lIns="0" tIns="0" rIns="0" bIns="0" rtlCol="0">
            <a:noAutofit/>
          </a:bodyPr>
          <a:lstStyle/>
          <a:p>
            <a:pPr lvl="0"/>
            <a:r>
              <a:rPr lang="en-US"/>
              <a:t>Click to edit Master title style</a:t>
            </a:r>
            <a:endParaRPr lang="de-DE"/>
          </a:p>
          <a:p>
            <a:pPr lvl="1"/>
            <a:r>
              <a:rPr lang="en-US"/>
              <a:t>Second level</a:t>
            </a:r>
          </a:p>
          <a:p>
            <a:pPr lvl="2"/>
            <a:r>
              <a:rPr lang="de-DE"/>
              <a:t>Dritte Ebene</a:t>
            </a:r>
          </a:p>
          <a:p>
            <a:pPr marL="933450" marR="0" lvl="3"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a:pPr>
            <a:r>
              <a:rPr lang="en-US"/>
              <a:t>Fourth level</a:t>
            </a:r>
          </a:p>
          <a:p>
            <a:pPr lvl="4"/>
            <a:r>
              <a:rPr lang="en-US"/>
              <a:t>Fifth level</a:t>
            </a:r>
            <a:endParaRPr lang="en-US" dirty="0"/>
          </a:p>
        </p:txBody>
      </p:sp>
      <p:sp>
        <p:nvSpPr>
          <p:cNvPr id="2" name="Rechteck 1">
            <a:extLst>
              <a:ext uri="{FF2B5EF4-FFF2-40B4-BE49-F238E27FC236}">
                <a16:creationId xmlns:a16="http://schemas.microsoft.com/office/drawing/2014/main" id="{D7C4B03B-722D-C840-8655-F27D5F4A86A5}"/>
              </a:ext>
            </a:extLst>
          </p:cNvPr>
          <p:cNvSpPr/>
          <p:nvPr userDrawn="1"/>
        </p:nvSpPr>
        <p:spPr>
          <a:xfrm>
            <a:off x="0" y="5496725"/>
            <a:ext cx="9144000" cy="238704"/>
          </a:xfrm>
          <a:prstGeom prst="rect">
            <a:avLst/>
          </a:prstGeom>
          <a:solidFill>
            <a:srgbClr val="CD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b="1">
              <a:ln>
                <a:noFill/>
              </a:ln>
              <a:latin typeface="Roboto" panose="02000000000000000000" pitchFamily="2" charset="0"/>
              <a:ea typeface="Roboto" panose="02000000000000000000" pitchFamily="2" charset="0"/>
              <a:cs typeface="Roboto" panose="02000000000000000000" pitchFamily="2" charset="0"/>
            </a:endParaRPr>
          </a:p>
        </p:txBody>
      </p:sp>
      <p:sp>
        <p:nvSpPr>
          <p:cNvPr id="7" name="Slide Number Placeholder 5">
            <a:extLst>
              <a:ext uri="{FF2B5EF4-FFF2-40B4-BE49-F238E27FC236}">
                <a16:creationId xmlns:a16="http://schemas.microsoft.com/office/drawing/2014/main" id="{D62618A8-57AB-7446-B906-4B72D5C58F8F}"/>
              </a:ext>
            </a:extLst>
          </p:cNvPr>
          <p:cNvSpPr>
            <a:spLocks noGrp="1"/>
          </p:cNvSpPr>
          <p:nvPr>
            <p:ph type="sldNum" sz="quarter" idx="4"/>
          </p:nvPr>
        </p:nvSpPr>
        <p:spPr>
          <a:xfrm>
            <a:off x="8605224" y="5491424"/>
            <a:ext cx="180001" cy="238704"/>
          </a:xfrm>
          <a:prstGeom prst="rect">
            <a:avLst/>
          </a:prstGeom>
        </p:spPr>
        <p:txBody>
          <a:bodyPr vert="horz" lIns="0" tIns="0" rIns="0" bIns="0" rtlCol="0" anchor="ctr"/>
          <a:lstStyle>
            <a:lvl1pPr algn="ctr">
              <a:defRPr sz="600" b="0" i="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fld id="{15C29056-5AFA-7949-831A-3EC086771171}" type="slidenum">
              <a:rPr lang="de-DE" smtClean="0"/>
              <a:pPr/>
              <a:t>‹#›</a:t>
            </a:fld>
            <a:endParaRPr lang="de-DE" dirty="0"/>
          </a:p>
        </p:txBody>
      </p:sp>
      <p:sp>
        <p:nvSpPr>
          <p:cNvPr id="3" name="Fußzeilenplatzhalter 2">
            <a:extLst>
              <a:ext uri="{FF2B5EF4-FFF2-40B4-BE49-F238E27FC236}">
                <a16:creationId xmlns:a16="http://schemas.microsoft.com/office/drawing/2014/main" id="{5437F641-C003-F842-967C-12BE2D27030E}"/>
              </a:ext>
            </a:extLst>
          </p:cNvPr>
          <p:cNvSpPr>
            <a:spLocks noGrp="1"/>
          </p:cNvSpPr>
          <p:nvPr>
            <p:ph type="ftr" sz="quarter" idx="3"/>
          </p:nvPr>
        </p:nvSpPr>
        <p:spPr>
          <a:xfrm>
            <a:off x="358775" y="5491424"/>
            <a:ext cx="4011206" cy="238704"/>
          </a:xfrm>
          <a:prstGeom prst="rect">
            <a:avLst/>
          </a:prstGeom>
        </p:spPr>
        <p:txBody>
          <a:bodyPr vert="horz" lIns="0" tIns="0" rIns="0" bIns="0" rtlCol="0" anchor="ctr"/>
          <a:lstStyle>
            <a:lvl1pPr algn="l">
              <a:defRPr sz="700" b="1" i="0">
                <a:solidFill>
                  <a:schemeClr val="tx1"/>
                </a:solidFill>
                <a:latin typeface="Arial" panose="020B0604020202020204" pitchFamily="34" charset="0"/>
                <a:ea typeface="Arial" panose="020B0503030404040204" pitchFamily="34" charset="0"/>
                <a:cs typeface="Arial" panose="020B0604020202020204" pitchFamily="34" charset="0"/>
              </a:defRPr>
            </a:lvl1pPr>
          </a:lstStyle>
          <a:p>
            <a:r>
              <a:rPr lang="en-US"/>
              <a:t>Guide to Intelligent Data Science Second Edition, 2020</a:t>
            </a:r>
            <a:endParaRPr lang="de-DE" b="0" dirty="0"/>
          </a:p>
        </p:txBody>
      </p:sp>
    </p:spTree>
    <p:extLst>
      <p:ext uri="{BB962C8B-B14F-4D97-AF65-F5344CB8AC3E}">
        <p14:creationId xmlns:p14="http://schemas.microsoft.com/office/powerpoint/2010/main" val="2616805225"/>
      </p:ext>
    </p:extLst>
  </p:cSld>
  <p:clrMap bg1="lt1" tx1="dk1" bg2="lt2" tx2="dk2" accent1="accent1" accent2="accent2" accent3="accent3" accent4="accent4" accent5="accent5" accent6="accent6" hlink="hlink" folHlink="folHlink"/>
  <p:sldLayoutIdLst>
    <p:sldLayoutId id="2147483685" r:id="rId1"/>
    <p:sldLayoutId id="2147483683" r:id="rId2"/>
    <p:sldLayoutId id="2147483662" r:id="rId3"/>
    <p:sldLayoutId id="2147483674" r:id="rId4"/>
    <p:sldLayoutId id="2147483679" r:id="rId5"/>
    <p:sldLayoutId id="2147483680" r:id="rId6"/>
    <p:sldLayoutId id="2147483686" r:id="rId7"/>
    <p:sldLayoutId id="2147483687" r:id="rId8"/>
    <p:sldLayoutId id="2147483688" r:id="rId9"/>
    <p:sldLayoutId id="2147483691" r:id="rId10"/>
  </p:sldLayoutIdLst>
  <p:hf hdr="0" dt="0"/>
  <p:txStyles>
    <p:titleStyle>
      <a:lvl1pPr marL="0" marR="0" indent="0" algn="l" defTabSz="685800" rtl="0" eaLnBrk="1" fontAlgn="auto" latinLnBrk="0" hangingPunct="1">
        <a:lnSpc>
          <a:spcPct val="100000"/>
        </a:lnSpc>
        <a:spcBef>
          <a:spcPct val="0"/>
        </a:spcBef>
        <a:spcAft>
          <a:spcPts val="0"/>
        </a:spcAft>
        <a:buClrTx/>
        <a:buSzTx/>
        <a:buFontTx/>
        <a:buNone/>
        <a:tabLst/>
        <a:defRPr lang="de-DE" sz="1600" b="0" i="0" kern="1200" smtClean="0">
          <a:solidFill>
            <a:schemeClr val="bg1"/>
          </a:solidFill>
          <a:effectLst/>
          <a:latin typeface="Arial" panose="020B0604020202020204" pitchFamily="34" charset="0"/>
          <a:ea typeface="Roboto" panose="02000000000000000000" pitchFamily="2" charset="0"/>
          <a:cs typeface="Arial" panose="020B0604020202020204" pitchFamily="34" charset="0"/>
        </a:defRPr>
      </a:lvl1pPr>
    </p:titleStyle>
    <p:bodyStyle>
      <a:lvl1pPr marL="269875" indent="-269875" algn="l" defTabSz="685800" rtl="0" eaLnBrk="1" latinLnBrk="0" hangingPunct="1">
        <a:lnSpc>
          <a:spcPct val="100000"/>
        </a:lnSpc>
        <a:spcBef>
          <a:spcPts val="750"/>
        </a:spcBef>
        <a:buClr>
          <a:srgbClr val="92AEBC"/>
        </a:buClr>
        <a:buFont typeface="Symbol" pitchFamily="2" charset="2"/>
        <a:buChar char="-"/>
        <a:tabLst/>
        <a:defRPr sz="20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16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6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orient="horz" pos="235" userDrawn="1">
          <p15:clr>
            <a:srgbClr val="F26B43"/>
          </p15:clr>
        </p15:guide>
        <p15:guide id="5" pos="55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3.xml"/><Relationship Id="rId4" Type="http://schemas.openxmlformats.org/officeDocument/2006/relationships/image" Target="../media/image248.png"/></Relationships>
</file>

<file path=ppt/slides/_rels/slide10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3.xml"/><Relationship Id="rId5" Type="http://schemas.openxmlformats.org/officeDocument/2006/relationships/image" Target="../media/image253.png"/><Relationship Id="rId4" Type="http://schemas.openxmlformats.org/officeDocument/2006/relationships/image" Target="../media/image252.png"/></Relationships>
</file>

<file path=ppt/slides/_rels/slide10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5.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10.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1010.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10.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7.png"/><Relationship Id="rId18" Type="http://schemas.openxmlformats.org/officeDocument/2006/relationships/image" Target="../media/image60.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notesSlide" Target="../notesSlides/notesSlide5.xml"/><Relationship Id="rId16"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55.png"/><Relationship Id="rId19" Type="http://schemas.openxmlformats.org/officeDocument/2006/relationships/image" Target="../media/image61.png"/><Relationship Id="rId4" Type="http://schemas.openxmlformats.org/officeDocument/2006/relationships/image" Target="../media/image8.png"/><Relationship Id="rId9" Type="http://schemas.openxmlformats.org/officeDocument/2006/relationships/image" Target="../media/image54.png"/><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11.wmf"/><Relationship Id="rId18" Type="http://schemas.openxmlformats.org/officeDocument/2006/relationships/image" Target="../media/image12.wmf"/><Relationship Id="rId21" Type="http://schemas.openxmlformats.org/officeDocument/2006/relationships/image" Target="../media/image620.png"/><Relationship Id="rId7" Type="http://schemas.openxmlformats.org/officeDocument/2006/relationships/oleObject" Target="../embeddings/oleObject2.bin"/><Relationship Id="rId12" Type="http://schemas.openxmlformats.org/officeDocument/2006/relationships/oleObject" Target="../embeddings/oleObject5.bin"/><Relationship Id="rId17" Type="http://schemas.openxmlformats.org/officeDocument/2006/relationships/oleObject" Target="../embeddings/oleObject9.bin"/><Relationship Id="rId2" Type="http://schemas.openxmlformats.org/officeDocument/2006/relationships/notesSlide" Target="../notesSlides/notesSlide6.xml"/><Relationship Id="rId16" Type="http://schemas.openxmlformats.org/officeDocument/2006/relationships/oleObject" Target="../embeddings/oleObject8.bin"/><Relationship Id="rId20" Type="http://schemas.openxmlformats.org/officeDocument/2006/relationships/image" Target="../media/image610.png"/><Relationship Id="rId1" Type="http://schemas.openxmlformats.org/officeDocument/2006/relationships/slideLayout" Target="../slideLayouts/slideLayout10.xml"/><Relationship Id="rId6" Type="http://schemas.openxmlformats.org/officeDocument/2006/relationships/image" Target="../media/image8.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7.bin"/><Relationship Id="rId10" Type="http://schemas.openxmlformats.org/officeDocument/2006/relationships/image" Target="../media/image10.wmf"/><Relationship Id="rId19" Type="http://schemas.openxmlformats.org/officeDocument/2006/relationships/image" Target="../media/image600.png"/><Relationship Id="rId4" Type="http://schemas.openxmlformats.org/officeDocument/2006/relationships/image" Target="../media/image590.png"/><Relationship Id="rId9" Type="http://schemas.openxmlformats.org/officeDocument/2006/relationships/oleObject" Target="../embeddings/oleObject3.bin"/><Relationship Id="rId14" Type="http://schemas.openxmlformats.org/officeDocument/2006/relationships/oleObject" Target="../embeddings/oleObject6.bin"/><Relationship Id="rId22" Type="http://schemas.openxmlformats.org/officeDocument/2006/relationships/image" Target="../media/image630.png"/></Relationships>
</file>

<file path=ppt/slides/_rels/slide33.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620.png"/><Relationship Id="rId7" Type="http://schemas.openxmlformats.org/officeDocument/2006/relationships/oleObject" Target="../embeddings/oleObject12.bin"/><Relationship Id="rId12" Type="http://schemas.openxmlformats.org/officeDocument/2006/relationships/image" Target="../media/image610.png"/><Relationship Id="rId2" Type="http://schemas.openxmlformats.org/officeDocument/2006/relationships/notesSlide" Target="../notesSlides/notesSlide7.xml"/><Relationship Id="rId16" Type="http://schemas.openxmlformats.org/officeDocument/2006/relationships/image" Target="../media/image660.png"/><Relationship Id="rId1" Type="http://schemas.openxmlformats.org/officeDocument/2006/relationships/slideLayout" Target="../slideLayouts/slideLayout10.xml"/><Relationship Id="rId6" Type="http://schemas.openxmlformats.org/officeDocument/2006/relationships/image" Target="../media/image8.wmf"/><Relationship Id="rId11" Type="http://schemas.openxmlformats.org/officeDocument/2006/relationships/image" Target="../media/image600.png"/><Relationship Id="rId5" Type="http://schemas.openxmlformats.org/officeDocument/2006/relationships/oleObject" Target="../embeddings/oleObject11.bin"/><Relationship Id="rId15" Type="http://schemas.openxmlformats.org/officeDocument/2006/relationships/image" Target="../media/image650.png"/><Relationship Id="rId10" Type="http://schemas.openxmlformats.org/officeDocument/2006/relationships/image" Target="../media/image10.wmf"/><Relationship Id="rId4" Type="http://schemas.openxmlformats.org/officeDocument/2006/relationships/image" Target="../media/image590.png"/><Relationship Id="rId9" Type="http://schemas.openxmlformats.org/officeDocument/2006/relationships/oleObject" Target="../embeddings/oleObject13.bin"/><Relationship Id="rId14" Type="http://schemas.openxmlformats.org/officeDocument/2006/relationships/image" Target="../media/image630.png"/></Relationships>
</file>

<file path=ppt/slides/_rels/slide34.xml.rels><?xml version="1.0" encoding="UTF-8" standalone="yes"?>
<Relationships xmlns="http://schemas.openxmlformats.org/package/2006/relationships"><Relationship Id="rId8" Type="http://schemas.openxmlformats.org/officeDocument/2006/relationships/image" Target="../media/image630.png"/><Relationship Id="rId13" Type="http://schemas.openxmlformats.org/officeDocument/2006/relationships/oleObject" Target="../embeddings/oleObject15.bin"/><Relationship Id="rId7" Type="http://schemas.openxmlformats.org/officeDocument/2006/relationships/image" Target="../media/image620.png"/><Relationship Id="rId12" Type="http://schemas.openxmlformats.org/officeDocument/2006/relationships/image" Target="../media/image660.png"/><Relationship Id="rId17" Type="http://schemas.openxmlformats.org/officeDocument/2006/relationships/oleObject" Target="../embeddings/oleObject17.bin"/><Relationship Id="rId2" Type="http://schemas.openxmlformats.org/officeDocument/2006/relationships/notesSlide" Target="../notesSlides/notesSlide8.xml"/><Relationship Id="rId16" Type="http://schemas.openxmlformats.org/officeDocument/2006/relationships/image" Target="../media/image11.wmf"/><Relationship Id="rId1" Type="http://schemas.openxmlformats.org/officeDocument/2006/relationships/slideLayout" Target="../slideLayouts/slideLayout10.xml"/><Relationship Id="rId6" Type="http://schemas.openxmlformats.org/officeDocument/2006/relationships/image" Target="../media/image610.png"/><Relationship Id="rId11" Type="http://schemas.openxmlformats.org/officeDocument/2006/relationships/image" Target="../media/image650.png"/><Relationship Id="rId5" Type="http://schemas.openxmlformats.org/officeDocument/2006/relationships/image" Target="../media/image600.png"/><Relationship Id="rId15" Type="http://schemas.openxmlformats.org/officeDocument/2006/relationships/oleObject" Target="../embeddings/oleObject16.bin"/><Relationship Id="rId10" Type="http://schemas.openxmlformats.org/officeDocument/2006/relationships/image" Target="../media/image68.png"/><Relationship Id="rId4" Type="http://schemas.openxmlformats.org/officeDocument/2006/relationships/image" Target="../media/image590.png"/><Relationship Id="rId9" Type="http://schemas.openxmlformats.org/officeDocument/2006/relationships/image" Target="../media/image670.png"/><Relationship Id="rId14" Type="http://schemas.openxmlformats.org/officeDocument/2006/relationships/image" Target="../media/image10.wmf"/></Relationships>
</file>

<file path=ppt/slides/_rels/slide35.xml.rels><?xml version="1.0" encoding="UTF-8" standalone="yes"?>
<Relationships xmlns="http://schemas.openxmlformats.org/package/2006/relationships"><Relationship Id="rId3" Type="http://schemas.openxmlformats.org/officeDocument/2006/relationships/image" Target="../media/image590.png"/><Relationship Id="rId7" Type="http://schemas.openxmlformats.org/officeDocument/2006/relationships/image" Target="../media/image63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620.png"/><Relationship Id="rId5" Type="http://schemas.openxmlformats.org/officeDocument/2006/relationships/image" Target="../media/image610.png"/><Relationship Id="rId4" Type="http://schemas.openxmlformats.org/officeDocument/2006/relationships/image" Target="../media/image600.png"/></Relationships>
</file>

<file path=ppt/slides/_rels/slide36.xml.rels><?xml version="1.0" encoding="UTF-8" standalone="yes"?>
<Relationships xmlns="http://schemas.openxmlformats.org/package/2006/relationships"><Relationship Id="rId8" Type="http://schemas.openxmlformats.org/officeDocument/2006/relationships/image" Target="../media/image630.png"/><Relationship Id="rId13" Type="http://schemas.openxmlformats.org/officeDocument/2006/relationships/image" Target="../media/image9.wmf"/><Relationship Id="rId7" Type="http://schemas.openxmlformats.org/officeDocument/2006/relationships/image" Target="../media/image620.png"/><Relationship Id="rId12" Type="http://schemas.openxmlformats.org/officeDocument/2006/relationships/oleObject" Target="../embeddings/oleObject21.bin"/><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610.png"/><Relationship Id="rId11" Type="http://schemas.openxmlformats.org/officeDocument/2006/relationships/image" Target="../media/image10.wmf"/><Relationship Id="rId5" Type="http://schemas.openxmlformats.org/officeDocument/2006/relationships/image" Target="../media/image600.png"/><Relationship Id="rId15" Type="http://schemas.openxmlformats.org/officeDocument/2006/relationships/image" Target="../media/image12.wmf"/><Relationship Id="rId10" Type="http://schemas.openxmlformats.org/officeDocument/2006/relationships/oleObject" Target="../embeddings/oleObject20.bin"/><Relationship Id="rId4" Type="http://schemas.openxmlformats.org/officeDocument/2006/relationships/image" Target="../media/image590.png"/><Relationship Id="rId9" Type="http://schemas.openxmlformats.org/officeDocument/2006/relationships/image" Target="../media/image69.png"/><Relationship Id="rId14" Type="http://schemas.openxmlformats.org/officeDocument/2006/relationships/oleObject" Target="../embeddings/oleObject22.bin"/></Relationships>
</file>

<file path=ppt/slides/_rels/slide37.xml.rels><?xml version="1.0" encoding="UTF-8" standalone="yes"?>
<Relationships xmlns="http://schemas.openxmlformats.org/package/2006/relationships"><Relationship Id="rId8" Type="http://schemas.openxmlformats.org/officeDocument/2006/relationships/image" Target="../media/image630.png"/><Relationship Id="rId13" Type="http://schemas.openxmlformats.org/officeDocument/2006/relationships/image" Target="../media/image9.wmf"/><Relationship Id="rId18" Type="http://schemas.openxmlformats.org/officeDocument/2006/relationships/oleObject" Target="../embeddings/oleObject25.bin"/><Relationship Id="rId26" Type="http://schemas.openxmlformats.org/officeDocument/2006/relationships/image" Target="../media/image650.png"/><Relationship Id="rId21" Type="http://schemas.openxmlformats.org/officeDocument/2006/relationships/oleObject" Target="../embeddings/oleObject28.bin"/><Relationship Id="rId7" Type="http://schemas.openxmlformats.org/officeDocument/2006/relationships/image" Target="../media/image620.png"/><Relationship Id="rId12" Type="http://schemas.openxmlformats.org/officeDocument/2006/relationships/oleObject" Target="../embeddings/oleObject21.bin"/><Relationship Id="rId17" Type="http://schemas.openxmlformats.org/officeDocument/2006/relationships/image" Target="../media/image8.wmf"/><Relationship Id="rId25" Type="http://schemas.openxmlformats.org/officeDocument/2006/relationships/image" Target="../media/image68.png"/><Relationship Id="rId2" Type="http://schemas.openxmlformats.org/officeDocument/2006/relationships/notesSlide" Target="../notesSlides/notesSlide11.xml"/><Relationship Id="rId16" Type="http://schemas.openxmlformats.org/officeDocument/2006/relationships/oleObject" Target="../embeddings/oleObject24.bin"/><Relationship Id="rId20" Type="http://schemas.openxmlformats.org/officeDocument/2006/relationships/oleObject" Target="../embeddings/oleObject27.bin"/><Relationship Id="rId1" Type="http://schemas.openxmlformats.org/officeDocument/2006/relationships/slideLayout" Target="../slideLayouts/slideLayout10.xml"/><Relationship Id="rId6" Type="http://schemas.openxmlformats.org/officeDocument/2006/relationships/image" Target="../media/image610.png"/><Relationship Id="rId11" Type="http://schemas.openxmlformats.org/officeDocument/2006/relationships/image" Target="../media/image10.wmf"/><Relationship Id="rId24" Type="http://schemas.openxmlformats.org/officeDocument/2006/relationships/image" Target="../media/image670.png"/><Relationship Id="rId5" Type="http://schemas.openxmlformats.org/officeDocument/2006/relationships/image" Target="../media/image600.png"/><Relationship Id="rId15" Type="http://schemas.openxmlformats.org/officeDocument/2006/relationships/image" Target="../media/image12.wmf"/><Relationship Id="rId23" Type="http://schemas.openxmlformats.org/officeDocument/2006/relationships/oleObject" Target="../embeddings/oleObject29.bin"/><Relationship Id="rId10" Type="http://schemas.openxmlformats.org/officeDocument/2006/relationships/oleObject" Target="../embeddings/oleObject20.bin"/><Relationship Id="rId19" Type="http://schemas.openxmlformats.org/officeDocument/2006/relationships/oleObject" Target="../embeddings/oleObject26.bin"/><Relationship Id="rId4" Type="http://schemas.openxmlformats.org/officeDocument/2006/relationships/image" Target="../media/image590.png"/><Relationship Id="rId9" Type="http://schemas.openxmlformats.org/officeDocument/2006/relationships/image" Target="../media/image69.png"/><Relationship Id="rId14" Type="http://schemas.openxmlformats.org/officeDocument/2006/relationships/oleObject" Target="../embeddings/oleObject22.bin"/><Relationship Id="rId22" Type="http://schemas.openxmlformats.org/officeDocument/2006/relationships/image" Target="../media/image11.wmf"/><Relationship Id="rId27" Type="http://schemas.openxmlformats.org/officeDocument/2006/relationships/image" Target="../media/image660.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36.png"/><Relationship Id="rId21" Type="http://schemas.openxmlformats.org/officeDocument/2006/relationships/image" Target="../media/image81.png"/><Relationship Id="rId7" Type="http://schemas.openxmlformats.org/officeDocument/2006/relationships/image" Target="../media/image8.png"/><Relationship Id="rId12" Type="http://schemas.openxmlformats.org/officeDocument/2006/relationships/image" Target="../media/image54.png"/><Relationship Id="rId17" Type="http://schemas.openxmlformats.org/officeDocument/2006/relationships/image" Target="../media/image78.png"/><Relationship Id="rId25" Type="http://schemas.openxmlformats.org/officeDocument/2006/relationships/image" Target="../media/image82.png"/><Relationship Id="rId2" Type="http://schemas.openxmlformats.org/officeDocument/2006/relationships/notesSlide" Target="../notesSlides/notesSlide12.xml"/><Relationship Id="rId16" Type="http://schemas.openxmlformats.org/officeDocument/2006/relationships/image" Target="../media/image77.png"/><Relationship Id="rId20"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41.png"/><Relationship Id="rId24" Type="http://schemas.openxmlformats.org/officeDocument/2006/relationships/image" Target="../media/image59.png"/><Relationship Id="rId5" Type="http://schemas.openxmlformats.org/officeDocument/2006/relationships/image" Target="../media/image63.png"/><Relationship Id="rId15" Type="http://schemas.openxmlformats.org/officeDocument/2006/relationships/image" Target="../media/image76.png"/><Relationship Id="rId23" Type="http://schemas.openxmlformats.org/officeDocument/2006/relationships/image" Target="../media/image6.png"/><Relationship Id="rId10" Type="http://schemas.openxmlformats.org/officeDocument/2006/relationships/image" Target="../media/image73.png"/><Relationship Id="rId19" Type="http://schemas.openxmlformats.org/officeDocument/2006/relationships/image" Target="../media/image80.png"/><Relationship Id="rId4" Type="http://schemas.openxmlformats.org/officeDocument/2006/relationships/image" Target="../media/image62.png"/><Relationship Id="rId9" Type="http://schemas.openxmlformats.org/officeDocument/2006/relationships/image" Target="../media/image40.png"/><Relationship Id="rId14" Type="http://schemas.openxmlformats.org/officeDocument/2006/relationships/image" Target="../media/image75.png"/><Relationship Id="rId22"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kni.me/w/ei3eX9Sj5-RFEUat"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291.png"/><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65.png"/><Relationship Id="rId21" Type="http://schemas.openxmlformats.org/officeDocument/2006/relationships/image" Target="../media/image94.png"/><Relationship Id="rId7" Type="http://schemas.openxmlformats.org/officeDocument/2006/relationships/image" Target="../media/image281.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notesSlide" Target="../notesSlides/notesSlide13.xml"/><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271.pn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261.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311.png"/><Relationship Id="rId19" Type="http://schemas.openxmlformats.org/officeDocument/2006/relationships/image" Target="../media/image92.png"/><Relationship Id="rId4" Type="http://schemas.openxmlformats.org/officeDocument/2006/relationships/image" Target="../media/image251.png"/><Relationship Id="rId9" Type="http://schemas.openxmlformats.org/officeDocument/2006/relationships/image" Target="../media/image301.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s>
</file>

<file path=ppt/slides/_rels/slide41.xml.rels><?xml version="1.0" encoding="UTF-8" standalone="yes"?>
<Relationships xmlns="http://schemas.openxmlformats.org/package/2006/relationships"><Relationship Id="rId8" Type="http://schemas.openxmlformats.org/officeDocument/2006/relationships/image" Target="../media/image2710.png"/><Relationship Id="rId13" Type="http://schemas.openxmlformats.org/officeDocument/2006/relationships/image" Target="../media/image980.png"/><Relationship Id="rId18" Type="http://schemas.openxmlformats.org/officeDocument/2006/relationships/image" Target="../media/image900.png"/><Relationship Id="rId3" Type="http://schemas.openxmlformats.org/officeDocument/2006/relationships/image" Target="../media/image104.png"/><Relationship Id="rId7" Type="http://schemas.openxmlformats.org/officeDocument/2006/relationships/image" Target="../media/image2610.png"/><Relationship Id="rId12" Type="http://schemas.openxmlformats.org/officeDocument/2006/relationships/image" Target="../media/image970.png"/><Relationship Id="rId17" Type="http://schemas.openxmlformats.org/officeDocument/2006/relationships/image" Target="../media/image311.png"/><Relationship Id="rId2" Type="http://schemas.openxmlformats.org/officeDocument/2006/relationships/image" Target="../media/image103.png"/><Relationship Id="rId16" Type="http://schemas.openxmlformats.org/officeDocument/2006/relationships/image" Target="../media/image301.png"/><Relationship Id="rId1" Type="http://schemas.openxmlformats.org/officeDocument/2006/relationships/slideLayout" Target="../slideLayouts/slideLayout9.xml"/><Relationship Id="rId6" Type="http://schemas.openxmlformats.org/officeDocument/2006/relationships/image" Target="../media/image2510.png"/><Relationship Id="rId11" Type="http://schemas.openxmlformats.org/officeDocument/2006/relationships/image" Target="../media/image960.png"/><Relationship Id="rId5" Type="http://schemas.openxmlformats.org/officeDocument/2006/relationships/image" Target="../media/image492.png"/><Relationship Id="rId15" Type="http://schemas.openxmlformats.org/officeDocument/2006/relationships/image" Target="../media/image1000.png"/><Relationship Id="rId10" Type="http://schemas.openxmlformats.org/officeDocument/2006/relationships/image" Target="../media/image2910.png"/><Relationship Id="rId19" Type="http://schemas.openxmlformats.org/officeDocument/2006/relationships/image" Target="../media/image911.png"/><Relationship Id="rId4" Type="http://schemas.openxmlformats.org/officeDocument/2006/relationships/image" Target="../media/image483.png"/><Relationship Id="rId9" Type="http://schemas.openxmlformats.org/officeDocument/2006/relationships/image" Target="../media/image2810.png"/><Relationship Id="rId14" Type="http://schemas.openxmlformats.org/officeDocument/2006/relationships/image" Target="../media/image990.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10.png"/><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8" Type="http://schemas.openxmlformats.org/officeDocument/2006/relationships/image" Target="../media/image2710.png"/><Relationship Id="rId13" Type="http://schemas.openxmlformats.org/officeDocument/2006/relationships/image" Target="../media/image1090.png"/><Relationship Id="rId18" Type="http://schemas.openxmlformats.org/officeDocument/2006/relationships/image" Target="../media/image1120.png"/><Relationship Id="rId3" Type="http://schemas.openxmlformats.org/officeDocument/2006/relationships/image" Target="../media/image113.png"/><Relationship Id="rId7" Type="http://schemas.openxmlformats.org/officeDocument/2006/relationships/image" Target="../media/image2610.png"/><Relationship Id="rId12" Type="http://schemas.openxmlformats.org/officeDocument/2006/relationships/image" Target="../media/image1080.png"/><Relationship Id="rId17" Type="http://schemas.openxmlformats.org/officeDocument/2006/relationships/image" Target="../media/image311.png"/><Relationship Id="rId2" Type="http://schemas.openxmlformats.org/officeDocument/2006/relationships/image" Target="../media/image112.png"/><Relationship Id="rId16" Type="http://schemas.openxmlformats.org/officeDocument/2006/relationships/image" Target="../media/image301.png"/><Relationship Id="rId1" Type="http://schemas.openxmlformats.org/officeDocument/2006/relationships/slideLayout" Target="../slideLayouts/slideLayout9.xml"/><Relationship Id="rId6" Type="http://schemas.openxmlformats.org/officeDocument/2006/relationships/image" Target="../media/image2510.png"/><Relationship Id="rId11" Type="http://schemas.openxmlformats.org/officeDocument/2006/relationships/image" Target="../media/image1070.png"/><Relationship Id="rId5" Type="http://schemas.openxmlformats.org/officeDocument/2006/relationships/image" Target="../media/image492.png"/><Relationship Id="rId15" Type="http://schemas.openxmlformats.org/officeDocument/2006/relationships/image" Target="../media/image1110.png"/><Relationship Id="rId10" Type="http://schemas.openxmlformats.org/officeDocument/2006/relationships/image" Target="../media/image2910.png"/><Relationship Id="rId19" Type="http://schemas.openxmlformats.org/officeDocument/2006/relationships/image" Target="../media/image1130.png"/><Relationship Id="rId4" Type="http://schemas.openxmlformats.org/officeDocument/2006/relationships/image" Target="../media/image483.png"/><Relationship Id="rId9" Type="http://schemas.openxmlformats.org/officeDocument/2006/relationships/image" Target="../media/image2810.png"/><Relationship Id="rId14" Type="http://schemas.openxmlformats.org/officeDocument/2006/relationships/image" Target="../media/image1100.png"/></Relationships>
</file>

<file path=ppt/slides/_rels/slide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image" Target="../media/image115.pn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9.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image" Target="../media/image1280.png"/><Relationship Id="rId1" Type="http://schemas.openxmlformats.org/officeDocument/2006/relationships/slideLayout" Target="../slideLayouts/slideLayout9.xml"/><Relationship Id="rId4" Type="http://schemas.openxmlformats.org/officeDocument/2006/relationships/image" Target="../media/image136.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37.png"/><Relationship Id="rId1" Type="http://schemas.openxmlformats.org/officeDocument/2006/relationships/slideLayout" Target="../slideLayouts/slideLayout9.xml"/><Relationship Id="rId6" Type="http://schemas.openxmlformats.org/officeDocument/2006/relationships/image" Target="../media/image1350.png"/><Relationship Id="rId5" Type="http://schemas.openxmlformats.org/officeDocument/2006/relationships/image" Target="../media/image1340.png"/><Relationship Id="rId4" Type="http://schemas.openxmlformats.org/officeDocument/2006/relationships/image" Target="../media/image1330.png"/></Relationships>
</file>

<file path=ppt/slides/_rels/slide5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71.png"/><Relationship Id="rId7"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xml"/><Relationship Id="rId6" Type="http://schemas.openxmlformats.org/officeDocument/2006/relationships/image" Target="../media/image1390.png"/><Relationship Id="rId5" Type="http://schemas.openxmlformats.org/officeDocument/2006/relationships/image" Target="../media/image83.png"/><Relationship Id="rId4" Type="http://schemas.openxmlformats.org/officeDocument/2006/relationships/image" Target="../media/image1370.png"/></Relationships>
</file>

<file path=ppt/slides/_rels/slide5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9.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57.png"/><Relationship Id="rId18" Type="http://schemas.openxmlformats.org/officeDocument/2006/relationships/image" Target="../media/image111.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6.png"/><Relationship Id="rId17" Type="http://schemas.openxmlformats.org/officeDocument/2006/relationships/image" Target="../media/image107.png"/><Relationship Id="rId2" Type="http://schemas.openxmlformats.org/officeDocument/2006/relationships/image" Target="../media/image149.png"/><Relationship Id="rId16" Type="http://schemas.openxmlformats.org/officeDocument/2006/relationships/image" Target="../media/image106.png"/><Relationship Id="rId1" Type="http://schemas.openxmlformats.org/officeDocument/2006/relationships/slideLayout" Target="../slideLayouts/slideLayout9.xml"/><Relationship Id="rId6" Type="http://schemas.openxmlformats.org/officeDocument/2006/relationships/image" Target="../media/image153.png"/><Relationship Id="rId11" Type="http://schemas.openxmlformats.org/officeDocument/2006/relationships/image" Target="../media/image155.png"/><Relationship Id="rId5" Type="http://schemas.openxmlformats.org/officeDocument/2006/relationships/image" Target="../media/image152.png"/><Relationship Id="rId15" Type="http://schemas.openxmlformats.org/officeDocument/2006/relationships/image" Target="../media/image105.png"/><Relationship Id="rId10" Type="http://schemas.openxmlformats.org/officeDocument/2006/relationships/image" Target="../media/image83.png"/><Relationship Id="rId19" Type="http://schemas.openxmlformats.org/officeDocument/2006/relationships/image" Target="../media/image138.png"/><Relationship Id="rId4" Type="http://schemas.openxmlformats.org/officeDocument/2006/relationships/image" Target="../media/image151.png"/><Relationship Id="rId9" Type="http://schemas.openxmlformats.org/officeDocument/2006/relationships/image" Target="../media/image1370.png"/><Relationship Id="rId14" Type="http://schemas.openxmlformats.org/officeDocument/2006/relationships/image" Target="../media/image158.png"/></Relationships>
</file>

<file path=ppt/slides/_rels/slide5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62.png"/><Relationship Id="rId1" Type="http://schemas.openxmlformats.org/officeDocument/2006/relationships/slideLayout" Target="../slideLayouts/slideLayout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8.xml.rels><?xml version="1.0" encoding="UTF-8" standalone="yes"?>
<Relationships xmlns="http://schemas.openxmlformats.org/package/2006/relationships"><Relationship Id="rId8" Type="http://schemas.openxmlformats.org/officeDocument/2006/relationships/image" Target="../media/image2710.png"/><Relationship Id="rId13" Type="http://schemas.openxmlformats.org/officeDocument/2006/relationships/image" Target="../media/image1090.png"/><Relationship Id="rId18" Type="http://schemas.openxmlformats.org/officeDocument/2006/relationships/image" Target="../media/image1120.png"/><Relationship Id="rId7" Type="http://schemas.openxmlformats.org/officeDocument/2006/relationships/image" Target="../media/image2610.png"/><Relationship Id="rId12" Type="http://schemas.openxmlformats.org/officeDocument/2006/relationships/image" Target="../media/image1080.png"/><Relationship Id="rId17" Type="http://schemas.openxmlformats.org/officeDocument/2006/relationships/image" Target="../media/image311.png"/><Relationship Id="rId2" Type="http://schemas.openxmlformats.org/officeDocument/2006/relationships/image" Target="../media/image166.png"/><Relationship Id="rId16" Type="http://schemas.openxmlformats.org/officeDocument/2006/relationships/image" Target="../media/image301.png"/><Relationship Id="rId1" Type="http://schemas.openxmlformats.org/officeDocument/2006/relationships/slideLayout" Target="../slideLayouts/slideLayout9.xml"/><Relationship Id="rId6" Type="http://schemas.openxmlformats.org/officeDocument/2006/relationships/image" Target="../media/image2510.png"/><Relationship Id="rId11" Type="http://schemas.openxmlformats.org/officeDocument/2006/relationships/image" Target="../media/image1070.png"/><Relationship Id="rId5" Type="http://schemas.openxmlformats.org/officeDocument/2006/relationships/image" Target="../media/image492.png"/><Relationship Id="rId15" Type="http://schemas.openxmlformats.org/officeDocument/2006/relationships/image" Target="../media/image1110.png"/><Relationship Id="rId10" Type="http://schemas.openxmlformats.org/officeDocument/2006/relationships/image" Target="../media/image2910.png"/><Relationship Id="rId19" Type="http://schemas.openxmlformats.org/officeDocument/2006/relationships/image" Target="../media/image1130.png"/><Relationship Id="rId4" Type="http://schemas.openxmlformats.org/officeDocument/2006/relationships/image" Target="../media/image483.png"/><Relationship Id="rId9" Type="http://schemas.openxmlformats.org/officeDocument/2006/relationships/image" Target="../media/image2810.png"/><Relationship Id="rId14" Type="http://schemas.openxmlformats.org/officeDocument/2006/relationships/image" Target="../media/image1100.png"/></Relationships>
</file>

<file path=ppt/slides/_rels/slide59.xml.rels><?xml version="1.0" encoding="UTF-8" standalone="yes"?>
<Relationships xmlns="http://schemas.openxmlformats.org/package/2006/relationships"><Relationship Id="rId8" Type="http://schemas.openxmlformats.org/officeDocument/2006/relationships/image" Target="../media/image2710.png"/><Relationship Id="rId13" Type="http://schemas.openxmlformats.org/officeDocument/2006/relationships/image" Target="../media/image169.png"/><Relationship Id="rId18" Type="http://schemas.openxmlformats.org/officeDocument/2006/relationships/image" Target="../media/image170.png"/><Relationship Id="rId3" Type="http://schemas.openxmlformats.org/officeDocument/2006/relationships/image" Target="../media/image168.png"/><Relationship Id="rId21" Type="http://schemas.openxmlformats.org/officeDocument/2006/relationships/image" Target="../media/image173.png"/><Relationship Id="rId7" Type="http://schemas.openxmlformats.org/officeDocument/2006/relationships/image" Target="../media/image2610.png"/><Relationship Id="rId12" Type="http://schemas.openxmlformats.org/officeDocument/2006/relationships/image" Target="../media/image1080.png"/><Relationship Id="rId17" Type="http://schemas.openxmlformats.org/officeDocument/2006/relationships/image" Target="../media/image311.png"/><Relationship Id="rId2" Type="http://schemas.openxmlformats.org/officeDocument/2006/relationships/image" Target="../media/image167.png"/><Relationship Id="rId16" Type="http://schemas.openxmlformats.org/officeDocument/2006/relationships/image" Target="../media/image301.png"/><Relationship Id="rId20" Type="http://schemas.openxmlformats.org/officeDocument/2006/relationships/image" Target="../media/image172.png"/><Relationship Id="rId1" Type="http://schemas.openxmlformats.org/officeDocument/2006/relationships/slideLayout" Target="../slideLayouts/slideLayout9.xml"/><Relationship Id="rId6" Type="http://schemas.openxmlformats.org/officeDocument/2006/relationships/image" Target="../media/image2510.png"/><Relationship Id="rId11" Type="http://schemas.openxmlformats.org/officeDocument/2006/relationships/image" Target="../media/image1070.png"/><Relationship Id="rId5" Type="http://schemas.openxmlformats.org/officeDocument/2006/relationships/image" Target="../media/image492.png"/><Relationship Id="rId15" Type="http://schemas.openxmlformats.org/officeDocument/2006/relationships/image" Target="../media/image1110.png"/><Relationship Id="rId23" Type="http://schemas.openxmlformats.org/officeDocument/2006/relationships/image" Target="../media/image175.png"/><Relationship Id="rId10" Type="http://schemas.openxmlformats.org/officeDocument/2006/relationships/image" Target="../media/image2910.png"/><Relationship Id="rId19" Type="http://schemas.openxmlformats.org/officeDocument/2006/relationships/image" Target="../media/image171.png"/><Relationship Id="rId4" Type="http://schemas.openxmlformats.org/officeDocument/2006/relationships/image" Target="../media/image483.png"/><Relationship Id="rId9" Type="http://schemas.openxmlformats.org/officeDocument/2006/relationships/image" Target="../media/image2810.png"/><Relationship Id="rId14" Type="http://schemas.openxmlformats.org/officeDocument/2006/relationships/image" Target="../media/image1100.png"/><Relationship Id="rId22" Type="http://schemas.openxmlformats.org/officeDocument/2006/relationships/image" Target="../media/image1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6.png"/><Relationship Id="rId18" Type="http://schemas.openxmlformats.org/officeDocument/2006/relationships/image" Target="../media/image190.png"/><Relationship Id="rId26" Type="http://schemas.openxmlformats.org/officeDocument/2006/relationships/image" Target="../media/image197.png"/><Relationship Id="rId3" Type="http://schemas.openxmlformats.org/officeDocument/2006/relationships/image" Target="../media/image177.png"/><Relationship Id="rId21" Type="http://schemas.openxmlformats.org/officeDocument/2006/relationships/image" Target="../media/image192.png"/><Relationship Id="rId7" Type="http://schemas.openxmlformats.org/officeDocument/2006/relationships/image" Target="../media/image181.png"/><Relationship Id="rId12" Type="http://schemas.openxmlformats.org/officeDocument/2006/relationships/image" Target="../media/image169.png"/><Relationship Id="rId17" Type="http://schemas.openxmlformats.org/officeDocument/2006/relationships/image" Target="../media/image170.png"/><Relationship Id="rId25" Type="http://schemas.openxmlformats.org/officeDocument/2006/relationships/image" Target="../media/image196.png"/><Relationship Id="rId2" Type="http://schemas.openxmlformats.org/officeDocument/2006/relationships/image" Target="../media/image176.png"/><Relationship Id="rId16" Type="http://schemas.openxmlformats.org/officeDocument/2006/relationships/image" Target="../media/image189.png"/><Relationship Id="rId20" Type="http://schemas.openxmlformats.org/officeDocument/2006/relationships/image" Target="../media/image171.png"/><Relationship Id="rId29" Type="http://schemas.openxmlformats.org/officeDocument/2006/relationships/image" Target="../media/image200.png"/><Relationship Id="rId1" Type="http://schemas.openxmlformats.org/officeDocument/2006/relationships/slideLayout" Target="../slideLayouts/slideLayout9.xml"/><Relationship Id="rId6" Type="http://schemas.openxmlformats.org/officeDocument/2006/relationships/image" Target="../media/image180.png"/><Relationship Id="rId11" Type="http://schemas.openxmlformats.org/officeDocument/2006/relationships/image" Target="../media/image185.png"/><Relationship Id="rId24" Type="http://schemas.openxmlformats.org/officeDocument/2006/relationships/image" Target="../media/image195.png"/><Relationship Id="rId5" Type="http://schemas.openxmlformats.org/officeDocument/2006/relationships/image" Target="../media/image179.png"/><Relationship Id="rId15" Type="http://schemas.openxmlformats.org/officeDocument/2006/relationships/image" Target="../media/image188.png"/><Relationship Id="rId23" Type="http://schemas.openxmlformats.org/officeDocument/2006/relationships/image" Target="../media/image194.png"/><Relationship Id="rId28" Type="http://schemas.openxmlformats.org/officeDocument/2006/relationships/image" Target="../media/image199.png"/><Relationship Id="rId10" Type="http://schemas.openxmlformats.org/officeDocument/2006/relationships/image" Target="../media/image184.png"/><Relationship Id="rId19" Type="http://schemas.openxmlformats.org/officeDocument/2006/relationships/image" Target="../media/image191.pn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7.png"/><Relationship Id="rId22" Type="http://schemas.openxmlformats.org/officeDocument/2006/relationships/image" Target="../media/image193.png"/><Relationship Id="rId27" Type="http://schemas.openxmlformats.org/officeDocument/2006/relationships/image" Target="../media/image198.png"/></Relationships>
</file>

<file path=ppt/slides/_rels/slide61.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6.png"/><Relationship Id="rId18" Type="http://schemas.openxmlformats.org/officeDocument/2006/relationships/image" Target="../media/image190.png"/><Relationship Id="rId26" Type="http://schemas.openxmlformats.org/officeDocument/2006/relationships/image" Target="../media/image203.png"/><Relationship Id="rId3" Type="http://schemas.openxmlformats.org/officeDocument/2006/relationships/image" Target="../media/image177.png"/><Relationship Id="rId21" Type="http://schemas.openxmlformats.org/officeDocument/2006/relationships/image" Target="../media/image192.png"/><Relationship Id="rId7" Type="http://schemas.openxmlformats.org/officeDocument/2006/relationships/image" Target="../media/image181.png"/><Relationship Id="rId12" Type="http://schemas.openxmlformats.org/officeDocument/2006/relationships/image" Target="../media/image169.png"/><Relationship Id="rId17" Type="http://schemas.openxmlformats.org/officeDocument/2006/relationships/image" Target="../media/image170.png"/><Relationship Id="rId25" Type="http://schemas.openxmlformats.org/officeDocument/2006/relationships/image" Target="../media/image202.png"/><Relationship Id="rId2" Type="http://schemas.openxmlformats.org/officeDocument/2006/relationships/image" Target="../media/image176.png"/><Relationship Id="rId16" Type="http://schemas.openxmlformats.org/officeDocument/2006/relationships/image" Target="../media/image189.png"/><Relationship Id="rId20" Type="http://schemas.openxmlformats.org/officeDocument/2006/relationships/image" Target="../media/image171.png"/><Relationship Id="rId29" Type="http://schemas.openxmlformats.org/officeDocument/2006/relationships/image" Target="../media/image205.png"/><Relationship Id="rId1" Type="http://schemas.openxmlformats.org/officeDocument/2006/relationships/slideLayout" Target="../slideLayouts/slideLayout9.xml"/><Relationship Id="rId6" Type="http://schemas.openxmlformats.org/officeDocument/2006/relationships/image" Target="../media/image180.png"/><Relationship Id="rId11" Type="http://schemas.openxmlformats.org/officeDocument/2006/relationships/image" Target="../media/image185.png"/><Relationship Id="rId24" Type="http://schemas.openxmlformats.org/officeDocument/2006/relationships/image" Target="../media/image201.png"/><Relationship Id="rId5" Type="http://schemas.openxmlformats.org/officeDocument/2006/relationships/image" Target="../media/image179.png"/><Relationship Id="rId15" Type="http://schemas.openxmlformats.org/officeDocument/2006/relationships/image" Target="../media/image188.png"/><Relationship Id="rId23" Type="http://schemas.openxmlformats.org/officeDocument/2006/relationships/image" Target="../media/image194.png"/><Relationship Id="rId28" Type="http://schemas.openxmlformats.org/officeDocument/2006/relationships/image" Target="../media/image204.png"/><Relationship Id="rId10" Type="http://schemas.openxmlformats.org/officeDocument/2006/relationships/image" Target="../media/image184.png"/><Relationship Id="rId19" Type="http://schemas.openxmlformats.org/officeDocument/2006/relationships/image" Target="../media/image191.pn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7.png"/><Relationship Id="rId22" Type="http://schemas.openxmlformats.org/officeDocument/2006/relationships/image" Target="../media/image193.png"/><Relationship Id="rId27" Type="http://schemas.openxmlformats.org/officeDocument/2006/relationships/image" Target="../media/image198.png"/><Relationship Id="rId30" Type="http://schemas.openxmlformats.org/officeDocument/2006/relationships/image" Target="../media/image206.png"/></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57.png"/><Relationship Id="rId5" Type="http://schemas.openxmlformats.org/officeDocument/2006/relationships/image" Target="../media/image1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40.png"/><Relationship Id="rId9" Type="http://schemas.openxmlformats.org/officeDocument/2006/relationships/image" Target="../media/image14.png"/><Relationship Id="rId14"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950.png"/><Relationship Id="rId7" Type="http://schemas.openxmlformats.org/officeDocument/2006/relationships/image" Target="../media/image21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 Id="rId9" Type="http://schemas.openxmlformats.org/officeDocument/2006/relationships/image" Target="../media/image22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2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kni.me/e/XOee1uZPrzE36EPH" TargetMode="External"/><Relationship Id="rId2" Type="http://schemas.openxmlformats.org/officeDocument/2006/relationships/hyperlink" Target="https://www.anaconda.com/products/individual" TargetMode="External"/><Relationship Id="rId1" Type="http://schemas.openxmlformats.org/officeDocument/2006/relationships/slideLayout" Target="../slideLayouts/slideLayout3.xml"/><Relationship Id="rId5" Type="http://schemas.openxmlformats.org/officeDocument/2006/relationships/hyperlink" Target="https://docs.knime.com/latest/deep_learning_installation_guide/index.html#_introduction" TargetMode="External"/><Relationship Id="rId4" Type="http://schemas.openxmlformats.org/officeDocument/2006/relationships/hyperlink" Target="https://kni.me/e/KBQCLjzo-9GAFWAi"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17.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s://docs.knime.com/2019-06/deep_learning_installation_guide/index.html#keras_gpu_support" TargetMode="External"/><Relationship Id="rId2" Type="http://schemas.openxmlformats.org/officeDocument/2006/relationships/image" Target="../media/image22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3.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9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3.xml"/><Relationship Id="rId4" Type="http://schemas.openxmlformats.org/officeDocument/2006/relationships/image" Target="../media/image236.png"/></Relationships>
</file>

<file path=ppt/slides/_rels/slide9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3.xml"/><Relationship Id="rId5" Type="http://schemas.openxmlformats.org/officeDocument/2006/relationships/image" Target="../media/image240.png"/><Relationship Id="rId4" Type="http://schemas.openxmlformats.org/officeDocument/2006/relationships/image" Target="../media/image239.png"/></Relationships>
</file>

<file path=ppt/slides/_rels/slide9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1.png"/><Relationship Id="rId1" Type="http://schemas.openxmlformats.org/officeDocument/2006/relationships/slideLayout" Target="../slideLayouts/slideLayout3.xml"/><Relationship Id="rId4" Type="http://schemas.openxmlformats.org/officeDocument/2006/relationships/image" Target="../media/image244.png"/></Relationships>
</file>

<file path=ppt/slides/_rels/slide9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B6E08-011C-D34D-A0C5-A112C618ECA6}"/>
              </a:ext>
            </a:extLst>
          </p:cNvPr>
          <p:cNvSpPr>
            <a:spLocks noGrp="1"/>
          </p:cNvSpPr>
          <p:nvPr>
            <p:ph type="ctrTitle"/>
          </p:nvPr>
        </p:nvSpPr>
        <p:spPr>
          <a:xfrm>
            <a:off x="1194034" y="1410930"/>
            <a:ext cx="3691186" cy="1292662"/>
          </a:xfrm>
        </p:spPr>
        <p:txBody>
          <a:bodyPr/>
          <a:lstStyle/>
          <a:p>
            <a:r>
              <a:rPr lang="de-DE" dirty="0"/>
              <a:t>Neural Networks</a:t>
            </a:r>
          </a:p>
        </p:txBody>
      </p:sp>
    </p:spTree>
    <p:extLst>
      <p:ext uri="{BB962C8B-B14F-4D97-AF65-F5344CB8AC3E}">
        <p14:creationId xmlns:p14="http://schemas.microsoft.com/office/powerpoint/2010/main" val="4067134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646331"/>
          </a:xfrm>
        </p:spPr>
        <p:txBody>
          <a:bodyPr/>
          <a:lstStyle/>
          <a:p>
            <a:r>
              <a:rPr lang="de-DE" dirty="0"/>
              <a:t>Perceptron</a:t>
            </a:r>
          </a:p>
        </p:txBody>
      </p:sp>
      <p:sp>
        <p:nvSpPr>
          <p:cNvPr id="3" name="Foliennummernplatzhalter 2">
            <a:extLst>
              <a:ext uri="{FF2B5EF4-FFF2-40B4-BE49-F238E27FC236}">
                <a16:creationId xmlns:a16="http://schemas.microsoft.com/office/drawing/2014/main" id="{597C976E-80FB-8043-A2FA-70D3F515CA8F}"/>
              </a:ext>
            </a:extLst>
          </p:cNvPr>
          <p:cNvSpPr>
            <a:spLocks noGrp="1"/>
          </p:cNvSpPr>
          <p:nvPr>
            <p:ph type="sldNum" sz="quarter" idx="4"/>
          </p:nvPr>
        </p:nvSpPr>
        <p:spPr/>
        <p:txBody>
          <a:bodyPr/>
          <a:lstStyle/>
          <a:p>
            <a:fld id="{15C29056-5AFA-7949-831A-3EC086771171}" type="slidenum">
              <a:rPr lang="de-DE" smtClean="0"/>
              <a:pPr/>
              <a:t>10</a:t>
            </a:fld>
            <a:endParaRPr lang="de-DE" dirty="0"/>
          </a:p>
        </p:txBody>
      </p:sp>
      <p:sp>
        <p:nvSpPr>
          <p:cNvPr id="4" name="Fußzeilenplatzhalter 3">
            <a:extLst>
              <a:ext uri="{FF2B5EF4-FFF2-40B4-BE49-F238E27FC236}">
                <a16:creationId xmlns:a16="http://schemas.microsoft.com/office/drawing/2014/main" id="{3038D155-696E-394D-AC74-0C0A4611EA6C}"/>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9212743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C20C-09FF-BB40-8E85-A8B3F55A40F7}"/>
              </a:ext>
            </a:extLst>
          </p:cNvPr>
          <p:cNvSpPr>
            <a:spLocks noGrp="1"/>
          </p:cNvSpPr>
          <p:nvPr>
            <p:ph type="title"/>
          </p:nvPr>
        </p:nvSpPr>
        <p:spPr/>
        <p:txBody>
          <a:bodyPr/>
          <a:lstStyle/>
          <a:p>
            <a:r>
              <a:rPr lang="en-US" dirty="0"/>
              <a:t>Learning Monitor View of the </a:t>
            </a:r>
            <a:r>
              <a:rPr lang="en-US" dirty="0" err="1"/>
              <a:t>Keras</a:t>
            </a:r>
            <a:r>
              <a:rPr lang="en-US" dirty="0"/>
              <a:t> Network Learner </a:t>
            </a:r>
          </a:p>
        </p:txBody>
      </p:sp>
      <p:sp>
        <p:nvSpPr>
          <p:cNvPr id="3" name="Slide Number Placeholder 2">
            <a:extLst>
              <a:ext uri="{FF2B5EF4-FFF2-40B4-BE49-F238E27FC236}">
                <a16:creationId xmlns:a16="http://schemas.microsoft.com/office/drawing/2014/main" id="{5F43013C-FD94-FC40-81E7-372BDCE16533}"/>
              </a:ext>
            </a:extLst>
          </p:cNvPr>
          <p:cNvSpPr>
            <a:spLocks noGrp="1"/>
          </p:cNvSpPr>
          <p:nvPr>
            <p:ph type="sldNum" sz="quarter" idx="13"/>
          </p:nvPr>
        </p:nvSpPr>
        <p:spPr/>
        <p:txBody>
          <a:bodyPr/>
          <a:lstStyle/>
          <a:p>
            <a:fld id="{15C29056-5AFA-7949-831A-3EC086771171}" type="slidenum">
              <a:rPr lang="de-DE" smtClean="0"/>
              <a:pPr/>
              <a:t>100</a:t>
            </a:fld>
            <a:endParaRPr lang="de-DE" dirty="0"/>
          </a:p>
        </p:txBody>
      </p:sp>
      <p:sp>
        <p:nvSpPr>
          <p:cNvPr id="5" name="Footer Placeholder 4">
            <a:extLst>
              <a:ext uri="{FF2B5EF4-FFF2-40B4-BE49-F238E27FC236}">
                <a16:creationId xmlns:a16="http://schemas.microsoft.com/office/drawing/2014/main" id="{407A3545-9635-9445-A63C-6DD978FD837F}"/>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Content Placeholder 5" descr="A screenshot of a cell phone&#10;&#10;Description automatically generated">
            <a:extLst>
              <a:ext uri="{FF2B5EF4-FFF2-40B4-BE49-F238E27FC236}">
                <a16:creationId xmlns:a16="http://schemas.microsoft.com/office/drawing/2014/main" id="{32EF848B-0F7C-5949-BB58-930117902825}"/>
              </a:ext>
            </a:extLst>
          </p:cNvPr>
          <p:cNvPicPr>
            <a:picLocks noChangeAspect="1"/>
          </p:cNvPicPr>
          <p:nvPr/>
        </p:nvPicPr>
        <p:blipFill rotWithShape="1">
          <a:blip r:embed="rId2">
            <a:extLst>
              <a:ext uri="{28A0092B-C50C-407E-A947-70E740481C1C}">
                <a14:useLocalDpi xmlns:a14="http://schemas.microsoft.com/office/drawing/2010/main" val="0"/>
              </a:ext>
            </a:extLst>
          </a:blip>
          <a:srcRect r="11944"/>
          <a:stretch/>
        </p:blipFill>
        <p:spPr>
          <a:xfrm>
            <a:off x="259149" y="1346010"/>
            <a:ext cx="2062083" cy="3506992"/>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862EF5A-8CC3-A749-9454-37A5CBD59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232" y="643005"/>
            <a:ext cx="5832648" cy="3971818"/>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AC1DA1B-7D58-8F4D-BA96-7E83DAB32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953" y="1885139"/>
            <a:ext cx="5150047" cy="3506992"/>
          </a:xfrm>
          <a:prstGeom prst="rect">
            <a:avLst/>
          </a:prstGeom>
        </p:spPr>
      </p:pic>
    </p:spTree>
    <p:extLst>
      <p:ext uri="{BB962C8B-B14F-4D97-AF65-F5344CB8AC3E}">
        <p14:creationId xmlns:p14="http://schemas.microsoft.com/office/powerpoint/2010/main" val="27833853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372E-22CE-B943-8B25-CDFEAFFDE6D3}"/>
              </a:ext>
            </a:extLst>
          </p:cNvPr>
          <p:cNvSpPr>
            <a:spLocks noGrp="1"/>
          </p:cNvSpPr>
          <p:nvPr>
            <p:ph type="title"/>
          </p:nvPr>
        </p:nvSpPr>
        <p:spPr/>
        <p:txBody>
          <a:bodyPr/>
          <a:lstStyle/>
          <a:p>
            <a:r>
              <a:rPr lang="en-US" dirty="0" err="1"/>
              <a:t>Keras</a:t>
            </a:r>
            <a:r>
              <a:rPr lang="en-US" dirty="0"/>
              <a:t> Network Executor</a:t>
            </a:r>
          </a:p>
        </p:txBody>
      </p:sp>
      <p:sp>
        <p:nvSpPr>
          <p:cNvPr id="3" name="Slide Number Placeholder 2">
            <a:extLst>
              <a:ext uri="{FF2B5EF4-FFF2-40B4-BE49-F238E27FC236}">
                <a16:creationId xmlns:a16="http://schemas.microsoft.com/office/drawing/2014/main" id="{6D47AD06-284E-2845-9E95-F17A5F122945}"/>
              </a:ext>
            </a:extLst>
          </p:cNvPr>
          <p:cNvSpPr>
            <a:spLocks noGrp="1"/>
          </p:cNvSpPr>
          <p:nvPr>
            <p:ph type="sldNum" sz="quarter" idx="13"/>
          </p:nvPr>
        </p:nvSpPr>
        <p:spPr/>
        <p:txBody>
          <a:bodyPr/>
          <a:lstStyle/>
          <a:p>
            <a:fld id="{15C29056-5AFA-7949-831A-3EC086771171}" type="slidenum">
              <a:rPr lang="de-DE" smtClean="0"/>
              <a:pPr/>
              <a:t>101</a:t>
            </a:fld>
            <a:endParaRPr lang="de-DE" dirty="0"/>
          </a:p>
        </p:txBody>
      </p:sp>
      <p:sp>
        <p:nvSpPr>
          <p:cNvPr id="5" name="Footer Placeholder 4">
            <a:extLst>
              <a:ext uri="{FF2B5EF4-FFF2-40B4-BE49-F238E27FC236}">
                <a16:creationId xmlns:a16="http://schemas.microsoft.com/office/drawing/2014/main" id="{2520E19A-7351-6041-B0FE-6E1D9D275919}"/>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Picture 5" descr="A screenshot of a social media post&#10;&#10;Description automatically generated">
            <a:extLst>
              <a:ext uri="{FF2B5EF4-FFF2-40B4-BE49-F238E27FC236}">
                <a16:creationId xmlns:a16="http://schemas.microsoft.com/office/drawing/2014/main" id="{C3D95CDB-F666-6145-90F3-E19DCD7CD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645" y="1030481"/>
            <a:ext cx="3139297" cy="3449991"/>
          </a:xfrm>
          <a:prstGeom prst="rect">
            <a:avLst/>
          </a:prstGeom>
        </p:spPr>
      </p:pic>
      <p:pic>
        <p:nvPicPr>
          <p:cNvPr id="7" name="Content Placeholder 5" descr="A screenshot of a computer&#10;&#10;Description automatically generated">
            <a:extLst>
              <a:ext uri="{FF2B5EF4-FFF2-40B4-BE49-F238E27FC236}">
                <a16:creationId xmlns:a16="http://schemas.microsoft.com/office/drawing/2014/main" id="{AA59ABD9-3DE3-924C-8D56-490D419A6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940" y="1030481"/>
            <a:ext cx="3139297" cy="3449991"/>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293A4C80-A30F-2B42-877C-142ECF18E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0747" y="2362613"/>
            <a:ext cx="1639200" cy="970058"/>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FAC4A520-A32E-E84A-8769-CA41D611A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0" y="1030481"/>
            <a:ext cx="3139297" cy="344999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355ED05F-7206-4640-ACCE-4C60CB147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75" y="3840851"/>
            <a:ext cx="1064940" cy="1145097"/>
          </a:xfrm>
          <a:prstGeom prst="rect">
            <a:avLst/>
          </a:prstGeom>
        </p:spPr>
      </p:pic>
      <p:sp>
        <p:nvSpPr>
          <p:cNvPr id="11" name="Rounded Rectangle 10">
            <a:extLst>
              <a:ext uri="{FF2B5EF4-FFF2-40B4-BE49-F238E27FC236}">
                <a16:creationId xmlns:a16="http://schemas.microsoft.com/office/drawing/2014/main" id="{12B204E0-5EE8-8F4C-9D78-72FC22BA48CF}"/>
              </a:ext>
            </a:extLst>
          </p:cNvPr>
          <p:cNvSpPr/>
          <p:nvPr/>
        </p:nvSpPr>
        <p:spPr>
          <a:xfrm>
            <a:off x="2526224" y="3246895"/>
            <a:ext cx="418454" cy="170481"/>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1C0BD4AC-CE0C-464B-812B-A6189F74E864}"/>
              </a:ext>
            </a:extLst>
          </p:cNvPr>
          <p:cNvSpPr/>
          <p:nvPr/>
        </p:nvSpPr>
        <p:spPr>
          <a:xfrm>
            <a:off x="6168325" y="3571804"/>
            <a:ext cx="1038387" cy="155538"/>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94197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522C-1BF7-0C4F-BB85-F3E5282710B7}"/>
              </a:ext>
            </a:extLst>
          </p:cNvPr>
          <p:cNvSpPr>
            <a:spLocks noGrp="1"/>
          </p:cNvSpPr>
          <p:nvPr>
            <p:ph type="title"/>
          </p:nvPr>
        </p:nvSpPr>
        <p:spPr/>
        <p:txBody>
          <a:bodyPr/>
          <a:lstStyle/>
          <a:p>
            <a:r>
              <a:rPr lang="en-US" dirty="0"/>
              <a:t>Different Option to Save a Trained Model</a:t>
            </a:r>
          </a:p>
        </p:txBody>
      </p:sp>
      <p:sp>
        <p:nvSpPr>
          <p:cNvPr id="3" name="Slide Number Placeholder 2">
            <a:extLst>
              <a:ext uri="{FF2B5EF4-FFF2-40B4-BE49-F238E27FC236}">
                <a16:creationId xmlns:a16="http://schemas.microsoft.com/office/drawing/2014/main" id="{90AE3BC0-0DCF-394D-A8F4-41A92EB5FFEE}"/>
              </a:ext>
            </a:extLst>
          </p:cNvPr>
          <p:cNvSpPr>
            <a:spLocks noGrp="1"/>
          </p:cNvSpPr>
          <p:nvPr>
            <p:ph type="sldNum" sz="quarter" idx="13"/>
          </p:nvPr>
        </p:nvSpPr>
        <p:spPr/>
        <p:txBody>
          <a:bodyPr/>
          <a:lstStyle/>
          <a:p>
            <a:fld id="{15C29056-5AFA-7949-831A-3EC086771171}" type="slidenum">
              <a:rPr lang="de-DE" smtClean="0"/>
              <a:pPr/>
              <a:t>102</a:t>
            </a:fld>
            <a:endParaRPr lang="de-DE" dirty="0"/>
          </a:p>
        </p:txBody>
      </p:sp>
      <p:sp>
        <p:nvSpPr>
          <p:cNvPr id="4" name="Text Placeholder 3">
            <a:extLst>
              <a:ext uri="{FF2B5EF4-FFF2-40B4-BE49-F238E27FC236}">
                <a16:creationId xmlns:a16="http://schemas.microsoft.com/office/drawing/2014/main" id="{9C2470A6-5924-E04A-B273-1237FF62A569}"/>
              </a:ext>
            </a:extLst>
          </p:cNvPr>
          <p:cNvSpPr>
            <a:spLocks noGrp="1"/>
          </p:cNvSpPr>
          <p:nvPr>
            <p:ph type="body" sz="quarter" idx="14"/>
          </p:nvPr>
        </p:nvSpPr>
        <p:spPr>
          <a:xfrm>
            <a:off x="360001" y="900000"/>
            <a:ext cx="4756605" cy="4307679"/>
          </a:xfrm>
        </p:spPr>
        <p:txBody>
          <a:bodyPr/>
          <a:lstStyle/>
          <a:p>
            <a:endParaRPr lang="en-US" dirty="0"/>
          </a:p>
          <a:p>
            <a:endParaRPr lang="en-US" dirty="0"/>
          </a:p>
          <a:p>
            <a:r>
              <a:rPr lang="en-US" dirty="0"/>
              <a:t>The </a:t>
            </a:r>
            <a:r>
              <a:rPr lang="en-US" dirty="0" err="1"/>
              <a:t>Keras</a:t>
            </a:r>
            <a:r>
              <a:rPr lang="en-US" dirty="0"/>
              <a:t> Network Writer node saves the trained model as .h5 file </a:t>
            </a:r>
          </a:p>
          <a:p>
            <a:pPr marL="228600" lvl="1" indent="0">
              <a:buNone/>
            </a:pPr>
            <a:r>
              <a:rPr lang="en-US" i="1" dirty="0"/>
              <a:t>knime://knime.workflow/&lt;filename&gt;</a:t>
            </a:r>
          </a:p>
          <a:p>
            <a:endParaRPr lang="en-US" dirty="0"/>
          </a:p>
          <a:p>
            <a:endParaRPr lang="en-US" dirty="0"/>
          </a:p>
          <a:p>
            <a:r>
              <a:rPr lang="en-US" dirty="0"/>
              <a:t>Convert your model to a TensorFlow Network for faster execution during deployment and save it as .zip file using the TensorFlow Writer node</a:t>
            </a:r>
          </a:p>
        </p:txBody>
      </p:sp>
      <p:sp>
        <p:nvSpPr>
          <p:cNvPr id="5" name="Footer Placeholder 4">
            <a:extLst>
              <a:ext uri="{FF2B5EF4-FFF2-40B4-BE49-F238E27FC236}">
                <a16:creationId xmlns:a16="http://schemas.microsoft.com/office/drawing/2014/main" id="{55F1EA16-56ED-6B4D-9257-ED4973AEB549}"/>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7" name="Picture 6" descr="A picture containing chart, diagram&#10;&#10;Description automatically generated">
            <a:extLst>
              <a:ext uri="{FF2B5EF4-FFF2-40B4-BE49-F238E27FC236}">
                <a16:creationId xmlns:a16="http://schemas.microsoft.com/office/drawing/2014/main" id="{4C272D62-7DEA-BA45-A378-36CC46924566}"/>
              </a:ext>
            </a:extLst>
          </p:cNvPr>
          <p:cNvPicPr>
            <a:picLocks noChangeAspect="1"/>
          </p:cNvPicPr>
          <p:nvPr/>
        </p:nvPicPr>
        <p:blipFill>
          <a:blip r:embed="rId2"/>
          <a:stretch>
            <a:fillRect/>
          </a:stretch>
        </p:blipFill>
        <p:spPr>
          <a:xfrm>
            <a:off x="5572901" y="3461012"/>
            <a:ext cx="2590800" cy="1193800"/>
          </a:xfrm>
          <a:prstGeom prst="rect">
            <a:avLst/>
          </a:prstGeom>
        </p:spPr>
      </p:pic>
      <p:pic>
        <p:nvPicPr>
          <p:cNvPr id="9" name="Picture 8" descr="Chart&#10;&#10;Description automatically generated">
            <a:extLst>
              <a:ext uri="{FF2B5EF4-FFF2-40B4-BE49-F238E27FC236}">
                <a16:creationId xmlns:a16="http://schemas.microsoft.com/office/drawing/2014/main" id="{BF3C1F94-F731-D14B-B35A-1247314F69F9}"/>
              </a:ext>
            </a:extLst>
          </p:cNvPr>
          <p:cNvPicPr>
            <a:picLocks noChangeAspect="1"/>
          </p:cNvPicPr>
          <p:nvPr/>
        </p:nvPicPr>
        <p:blipFill>
          <a:blip r:embed="rId3"/>
          <a:stretch>
            <a:fillRect/>
          </a:stretch>
        </p:blipFill>
        <p:spPr>
          <a:xfrm>
            <a:off x="6995301" y="1414771"/>
            <a:ext cx="1168400" cy="1168400"/>
          </a:xfrm>
          <a:prstGeom prst="rect">
            <a:avLst/>
          </a:prstGeom>
        </p:spPr>
      </p:pic>
    </p:spTree>
    <p:extLst>
      <p:ext uri="{BB962C8B-B14F-4D97-AF65-F5344CB8AC3E}">
        <p14:creationId xmlns:p14="http://schemas.microsoft.com/office/powerpoint/2010/main" val="5745704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D5CE-34BF-4520-B9EA-E0C97943D21D}"/>
              </a:ext>
            </a:extLst>
          </p:cNvPr>
          <p:cNvSpPr>
            <a:spLocks noGrp="1"/>
          </p:cNvSpPr>
          <p:nvPr>
            <p:ph type="title"/>
          </p:nvPr>
        </p:nvSpPr>
        <p:spPr/>
        <p:txBody>
          <a:bodyPr/>
          <a:lstStyle/>
          <a:p>
            <a:r>
              <a:rPr lang="de-DE" dirty="0"/>
              <a:t>Index-based encoding and One-hot Encoding</a:t>
            </a:r>
            <a:endParaRPr lang="en-GB" dirty="0"/>
          </a:p>
        </p:txBody>
      </p:sp>
      <p:sp>
        <p:nvSpPr>
          <p:cNvPr id="3" name="Slide Number Placeholder 2">
            <a:extLst>
              <a:ext uri="{FF2B5EF4-FFF2-40B4-BE49-F238E27FC236}">
                <a16:creationId xmlns:a16="http://schemas.microsoft.com/office/drawing/2014/main" id="{BF2F261F-BAF1-4B78-8808-02617A8307EB}"/>
              </a:ext>
            </a:extLst>
          </p:cNvPr>
          <p:cNvSpPr>
            <a:spLocks noGrp="1"/>
          </p:cNvSpPr>
          <p:nvPr>
            <p:ph type="sldNum" sz="quarter" idx="13"/>
          </p:nvPr>
        </p:nvSpPr>
        <p:spPr/>
        <p:txBody>
          <a:bodyPr/>
          <a:lstStyle/>
          <a:p>
            <a:fld id="{15C29056-5AFA-7949-831A-3EC086771171}" type="slidenum">
              <a:rPr lang="de-DE" smtClean="0"/>
              <a:pPr/>
              <a:t>103</a:t>
            </a:fld>
            <a:endParaRPr lang="de-DE" dirty="0"/>
          </a:p>
        </p:txBody>
      </p:sp>
      <p:sp>
        <p:nvSpPr>
          <p:cNvPr id="5" name="Footer Placeholder 4">
            <a:extLst>
              <a:ext uri="{FF2B5EF4-FFF2-40B4-BE49-F238E27FC236}">
                <a16:creationId xmlns:a16="http://schemas.microsoft.com/office/drawing/2014/main" id="{D66310F6-2506-4933-B0CD-61928C89CE6F}"/>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graphicFrame>
        <p:nvGraphicFramePr>
          <p:cNvPr id="10" name="Table 10">
            <a:extLst>
              <a:ext uri="{FF2B5EF4-FFF2-40B4-BE49-F238E27FC236}">
                <a16:creationId xmlns:a16="http://schemas.microsoft.com/office/drawing/2014/main" id="{3E1642C1-C3CF-4C07-80D8-98D67B9A30BC}"/>
              </a:ext>
            </a:extLst>
          </p:cNvPr>
          <p:cNvGraphicFramePr>
            <a:graphicFrameLocks noGrp="1"/>
          </p:cNvGraphicFramePr>
          <p:nvPr/>
        </p:nvGraphicFramePr>
        <p:xfrm>
          <a:off x="302004" y="1361650"/>
          <a:ext cx="1925272" cy="3566160"/>
        </p:xfrm>
        <a:graphic>
          <a:graphicData uri="http://schemas.openxmlformats.org/drawingml/2006/table">
            <a:tbl>
              <a:tblPr firstRow="1" bandRow="1">
                <a:tableStyleId>{5C22544A-7EE6-4342-B048-85BDC9FD1C3A}</a:tableStyleId>
              </a:tblPr>
              <a:tblGrid>
                <a:gridCol w="1044428">
                  <a:extLst>
                    <a:ext uri="{9D8B030D-6E8A-4147-A177-3AD203B41FA5}">
                      <a16:colId xmlns:a16="http://schemas.microsoft.com/office/drawing/2014/main" val="2674571642"/>
                    </a:ext>
                  </a:extLst>
                </a:gridCol>
                <a:gridCol w="880844">
                  <a:extLst>
                    <a:ext uri="{9D8B030D-6E8A-4147-A177-3AD203B41FA5}">
                      <a16:colId xmlns:a16="http://schemas.microsoft.com/office/drawing/2014/main" val="3927409270"/>
                    </a:ext>
                  </a:extLst>
                </a:gridCol>
              </a:tblGrid>
              <a:tr h="267258">
                <a:tc>
                  <a:txBody>
                    <a:bodyPr/>
                    <a:lstStyle/>
                    <a:p>
                      <a:r>
                        <a:rPr lang="de-DE" dirty="0"/>
                        <a:t>Education</a:t>
                      </a:r>
                      <a:endParaRPr lang="en-GB" dirty="0"/>
                    </a:p>
                  </a:txBody>
                  <a:tcPr/>
                </a:tc>
                <a:tc>
                  <a:txBody>
                    <a:bodyPr/>
                    <a:lstStyle/>
                    <a:p>
                      <a:r>
                        <a:rPr lang="de-DE" dirty="0"/>
                        <a:t>Index</a:t>
                      </a:r>
                      <a:endParaRPr lang="en-GB" dirty="0"/>
                    </a:p>
                  </a:txBody>
                  <a:tcPr/>
                </a:tc>
                <a:extLst>
                  <a:ext uri="{0D108BD9-81ED-4DB2-BD59-A6C34878D82A}">
                    <a16:rowId xmlns:a16="http://schemas.microsoft.com/office/drawing/2014/main" val="1762956736"/>
                  </a:ext>
                </a:extLst>
              </a:tr>
              <a:tr h="267258">
                <a:tc>
                  <a:txBody>
                    <a:bodyPr/>
                    <a:lstStyle/>
                    <a:p>
                      <a:r>
                        <a:rPr lang="en-GB" sz="900" dirty="0"/>
                        <a:t>10th</a:t>
                      </a:r>
                    </a:p>
                  </a:txBody>
                  <a:tcPr anchor="ctr"/>
                </a:tc>
                <a:tc>
                  <a:txBody>
                    <a:bodyPr/>
                    <a:lstStyle/>
                    <a:p>
                      <a:r>
                        <a:rPr lang="de-DE" dirty="0"/>
                        <a:t>0</a:t>
                      </a:r>
                      <a:endParaRPr lang="en-GB" dirty="0"/>
                    </a:p>
                  </a:txBody>
                  <a:tcPr/>
                </a:tc>
                <a:extLst>
                  <a:ext uri="{0D108BD9-81ED-4DB2-BD59-A6C34878D82A}">
                    <a16:rowId xmlns:a16="http://schemas.microsoft.com/office/drawing/2014/main" val="103146773"/>
                  </a:ext>
                </a:extLst>
              </a:tr>
              <a:tr h="267258">
                <a:tc>
                  <a:txBody>
                    <a:bodyPr/>
                    <a:lstStyle/>
                    <a:p>
                      <a:r>
                        <a:rPr lang="en-GB" sz="900" dirty="0"/>
                        <a:t>11th</a:t>
                      </a:r>
                    </a:p>
                  </a:txBody>
                  <a:tcPr anchor="ctr"/>
                </a:tc>
                <a:tc>
                  <a:txBody>
                    <a:bodyPr/>
                    <a:lstStyle/>
                    <a:p>
                      <a:r>
                        <a:rPr lang="de-DE" dirty="0"/>
                        <a:t>1</a:t>
                      </a:r>
                      <a:endParaRPr lang="en-GB" dirty="0"/>
                    </a:p>
                  </a:txBody>
                  <a:tcPr/>
                </a:tc>
                <a:extLst>
                  <a:ext uri="{0D108BD9-81ED-4DB2-BD59-A6C34878D82A}">
                    <a16:rowId xmlns:a16="http://schemas.microsoft.com/office/drawing/2014/main" val="3587479777"/>
                  </a:ext>
                </a:extLst>
              </a:tr>
              <a:tr h="267258">
                <a:tc>
                  <a:txBody>
                    <a:bodyPr/>
                    <a:lstStyle/>
                    <a:p>
                      <a:r>
                        <a:rPr lang="en-GB" sz="900" dirty="0"/>
                        <a:t>12th</a:t>
                      </a:r>
                    </a:p>
                  </a:txBody>
                  <a:tcPr anchor="ctr"/>
                </a:tc>
                <a:tc>
                  <a:txBody>
                    <a:bodyPr/>
                    <a:lstStyle/>
                    <a:p>
                      <a:r>
                        <a:rPr lang="de-DE" dirty="0"/>
                        <a:t>2</a:t>
                      </a:r>
                      <a:endParaRPr lang="en-GB" dirty="0"/>
                    </a:p>
                  </a:txBody>
                  <a:tcPr/>
                </a:tc>
                <a:extLst>
                  <a:ext uri="{0D108BD9-81ED-4DB2-BD59-A6C34878D82A}">
                    <a16:rowId xmlns:a16="http://schemas.microsoft.com/office/drawing/2014/main" val="1777819839"/>
                  </a:ext>
                </a:extLst>
              </a:tr>
              <a:tr h="267258">
                <a:tc>
                  <a:txBody>
                    <a:bodyPr/>
                    <a:lstStyle/>
                    <a:p>
                      <a:r>
                        <a:rPr lang="en-GB" sz="900" dirty="0"/>
                        <a:t>Assoc-</a:t>
                      </a:r>
                      <a:r>
                        <a:rPr lang="en-GB" sz="900" dirty="0" err="1"/>
                        <a:t>acdm</a:t>
                      </a:r>
                      <a:endParaRPr lang="en-GB" sz="900" dirty="0"/>
                    </a:p>
                  </a:txBody>
                  <a:tcPr anchor="ctr"/>
                </a:tc>
                <a:tc>
                  <a:txBody>
                    <a:bodyPr/>
                    <a:lstStyle/>
                    <a:p>
                      <a:r>
                        <a:rPr lang="de-DE" dirty="0"/>
                        <a:t>3</a:t>
                      </a:r>
                      <a:endParaRPr lang="en-GB" dirty="0"/>
                    </a:p>
                  </a:txBody>
                  <a:tcPr/>
                </a:tc>
                <a:extLst>
                  <a:ext uri="{0D108BD9-81ED-4DB2-BD59-A6C34878D82A}">
                    <a16:rowId xmlns:a16="http://schemas.microsoft.com/office/drawing/2014/main" val="3329185678"/>
                  </a:ext>
                </a:extLst>
              </a:tr>
              <a:tr h="267258">
                <a:tc>
                  <a:txBody>
                    <a:bodyPr/>
                    <a:lstStyle/>
                    <a:p>
                      <a:r>
                        <a:rPr lang="en-GB" sz="900" dirty="0"/>
                        <a:t>Assoc-</a:t>
                      </a:r>
                      <a:r>
                        <a:rPr lang="en-GB" sz="900" dirty="0" err="1"/>
                        <a:t>voc</a:t>
                      </a:r>
                      <a:endParaRPr lang="en-GB" sz="900" dirty="0"/>
                    </a:p>
                  </a:txBody>
                  <a:tcPr anchor="ctr"/>
                </a:tc>
                <a:tc>
                  <a:txBody>
                    <a:bodyPr/>
                    <a:lstStyle/>
                    <a:p>
                      <a:r>
                        <a:rPr lang="de-DE" dirty="0"/>
                        <a:t>4</a:t>
                      </a:r>
                      <a:endParaRPr lang="en-GB" dirty="0"/>
                    </a:p>
                  </a:txBody>
                  <a:tcPr/>
                </a:tc>
                <a:extLst>
                  <a:ext uri="{0D108BD9-81ED-4DB2-BD59-A6C34878D82A}">
                    <a16:rowId xmlns:a16="http://schemas.microsoft.com/office/drawing/2014/main" val="3669268578"/>
                  </a:ext>
                </a:extLst>
              </a:tr>
              <a:tr h="267258">
                <a:tc>
                  <a:txBody>
                    <a:bodyPr/>
                    <a:lstStyle/>
                    <a:p>
                      <a:r>
                        <a:rPr lang="en-GB" sz="900" dirty="0"/>
                        <a:t>Bachelors</a:t>
                      </a:r>
                    </a:p>
                  </a:txBody>
                  <a:tcPr anchor="ctr"/>
                </a:tc>
                <a:tc>
                  <a:txBody>
                    <a:bodyPr/>
                    <a:lstStyle/>
                    <a:p>
                      <a:r>
                        <a:rPr lang="de-DE" dirty="0"/>
                        <a:t>5</a:t>
                      </a:r>
                      <a:endParaRPr lang="en-GB" dirty="0"/>
                    </a:p>
                  </a:txBody>
                  <a:tcPr/>
                </a:tc>
                <a:extLst>
                  <a:ext uri="{0D108BD9-81ED-4DB2-BD59-A6C34878D82A}">
                    <a16:rowId xmlns:a16="http://schemas.microsoft.com/office/drawing/2014/main" val="2998471650"/>
                  </a:ext>
                </a:extLst>
              </a:tr>
              <a:tr h="267258">
                <a:tc>
                  <a:txBody>
                    <a:bodyPr/>
                    <a:lstStyle/>
                    <a:p>
                      <a:r>
                        <a:rPr lang="en-GB" sz="900" dirty="0"/>
                        <a:t>Doctorate</a:t>
                      </a:r>
                    </a:p>
                  </a:txBody>
                  <a:tcPr anchor="ctr"/>
                </a:tc>
                <a:tc>
                  <a:txBody>
                    <a:bodyPr/>
                    <a:lstStyle/>
                    <a:p>
                      <a:r>
                        <a:rPr lang="de-DE" dirty="0"/>
                        <a:t>6</a:t>
                      </a:r>
                      <a:endParaRPr lang="en-GB" dirty="0"/>
                    </a:p>
                  </a:txBody>
                  <a:tcPr/>
                </a:tc>
                <a:extLst>
                  <a:ext uri="{0D108BD9-81ED-4DB2-BD59-A6C34878D82A}">
                    <a16:rowId xmlns:a16="http://schemas.microsoft.com/office/drawing/2014/main" val="2973176053"/>
                  </a:ext>
                </a:extLst>
              </a:tr>
              <a:tr h="267258">
                <a:tc>
                  <a:txBody>
                    <a:bodyPr/>
                    <a:lstStyle/>
                    <a:p>
                      <a:r>
                        <a:rPr lang="en-GB" sz="900" dirty="0"/>
                        <a:t>HS-grad</a:t>
                      </a:r>
                    </a:p>
                  </a:txBody>
                  <a:tcPr anchor="ctr"/>
                </a:tc>
                <a:tc>
                  <a:txBody>
                    <a:bodyPr/>
                    <a:lstStyle/>
                    <a:p>
                      <a:r>
                        <a:rPr lang="de-DE" dirty="0"/>
                        <a:t>7</a:t>
                      </a:r>
                      <a:endParaRPr lang="en-GB" dirty="0"/>
                    </a:p>
                  </a:txBody>
                  <a:tcPr/>
                </a:tc>
                <a:extLst>
                  <a:ext uri="{0D108BD9-81ED-4DB2-BD59-A6C34878D82A}">
                    <a16:rowId xmlns:a16="http://schemas.microsoft.com/office/drawing/2014/main" val="88085164"/>
                  </a:ext>
                </a:extLst>
              </a:tr>
              <a:tr h="267258">
                <a:tc>
                  <a:txBody>
                    <a:bodyPr/>
                    <a:lstStyle/>
                    <a:p>
                      <a:r>
                        <a:rPr lang="en-GB" sz="900" dirty="0"/>
                        <a:t>Masters</a:t>
                      </a:r>
                    </a:p>
                  </a:txBody>
                  <a:tcPr anchor="ctr"/>
                </a:tc>
                <a:tc>
                  <a:txBody>
                    <a:bodyPr/>
                    <a:lstStyle/>
                    <a:p>
                      <a:r>
                        <a:rPr lang="de-DE" dirty="0"/>
                        <a:t>8</a:t>
                      </a:r>
                      <a:endParaRPr lang="en-GB" dirty="0"/>
                    </a:p>
                  </a:txBody>
                  <a:tcPr/>
                </a:tc>
                <a:extLst>
                  <a:ext uri="{0D108BD9-81ED-4DB2-BD59-A6C34878D82A}">
                    <a16:rowId xmlns:a16="http://schemas.microsoft.com/office/drawing/2014/main" val="829244632"/>
                  </a:ext>
                </a:extLst>
              </a:tr>
              <a:tr h="267258">
                <a:tc>
                  <a:txBody>
                    <a:bodyPr/>
                    <a:lstStyle/>
                    <a:p>
                      <a:r>
                        <a:rPr lang="en-GB" sz="900" dirty="0"/>
                        <a:t>Prof-school</a:t>
                      </a:r>
                    </a:p>
                  </a:txBody>
                  <a:tcPr anchor="ctr"/>
                </a:tc>
                <a:tc>
                  <a:txBody>
                    <a:bodyPr/>
                    <a:lstStyle/>
                    <a:p>
                      <a:r>
                        <a:rPr lang="de-DE" dirty="0"/>
                        <a:t>9</a:t>
                      </a:r>
                      <a:endParaRPr lang="en-GB" dirty="0"/>
                    </a:p>
                  </a:txBody>
                  <a:tcPr/>
                </a:tc>
                <a:extLst>
                  <a:ext uri="{0D108BD9-81ED-4DB2-BD59-A6C34878D82A}">
                    <a16:rowId xmlns:a16="http://schemas.microsoft.com/office/drawing/2014/main" val="1580884392"/>
                  </a:ext>
                </a:extLst>
              </a:tr>
              <a:tr h="267258">
                <a:tc>
                  <a:txBody>
                    <a:bodyPr/>
                    <a:lstStyle/>
                    <a:p>
                      <a:r>
                        <a:rPr lang="en-GB" sz="900" dirty="0"/>
                        <a:t>Some-college</a:t>
                      </a:r>
                    </a:p>
                  </a:txBody>
                  <a:tcPr anchor="ctr"/>
                </a:tc>
                <a:tc>
                  <a:txBody>
                    <a:bodyPr/>
                    <a:lstStyle/>
                    <a:p>
                      <a:r>
                        <a:rPr lang="de-DE" dirty="0"/>
                        <a:t>10</a:t>
                      </a:r>
                      <a:endParaRPr lang="en-GB" dirty="0"/>
                    </a:p>
                  </a:txBody>
                  <a:tcPr/>
                </a:tc>
                <a:extLst>
                  <a:ext uri="{0D108BD9-81ED-4DB2-BD59-A6C34878D82A}">
                    <a16:rowId xmlns:a16="http://schemas.microsoft.com/office/drawing/2014/main" val="4159581976"/>
                  </a:ext>
                </a:extLst>
              </a:tr>
            </a:tbl>
          </a:graphicData>
        </a:graphic>
      </p:graphicFrame>
      <p:graphicFrame>
        <p:nvGraphicFramePr>
          <p:cNvPr id="11" name="Table 11">
            <a:extLst>
              <a:ext uri="{FF2B5EF4-FFF2-40B4-BE49-F238E27FC236}">
                <a16:creationId xmlns:a16="http://schemas.microsoft.com/office/drawing/2014/main" id="{B51BA676-3DB0-463E-88D6-44A1A66BA592}"/>
              </a:ext>
            </a:extLst>
          </p:cNvPr>
          <p:cNvGraphicFramePr>
            <a:graphicFrameLocks noGrp="1"/>
          </p:cNvGraphicFramePr>
          <p:nvPr/>
        </p:nvGraphicFramePr>
        <p:xfrm>
          <a:off x="2734811" y="1293410"/>
          <a:ext cx="6107185" cy="3094825"/>
        </p:xfrm>
        <a:graphic>
          <a:graphicData uri="http://schemas.openxmlformats.org/drawingml/2006/table">
            <a:tbl>
              <a:tblPr firstRow="1" bandRow="1">
                <a:tableStyleId>{5C22544A-7EE6-4342-B048-85BDC9FD1C3A}</a:tableStyleId>
              </a:tblPr>
              <a:tblGrid>
                <a:gridCol w="586092">
                  <a:extLst>
                    <a:ext uri="{9D8B030D-6E8A-4147-A177-3AD203B41FA5}">
                      <a16:colId xmlns:a16="http://schemas.microsoft.com/office/drawing/2014/main" val="3248757865"/>
                    </a:ext>
                  </a:extLst>
                </a:gridCol>
                <a:gridCol w="431772">
                  <a:extLst>
                    <a:ext uri="{9D8B030D-6E8A-4147-A177-3AD203B41FA5}">
                      <a16:colId xmlns:a16="http://schemas.microsoft.com/office/drawing/2014/main" val="406660374"/>
                    </a:ext>
                  </a:extLst>
                </a:gridCol>
                <a:gridCol w="418472">
                  <a:extLst>
                    <a:ext uri="{9D8B030D-6E8A-4147-A177-3AD203B41FA5}">
                      <a16:colId xmlns:a16="http://schemas.microsoft.com/office/drawing/2014/main" val="645343397"/>
                    </a:ext>
                  </a:extLst>
                </a:gridCol>
                <a:gridCol w="464204">
                  <a:extLst>
                    <a:ext uri="{9D8B030D-6E8A-4147-A177-3AD203B41FA5}">
                      <a16:colId xmlns:a16="http://schemas.microsoft.com/office/drawing/2014/main" val="458620302"/>
                    </a:ext>
                  </a:extLst>
                </a:gridCol>
                <a:gridCol w="555410">
                  <a:extLst>
                    <a:ext uri="{9D8B030D-6E8A-4147-A177-3AD203B41FA5}">
                      <a16:colId xmlns:a16="http://schemas.microsoft.com/office/drawing/2014/main" val="934098258"/>
                    </a:ext>
                  </a:extLst>
                </a:gridCol>
                <a:gridCol w="446932">
                  <a:extLst>
                    <a:ext uri="{9D8B030D-6E8A-4147-A177-3AD203B41FA5}">
                      <a16:colId xmlns:a16="http://schemas.microsoft.com/office/drawing/2014/main" val="2149864729"/>
                    </a:ext>
                  </a:extLst>
                </a:gridCol>
                <a:gridCol w="533714">
                  <a:extLst>
                    <a:ext uri="{9D8B030D-6E8A-4147-A177-3AD203B41FA5}">
                      <a16:colId xmlns:a16="http://schemas.microsoft.com/office/drawing/2014/main" val="1679566244"/>
                    </a:ext>
                  </a:extLst>
                </a:gridCol>
                <a:gridCol w="503340">
                  <a:extLst>
                    <a:ext uri="{9D8B030D-6E8A-4147-A177-3AD203B41FA5}">
                      <a16:colId xmlns:a16="http://schemas.microsoft.com/office/drawing/2014/main" val="2123572315"/>
                    </a:ext>
                  </a:extLst>
                </a:gridCol>
                <a:gridCol w="464287">
                  <a:extLst>
                    <a:ext uri="{9D8B030D-6E8A-4147-A177-3AD203B41FA5}">
                      <a16:colId xmlns:a16="http://schemas.microsoft.com/office/drawing/2014/main" val="3898443041"/>
                    </a:ext>
                  </a:extLst>
                </a:gridCol>
                <a:gridCol w="590123">
                  <a:extLst>
                    <a:ext uri="{9D8B030D-6E8A-4147-A177-3AD203B41FA5}">
                      <a16:colId xmlns:a16="http://schemas.microsoft.com/office/drawing/2014/main" val="2857102683"/>
                    </a:ext>
                  </a:extLst>
                </a:gridCol>
                <a:gridCol w="538053">
                  <a:extLst>
                    <a:ext uri="{9D8B030D-6E8A-4147-A177-3AD203B41FA5}">
                      <a16:colId xmlns:a16="http://schemas.microsoft.com/office/drawing/2014/main" val="3582953445"/>
                    </a:ext>
                  </a:extLst>
                </a:gridCol>
                <a:gridCol w="574786">
                  <a:extLst>
                    <a:ext uri="{9D8B030D-6E8A-4147-A177-3AD203B41FA5}">
                      <a16:colId xmlns:a16="http://schemas.microsoft.com/office/drawing/2014/main" val="402107458"/>
                    </a:ext>
                  </a:extLst>
                </a:gridCol>
              </a:tblGrid>
              <a:tr h="347088">
                <a:tc>
                  <a:txBody>
                    <a:bodyPr/>
                    <a:lstStyle/>
                    <a:p>
                      <a:endParaRPr lang="en-GB" sz="900" dirty="0"/>
                    </a:p>
                  </a:txBody>
                  <a:tcPr/>
                </a:tc>
                <a:tc>
                  <a:txBody>
                    <a:bodyPr/>
                    <a:lstStyle/>
                    <a:p>
                      <a:pPr algn="ctr"/>
                      <a:r>
                        <a:rPr lang="de-DE" sz="900" dirty="0"/>
                        <a:t>10th</a:t>
                      </a:r>
                      <a:endParaRPr lang="en-GB" sz="900" dirty="0"/>
                    </a:p>
                  </a:txBody>
                  <a:tcPr/>
                </a:tc>
                <a:tc>
                  <a:txBody>
                    <a:bodyPr/>
                    <a:lstStyle/>
                    <a:p>
                      <a:pPr algn="ctr"/>
                      <a:r>
                        <a:rPr lang="de-DE" sz="900" dirty="0"/>
                        <a:t>11th</a:t>
                      </a:r>
                      <a:endParaRPr lang="en-GB" sz="900" dirty="0"/>
                    </a:p>
                  </a:txBody>
                  <a:tcPr/>
                </a:tc>
                <a:tc>
                  <a:txBody>
                    <a:bodyPr/>
                    <a:lstStyle/>
                    <a:p>
                      <a:pPr algn="ctr"/>
                      <a:r>
                        <a:rPr lang="de-DE" sz="900" dirty="0"/>
                        <a:t>12th</a:t>
                      </a:r>
                      <a:endParaRPr lang="en-GB" sz="900" dirty="0"/>
                    </a:p>
                  </a:txBody>
                  <a:tcPr/>
                </a:tc>
                <a:tc>
                  <a:txBody>
                    <a:bodyPr/>
                    <a:lstStyle/>
                    <a:p>
                      <a:pPr algn="ctr"/>
                      <a:r>
                        <a:rPr lang="de-DE" sz="900" dirty="0"/>
                        <a:t>Assoc-admin</a:t>
                      </a:r>
                      <a:endParaRPr lang="en-GB" sz="900" dirty="0"/>
                    </a:p>
                  </a:txBody>
                  <a:tcPr/>
                </a:tc>
                <a:tc>
                  <a:txBody>
                    <a:bodyPr/>
                    <a:lstStyle/>
                    <a:p>
                      <a:pPr algn="ctr"/>
                      <a:r>
                        <a:rPr lang="de-DE" sz="900" dirty="0"/>
                        <a:t>Assoc-voc</a:t>
                      </a:r>
                      <a:endParaRPr lang="en-GB" sz="900" dirty="0"/>
                    </a:p>
                  </a:txBody>
                  <a:tcPr/>
                </a:tc>
                <a:tc>
                  <a:txBody>
                    <a:bodyPr/>
                    <a:lstStyle/>
                    <a:p>
                      <a:pPr algn="ctr"/>
                      <a:r>
                        <a:rPr lang="de-DE" sz="900" dirty="0"/>
                        <a:t>Bach.</a:t>
                      </a:r>
                      <a:endParaRPr lang="en-GB" sz="900" dirty="0"/>
                    </a:p>
                  </a:txBody>
                  <a:tcPr/>
                </a:tc>
                <a:tc>
                  <a:txBody>
                    <a:bodyPr/>
                    <a:lstStyle/>
                    <a:p>
                      <a:pPr algn="ctr"/>
                      <a:r>
                        <a:rPr lang="de-DE" sz="900" dirty="0"/>
                        <a:t>Doc.</a:t>
                      </a:r>
                      <a:endParaRPr lang="en-GB" sz="900" dirty="0"/>
                    </a:p>
                  </a:txBody>
                  <a:tcPr/>
                </a:tc>
                <a:tc>
                  <a:txBody>
                    <a:bodyPr/>
                    <a:lstStyle/>
                    <a:p>
                      <a:pPr algn="ctr"/>
                      <a:r>
                        <a:rPr lang="de-DE" sz="900" dirty="0"/>
                        <a:t>HS-grad</a:t>
                      </a:r>
                      <a:endParaRPr lang="en-GB" sz="900" dirty="0"/>
                    </a:p>
                  </a:txBody>
                  <a:tcPr/>
                </a:tc>
                <a:tc>
                  <a:txBody>
                    <a:bodyPr/>
                    <a:lstStyle/>
                    <a:p>
                      <a:pPr algn="ctr"/>
                      <a:r>
                        <a:rPr lang="de-DE" sz="900" dirty="0"/>
                        <a:t>Masters</a:t>
                      </a:r>
                      <a:endParaRPr lang="en-GB" sz="900" dirty="0"/>
                    </a:p>
                  </a:txBody>
                  <a:tcPr/>
                </a:tc>
                <a:tc>
                  <a:txBody>
                    <a:bodyPr/>
                    <a:lstStyle/>
                    <a:p>
                      <a:pPr algn="ctr"/>
                      <a:r>
                        <a:rPr lang="de-DE" sz="900" dirty="0"/>
                        <a:t>Prof-school</a:t>
                      </a:r>
                      <a:endParaRPr lang="en-GB" sz="900" dirty="0"/>
                    </a:p>
                  </a:txBody>
                  <a:tcPr/>
                </a:tc>
                <a:tc>
                  <a:txBody>
                    <a:bodyPr/>
                    <a:lstStyle/>
                    <a:p>
                      <a:pPr algn="ctr"/>
                      <a:r>
                        <a:rPr lang="de-DE" sz="900" dirty="0"/>
                        <a:t>Some-college</a:t>
                      </a:r>
                      <a:endParaRPr lang="en-GB" sz="900" dirty="0"/>
                    </a:p>
                  </a:txBody>
                  <a:tcPr/>
                </a:tc>
                <a:extLst>
                  <a:ext uri="{0D108BD9-81ED-4DB2-BD59-A6C34878D82A}">
                    <a16:rowId xmlns:a16="http://schemas.microsoft.com/office/drawing/2014/main" val="3350539633"/>
                  </a:ext>
                </a:extLst>
              </a:tr>
              <a:tr h="295465">
                <a:tc>
                  <a:txBody>
                    <a:bodyPr/>
                    <a:lstStyle/>
                    <a:p>
                      <a:r>
                        <a:rPr lang="de-DE" sz="900" b="1" dirty="0"/>
                        <a:t>Masters</a:t>
                      </a:r>
                      <a:endParaRPr lang="en-GB" sz="900" b="1"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1</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extLst>
                  <a:ext uri="{0D108BD9-81ED-4DB2-BD59-A6C34878D82A}">
                    <a16:rowId xmlns:a16="http://schemas.microsoft.com/office/drawing/2014/main" val="701243713"/>
                  </a:ext>
                </a:extLst>
              </a:tr>
              <a:tr h="293615">
                <a:tc>
                  <a:txBody>
                    <a:bodyPr/>
                    <a:lstStyle/>
                    <a:p>
                      <a:r>
                        <a:rPr lang="de-DE" sz="900" b="1" dirty="0"/>
                        <a:t>11th</a:t>
                      </a:r>
                      <a:endParaRPr lang="en-GB" sz="900" b="1" dirty="0"/>
                    </a:p>
                  </a:txBody>
                  <a:tcPr/>
                </a:tc>
                <a:tc>
                  <a:txBody>
                    <a:bodyPr/>
                    <a:lstStyle/>
                    <a:p>
                      <a:pPr algn="ctr"/>
                      <a:r>
                        <a:rPr lang="de-DE" sz="900" dirty="0"/>
                        <a:t>0</a:t>
                      </a:r>
                      <a:endParaRPr lang="en-GB" sz="900" dirty="0"/>
                    </a:p>
                  </a:txBody>
                  <a:tcPr/>
                </a:tc>
                <a:tc>
                  <a:txBody>
                    <a:bodyPr/>
                    <a:lstStyle/>
                    <a:p>
                      <a:pPr algn="ctr"/>
                      <a:r>
                        <a:rPr lang="de-DE" sz="900" dirty="0"/>
                        <a:t>1</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extLst>
                  <a:ext uri="{0D108BD9-81ED-4DB2-BD59-A6C34878D82A}">
                    <a16:rowId xmlns:a16="http://schemas.microsoft.com/office/drawing/2014/main" val="3797524202"/>
                  </a:ext>
                </a:extLst>
              </a:tr>
              <a:tr h="310295">
                <a:tc>
                  <a:txBody>
                    <a:bodyPr/>
                    <a:lstStyle/>
                    <a:p>
                      <a:r>
                        <a:rPr lang="de-DE" sz="900" b="1" dirty="0"/>
                        <a:t>Some-college</a:t>
                      </a:r>
                      <a:endParaRPr lang="en-GB" sz="900" b="1"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1</a:t>
                      </a:r>
                      <a:endParaRPr lang="en-GB" sz="900" dirty="0"/>
                    </a:p>
                  </a:txBody>
                  <a:tcPr/>
                </a:tc>
                <a:extLst>
                  <a:ext uri="{0D108BD9-81ED-4DB2-BD59-A6C34878D82A}">
                    <a16:rowId xmlns:a16="http://schemas.microsoft.com/office/drawing/2014/main" val="2664673661"/>
                  </a:ext>
                </a:extLst>
              </a:tr>
              <a:tr h="281693">
                <a:tc>
                  <a:txBody>
                    <a:bodyPr/>
                    <a:lstStyle/>
                    <a:p>
                      <a:r>
                        <a:rPr lang="de-DE" sz="900" b="1" dirty="0"/>
                        <a:t>Bach.</a:t>
                      </a:r>
                      <a:endParaRPr lang="en-GB" sz="900" b="1"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1</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extLst>
                  <a:ext uri="{0D108BD9-81ED-4DB2-BD59-A6C34878D82A}">
                    <a16:rowId xmlns:a16="http://schemas.microsoft.com/office/drawing/2014/main" val="2121408184"/>
                  </a:ext>
                </a:extLst>
              </a:tr>
              <a:tr h="281693">
                <a:tc>
                  <a:txBody>
                    <a:bodyPr/>
                    <a:lstStyle/>
                    <a:p>
                      <a:r>
                        <a:rPr lang="de-DE" sz="900" b="1" dirty="0"/>
                        <a:t>10th</a:t>
                      </a:r>
                      <a:endParaRPr lang="en-GB" sz="900" b="1" dirty="0"/>
                    </a:p>
                  </a:txBody>
                  <a:tcPr/>
                </a:tc>
                <a:tc>
                  <a:txBody>
                    <a:bodyPr/>
                    <a:lstStyle/>
                    <a:p>
                      <a:pPr algn="ctr"/>
                      <a:r>
                        <a:rPr lang="de-DE" sz="900" dirty="0"/>
                        <a:t>1</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extLst>
                  <a:ext uri="{0D108BD9-81ED-4DB2-BD59-A6C34878D82A}">
                    <a16:rowId xmlns:a16="http://schemas.microsoft.com/office/drawing/2014/main" val="3734302221"/>
                  </a:ext>
                </a:extLst>
              </a:tr>
              <a:tr h="281693">
                <a:tc>
                  <a:txBody>
                    <a:bodyPr/>
                    <a:lstStyle/>
                    <a:p>
                      <a:r>
                        <a:rPr lang="de-DE" sz="900" b="1" dirty="0"/>
                        <a:t>Doc.</a:t>
                      </a:r>
                      <a:endParaRPr lang="en-GB" sz="900" b="1"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1</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extLst>
                  <a:ext uri="{0D108BD9-81ED-4DB2-BD59-A6C34878D82A}">
                    <a16:rowId xmlns:a16="http://schemas.microsoft.com/office/drawing/2014/main" val="3157476849"/>
                  </a:ext>
                </a:extLst>
              </a:tr>
              <a:tr h="281693">
                <a:tc>
                  <a:txBody>
                    <a:bodyPr/>
                    <a:lstStyle/>
                    <a:p>
                      <a:r>
                        <a:rPr lang="de-DE" sz="900" b="1" dirty="0"/>
                        <a:t>Prof-school</a:t>
                      </a:r>
                      <a:endParaRPr lang="en-GB" sz="900" b="1"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1</a:t>
                      </a:r>
                      <a:endParaRPr lang="en-GB" sz="900" dirty="0"/>
                    </a:p>
                  </a:txBody>
                  <a:tcPr/>
                </a:tc>
                <a:tc>
                  <a:txBody>
                    <a:bodyPr/>
                    <a:lstStyle/>
                    <a:p>
                      <a:pPr algn="ctr"/>
                      <a:r>
                        <a:rPr lang="de-DE" sz="900" dirty="0"/>
                        <a:t>0</a:t>
                      </a:r>
                      <a:endParaRPr lang="en-GB" sz="900" dirty="0"/>
                    </a:p>
                  </a:txBody>
                  <a:tcPr/>
                </a:tc>
                <a:extLst>
                  <a:ext uri="{0D108BD9-81ED-4DB2-BD59-A6C34878D82A}">
                    <a16:rowId xmlns:a16="http://schemas.microsoft.com/office/drawing/2014/main" val="680387712"/>
                  </a:ext>
                </a:extLst>
              </a:tr>
              <a:tr h="281693">
                <a:tc>
                  <a:txBody>
                    <a:bodyPr/>
                    <a:lstStyle/>
                    <a:p>
                      <a:r>
                        <a:rPr lang="de-DE" sz="900" b="1" dirty="0"/>
                        <a:t>HS-grad</a:t>
                      </a:r>
                      <a:endParaRPr lang="en-GB" sz="900" b="1"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1</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tc>
                  <a:txBody>
                    <a:bodyPr/>
                    <a:lstStyle/>
                    <a:p>
                      <a:pPr algn="ctr"/>
                      <a:r>
                        <a:rPr lang="de-DE" sz="900" dirty="0"/>
                        <a:t>0</a:t>
                      </a:r>
                      <a:endParaRPr lang="en-GB" sz="900" dirty="0"/>
                    </a:p>
                  </a:txBody>
                  <a:tcPr/>
                </a:tc>
                <a:extLst>
                  <a:ext uri="{0D108BD9-81ED-4DB2-BD59-A6C34878D82A}">
                    <a16:rowId xmlns:a16="http://schemas.microsoft.com/office/drawing/2014/main" val="3296381684"/>
                  </a:ext>
                </a:extLst>
              </a:tr>
              <a:tr h="281693">
                <a:tc>
                  <a:txBody>
                    <a:bodyPr/>
                    <a:lstStyle/>
                    <a:p>
                      <a:r>
                        <a:rPr lang="de-DE" sz="900" b="1" dirty="0"/>
                        <a:t>---</a:t>
                      </a:r>
                      <a:endParaRPr lang="en-GB" sz="900" b="1"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tc>
                  <a:txBody>
                    <a:bodyPr/>
                    <a:lstStyle/>
                    <a:p>
                      <a:pPr algn="ctr"/>
                      <a:endParaRPr lang="en-GB" sz="900" dirty="0"/>
                    </a:p>
                  </a:txBody>
                  <a:tcPr/>
                </a:tc>
                <a:extLst>
                  <a:ext uri="{0D108BD9-81ED-4DB2-BD59-A6C34878D82A}">
                    <a16:rowId xmlns:a16="http://schemas.microsoft.com/office/drawing/2014/main" val="1949837224"/>
                  </a:ext>
                </a:extLst>
              </a:tr>
            </a:tbl>
          </a:graphicData>
        </a:graphic>
      </p:graphicFrame>
      <p:sp>
        <p:nvSpPr>
          <p:cNvPr id="12" name="TextBox 11">
            <a:extLst>
              <a:ext uri="{FF2B5EF4-FFF2-40B4-BE49-F238E27FC236}">
                <a16:creationId xmlns:a16="http://schemas.microsoft.com/office/drawing/2014/main" id="{0931034D-9337-4CF8-94A9-5E6EBF791C52}"/>
              </a:ext>
            </a:extLst>
          </p:cNvPr>
          <p:cNvSpPr txBox="1"/>
          <p:nvPr/>
        </p:nvSpPr>
        <p:spPr>
          <a:xfrm>
            <a:off x="651597" y="944205"/>
            <a:ext cx="1128514" cy="246221"/>
          </a:xfrm>
          <a:prstGeom prst="rect">
            <a:avLst/>
          </a:prstGeom>
          <a:solidFill>
            <a:schemeClr val="bg1"/>
          </a:solidFill>
        </p:spPr>
        <p:txBody>
          <a:bodyPr wrap="none" lIns="0" tIns="0" rIns="0" bIns="0" rtlCol="0">
            <a:spAutoFit/>
          </a:bodyPr>
          <a:lstStyle/>
          <a:p>
            <a:pPr algn="l">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Index-based</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E25175C8-D3E1-47C5-8EB9-C38015D29111}"/>
              </a:ext>
            </a:extLst>
          </p:cNvPr>
          <p:cNvSpPr txBox="1"/>
          <p:nvPr/>
        </p:nvSpPr>
        <p:spPr>
          <a:xfrm>
            <a:off x="5158499" y="971508"/>
            <a:ext cx="1652697" cy="246221"/>
          </a:xfrm>
          <a:prstGeom prst="rect">
            <a:avLst/>
          </a:prstGeom>
          <a:solidFill>
            <a:schemeClr val="bg1"/>
          </a:solidFill>
        </p:spPr>
        <p:txBody>
          <a:bodyPr wrap="none" lIns="0" tIns="0" rIns="0" bIns="0" rtlCol="0">
            <a:spAutoFit/>
          </a:bodyPr>
          <a:lstStyle/>
          <a:p>
            <a:pPr algn="l">
              <a:lnSpc>
                <a:spcPct val="100000"/>
              </a:lnSpc>
            </a:pPr>
            <a:r>
              <a:rPr lang="de-DE"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One-hot Encoding</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pic>
        <p:nvPicPr>
          <p:cNvPr id="15" name="Picture 14">
            <a:extLst>
              <a:ext uri="{FF2B5EF4-FFF2-40B4-BE49-F238E27FC236}">
                <a16:creationId xmlns:a16="http://schemas.microsoft.com/office/drawing/2014/main" id="{8C18A5D8-E14C-498A-8F5A-2243F550FF3B}"/>
              </a:ext>
            </a:extLst>
          </p:cNvPr>
          <p:cNvPicPr>
            <a:picLocks noChangeAspect="1"/>
          </p:cNvPicPr>
          <p:nvPr/>
        </p:nvPicPr>
        <p:blipFill>
          <a:blip r:embed="rId2"/>
          <a:stretch>
            <a:fillRect/>
          </a:stretch>
        </p:blipFill>
        <p:spPr>
          <a:xfrm>
            <a:off x="1739135" y="4566867"/>
            <a:ext cx="817409" cy="532167"/>
          </a:xfrm>
          <a:prstGeom prst="rect">
            <a:avLst/>
          </a:prstGeom>
        </p:spPr>
      </p:pic>
      <p:pic>
        <p:nvPicPr>
          <p:cNvPr id="16" name="Picture 15">
            <a:extLst>
              <a:ext uri="{FF2B5EF4-FFF2-40B4-BE49-F238E27FC236}">
                <a16:creationId xmlns:a16="http://schemas.microsoft.com/office/drawing/2014/main" id="{24DE83BB-105B-4EB5-9C24-336FAA5F2083}"/>
              </a:ext>
            </a:extLst>
          </p:cNvPr>
          <p:cNvPicPr>
            <a:picLocks noChangeAspect="1"/>
          </p:cNvPicPr>
          <p:nvPr/>
        </p:nvPicPr>
        <p:blipFill>
          <a:blip r:embed="rId3"/>
          <a:stretch>
            <a:fillRect/>
          </a:stretch>
        </p:blipFill>
        <p:spPr>
          <a:xfrm>
            <a:off x="5553723" y="4531260"/>
            <a:ext cx="654130" cy="596413"/>
          </a:xfrm>
          <a:prstGeom prst="rect">
            <a:avLst/>
          </a:prstGeom>
        </p:spPr>
      </p:pic>
    </p:spTree>
    <p:extLst>
      <p:ext uri="{BB962C8B-B14F-4D97-AF65-F5344CB8AC3E}">
        <p14:creationId xmlns:p14="http://schemas.microsoft.com/office/powerpoint/2010/main" val="25493777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79C7-BA44-4D7B-8AAD-E0ED575D52FD}"/>
              </a:ext>
            </a:extLst>
          </p:cNvPr>
          <p:cNvSpPr>
            <a:spLocks noGrp="1"/>
          </p:cNvSpPr>
          <p:nvPr>
            <p:ph type="title"/>
          </p:nvPr>
        </p:nvSpPr>
        <p:spPr/>
        <p:txBody>
          <a:bodyPr/>
          <a:lstStyle/>
          <a:p>
            <a:r>
              <a:rPr lang="de-DE" dirty="0"/>
              <a:t>Normalization</a:t>
            </a:r>
            <a:endParaRPr lang="en-GB" dirty="0"/>
          </a:p>
        </p:txBody>
      </p:sp>
      <p:sp>
        <p:nvSpPr>
          <p:cNvPr id="3" name="Slide Number Placeholder 2">
            <a:extLst>
              <a:ext uri="{FF2B5EF4-FFF2-40B4-BE49-F238E27FC236}">
                <a16:creationId xmlns:a16="http://schemas.microsoft.com/office/drawing/2014/main" id="{D3274925-7268-403E-AC4A-41CE9C5AEDC5}"/>
              </a:ext>
            </a:extLst>
          </p:cNvPr>
          <p:cNvSpPr>
            <a:spLocks noGrp="1"/>
          </p:cNvSpPr>
          <p:nvPr>
            <p:ph type="sldNum" sz="quarter" idx="13"/>
          </p:nvPr>
        </p:nvSpPr>
        <p:spPr/>
        <p:txBody>
          <a:bodyPr/>
          <a:lstStyle/>
          <a:p>
            <a:fld id="{15C29056-5AFA-7949-831A-3EC086771171}" type="slidenum">
              <a:rPr lang="de-DE" smtClean="0"/>
              <a:pPr/>
              <a:t>104</a:t>
            </a:fld>
            <a:endParaRPr lang="de-DE" dirty="0"/>
          </a:p>
        </p:txBody>
      </p:sp>
      <p:sp>
        <p:nvSpPr>
          <p:cNvPr id="4" name="Text Placeholder 3">
            <a:extLst>
              <a:ext uri="{FF2B5EF4-FFF2-40B4-BE49-F238E27FC236}">
                <a16:creationId xmlns:a16="http://schemas.microsoft.com/office/drawing/2014/main" id="{DABB981C-9FCE-47BF-A8F7-D1A68BA31E46}"/>
              </a:ext>
            </a:extLst>
          </p:cNvPr>
          <p:cNvSpPr>
            <a:spLocks noGrp="1"/>
          </p:cNvSpPr>
          <p:nvPr>
            <p:ph type="body" sz="quarter" idx="14"/>
          </p:nvPr>
        </p:nvSpPr>
        <p:spPr/>
        <p:txBody>
          <a:bodyPr/>
          <a:lstStyle/>
          <a:p>
            <a:r>
              <a:rPr lang="de-DE" dirty="0"/>
              <a:t>Input to NN must be in [0,1]</a:t>
            </a:r>
          </a:p>
          <a:p>
            <a:r>
              <a:rPr lang="de-DE" dirty="0"/>
              <a:t>Normalization is needed</a:t>
            </a:r>
            <a:endParaRPr lang="en-GB" dirty="0"/>
          </a:p>
        </p:txBody>
      </p:sp>
      <p:sp>
        <p:nvSpPr>
          <p:cNvPr id="5" name="Footer Placeholder 4">
            <a:extLst>
              <a:ext uri="{FF2B5EF4-FFF2-40B4-BE49-F238E27FC236}">
                <a16:creationId xmlns:a16="http://schemas.microsoft.com/office/drawing/2014/main" id="{77206CB9-3BC4-4D25-B63E-E644F41A9355}"/>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7" name="Picture 6">
            <a:extLst>
              <a:ext uri="{FF2B5EF4-FFF2-40B4-BE49-F238E27FC236}">
                <a16:creationId xmlns:a16="http://schemas.microsoft.com/office/drawing/2014/main" id="{F34BB6E7-56AC-427A-B0A7-C5F662C95760}"/>
              </a:ext>
            </a:extLst>
          </p:cNvPr>
          <p:cNvPicPr>
            <a:picLocks noChangeAspect="1"/>
          </p:cNvPicPr>
          <p:nvPr/>
        </p:nvPicPr>
        <p:blipFill>
          <a:blip r:embed="rId2"/>
          <a:stretch>
            <a:fillRect/>
          </a:stretch>
        </p:blipFill>
        <p:spPr>
          <a:xfrm>
            <a:off x="2148261" y="2656943"/>
            <a:ext cx="762039" cy="793791"/>
          </a:xfrm>
          <a:prstGeom prst="rect">
            <a:avLst/>
          </a:prstGeom>
        </p:spPr>
      </p:pic>
      <p:pic>
        <p:nvPicPr>
          <p:cNvPr id="8" name="Picture 7">
            <a:extLst>
              <a:ext uri="{FF2B5EF4-FFF2-40B4-BE49-F238E27FC236}">
                <a16:creationId xmlns:a16="http://schemas.microsoft.com/office/drawing/2014/main" id="{0124D6A9-F5DE-4808-8BE3-30A386CE43BA}"/>
              </a:ext>
            </a:extLst>
          </p:cNvPr>
          <p:cNvPicPr>
            <a:picLocks noChangeAspect="1"/>
          </p:cNvPicPr>
          <p:nvPr/>
        </p:nvPicPr>
        <p:blipFill>
          <a:blip r:embed="rId3"/>
          <a:stretch>
            <a:fillRect/>
          </a:stretch>
        </p:blipFill>
        <p:spPr>
          <a:xfrm>
            <a:off x="4139732" y="2572144"/>
            <a:ext cx="1117657" cy="768389"/>
          </a:xfrm>
          <a:prstGeom prst="rect">
            <a:avLst/>
          </a:prstGeom>
        </p:spPr>
      </p:pic>
    </p:spTree>
    <p:extLst>
      <p:ext uri="{BB962C8B-B14F-4D97-AF65-F5344CB8AC3E}">
        <p14:creationId xmlns:p14="http://schemas.microsoft.com/office/powerpoint/2010/main" val="22038353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1292662"/>
          </a:xfrm>
        </p:spPr>
        <p:txBody>
          <a:bodyPr/>
          <a:lstStyle/>
          <a:p>
            <a:r>
              <a:rPr lang="de-DE"/>
              <a:t>Practical Examples with KNIME Analytics Platform</a:t>
            </a:r>
            <a:endParaRPr lang="de-DE" dirty="0"/>
          </a:p>
        </p:txBody>
      </p:sp>
      <p:sp>
        <p:nvSpPr>
          <p:cNvPr id="3" name="Foliennummernplatzhalter 2">
            <a:extLst>
              <a:ext uri="{FF2B5EF4-FFF2-40B4-BE49-F238E27FC236}">
                <a16:creationId xmlns:a16="http://schemas.microsoft.com/office/drawing/2014/main" id="{597C976E-80FB-8043-A2FA-70D3F515CA8F}"/>
              </a:ext>
            </a:extLst>
          </p:cNvPr>
          <p:cNvSpPr>
            <a:spLocks noGrp="1"/>
          </p:cNvSpPr>
          <p:nvPr>
            <p:ph type="sldNum" sz="quarter" idx="4"/>
          </p:nvPr>
        </p:nvSpPr>
        <p:spPr/>
        <p:txBody>
          <a:bodyPr/>
          <a:lstStyle/>
          <a:p>
            <a:fld id="{15C29056-5AFA-7949-831A-3EC086771171}" type="slidenum">
              <a:rPr lang="de-DE" smtClean="0"/>
              <a:pPr/>
              <a:t>105</a:t>
            </a:fld>
            <a:endParaRPr lang="de-DE" dirty="0"/>
          </a:p>
        </p:txBody>
      </p:sp>
      <p:sp>
        <p:nvSpPr>
          <p:cNvPr id="4" name="Fußzeilenplatzhalter 3">
            <a:extLst>
              <a:ext uri="{FF2B5EF4-FFF2-40B4-BE49-F238E27FC236}">
                <a16:creationId xmlns:a16="http://schemas.microsoft.com/office/drawing/2014/main" id="{3038D155-696E-394D-AC74-0C0A4611EA6C}"/>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24647138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1964-B5CA-4049-8315-C16B5AFF1D21}"/>
              </a:ext>
            </a:extLst>
          </p:cNvPr>
          <p:cNvSpPr>
            <a:spLocks noGrp="1"/>
          </p:cNvSpPr>
          <p:nvPr>
            <p:ph type="title"/>
          </p:nvPr>
        </p:nvSpPr>
        <p:spPr/>
        <p:txBody>
          <a:bodyPr/>
          <a:lstStyle/>
          <a:p>
            <a:r>
              <a:rPr lang="en-GB" dirty="0"/>
              <a:t>KNIME Workflows</a:t>
            </a:r>
          </a:p>
        </p:txBody>
      </p:sp>
      <p:sp>
        <p:nvSpPr>
          <p:cNvPr id="3" name="Slide Number Placeholder 2">
            <a:extLst>
              <a:ext uri="{FF2B5EF4-FFF2-40B4-BE49-F238E27FC236}">
                <a16:creationId xmlns:a16="http://schemas.microsoft.com/office/drawing/2014/main" id="{EA12CEB9-6F2E-462A-B151-44A3F0422D2E}"/>
              </a:ext>
            </a:extLst>
          </p:cNvPr>
          <p:cNvSpPr>
            <a:spLocks noGrp="1"/>
          </p:cNvSpPr>
          <p:nvPr>
            <p:ph type="sldNum" sz="quarter" idx="13"/>
          </p:nvPr>
        </p:nvSpPr>
        <p:spPr/>
        <p:txBody>
          <a:bodyPr/>
          <a:lstStyle/>
          <a:p>
            <a:fld id="{15C29056-5AFA-7949-831A-3EC086771171}" type="slidenum">
              <a:rPr lang="de-DE" smtClean="0"/>
              <a:pPr/>
              <a:t>106</a:t>
            </a:fld>
            <a:endParaRPr lang="de-DE" dirty="0"/>
          </a:p>
        </p:txBody>
      </p:sp>
      <p:sp>
        <p:nvSpPr>
          <p:cNvPr id="4" name="Text Placeholder 3">
            <a:extLst>
              <a:ext uri="{FF2B5EF4-FFF2-40B4-BE49-F238E27FC236}">
                <a16:creationId xmlns:a16="http://schemas.microsoft.com/office/drawing/2014/main" id="{AF5B5E0A-F8F6-4491-951E-BA93914805C1}"/>
              </a:ext>
            </a:extLst>
          </p:cNvPr>
          <p:cNvSpPr>
            <a:spLocks noGrp="1"/>
          </p:cNvSpPr>
          <p:nvPr>
            <p:ph type="body" sz="quarter" idx="14"/>
          </p:nvPr>
        </p:nvSpPr>
        <p:spPr/>
        <p:txBody>
          <a:bodyPr/>
          <a:lstStyle/>
          <a:p>
            <a:r>
              <a:rPr lang="en-US" dirty="0"/>
              <a:t>A multilayer perceptron with layers (4–8–3) is trained to classify the iris data set using the backpropagation algorithm, as set in the </a:t>
            </a:r>
            <a:r>
              <a:rPr lang="en-US" dirty="0" err="1"/>
              <a:t>Keras</a:t>
            </a:r>
            <a:r>
              <a:rPr lang="en-US" dirty="0"/>
              <a:t> Network Learner node</a:t>
            </a:r>
            <a:endParaRPr lang="en-GB" dirty="0"/>
          </a:p>
        </p:txBody>
      </p:sp>
      <p:sp>
        <p:nvSpPr>
          <p:cNvPr id="5" name="Footer Placeholder 4">
            <a:extLst>
              <a:ext uri="{FF2B5EF4-FFF2-40B4-BE49-F238E27FC236}">
                <a16:creationId xmlns:a16="http://schemas.microsoft.com/office/drawing/2014/main" id="{04313E2E-F759-4865-A6A9-83FBC5264732}"/>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8" name="Picture 7"/>
          <p:cNvPicPr>
            <a:picLocks noChangeAspect="1"/>
          </p:cNvPicPr>
          <p:nvPr/>
        </p:nvPicPr>
        <p:blipFill>
          <a:blip r:embed="rId2"/>
          <a:stretch>
            <a:fillRect/>
          </a:stretch>
        </p:blipFill>
        <p:spPr>
          <a:xfrm>
            <a:off x="759401" y="2225843"/>
            <a:ext cx="7580021" cy="27944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34685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B26F9-B704-CF47-9C92-9A399FF23052}"/>
              </a:ext>
            </a:extLst>
          </p:cNvPr>
          <p:cNvSpPr>
            <a:spLocks noGrp="1"/>
          </p:cNvSpPr>
          <p:nvPr>
            <p:ph type="ctrTitle"/>
          </p:nvPr>
        </p:nvSpPr>
        <p:spPr/>
        <p:txBody>
          <a:bodyPr/>
          <a:lstStyle/>
          <a:p>
            <a:r>
              <a:rPr lang="de-DE" dirty="0"/>
              <a:t>Thank you</a:t>
            </a:r>
          </a:p>
        </p:txBody>
      </p:sp>
      <p:sp>
        <p:nvSpPr>
          <p:cNvPr id="3" name="Fußzeilenplatzhalter 2">
            <a:extLst>
              <a:ext uri="{FF2B5EF4-FFF2-40B4-BE49-F238E27FC236}">
                <a16:creationId xmlns:a16="http://schemas.microsoft.com/office/drawing/2014/main" id="{AF27DE70-E7D1-8D48-B541-596C4E2E7A6F}"/>
              </a:ext>
            </a:extLst>
          </p:cNvPr>
          <p:cNvSpPr>
            <a:spLocks noGrp="1"/>
          </p:cNvSpPr>
          <p:nvPr>
            <p:ph type="ftr" sz="quarter" idx="3"/>
          </p:nvPr>
        </p:nvSpPr>
        <p:spPr/>
        <p:txBody>
          <a:bodyPr/>
          <a:lstStyle/>
          <a:p>
            <a:r>
              <a:rPr lang="de-DE"/>
              <a:t>Guide to Intelligent Data Science Second Edition, 2020</a:t>
            </a:r>
            <a:endParaRPr lang="de-DE" dirty="0"/>
          </a:p>
        </p:txBody>
      </p:sp>
      <p:sp>
        <p:nvSpPr>
          <p:cNvPr id="4" name="Foliennummernplatzhalter 3">
            <a:extLst>
              <a:ext uri="{FF2B5EF4-FFF2-40B4-BE49-F238E27FC236}">
                <a16:creationId xmlns:a16="http://schemas.microsoft.com/office/drawing/2014/main" id="{EE636D0D-E716-DB4C-AAB9-03483DC77E66}"/>
              </a:ext>
            </a:extLst>
          </p:cNvPr>
          <p:cNvSpPr>
            <a:spLocks noGrp="1"/>
          </p:cNvSpPr>
          <p:nvPr>
            <p:ph type="sldNum" sz="quarter" idx="15"/>
          </p:nvPr>
        </p:nvSpPr>
        <p:spPr/>
        <p:txBody>
          <a:bodyPr/>
          <a:lstStyle/>
          <a:p>
            <a:fld id="{15C29056-5AFA-7949-831A-3EC086771171}" type="slidenum">
              <a:rPr lang="de-DE" smtClean="0"/>
              <a:pPr/>
              <a:t>107</a:t>
            </a:fld>
            <a:endParaRPr lang="de-DE" dirty="0"/>
          </a:p>
        </p:txBody>
      </p:sp>
    </p:spTree>
    <p:extLst>
      <p:ext uri="{BB962C8B-B14F-4D97-AF65-F5344CB8AC3E}">
        <p14:creationId xmlns:p14="http://schemas.microsoft.com/office/powerpoint/2010/main" val="64868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F9E0-ECAD-4701-A049-3811292024B7}"/>
              </a:ext>
            </a:extLst>
          </p:cNvPr>
          <p:cNvSpPr>
            <a:spLocks noGrp="1"/>
          </p:cNvSpPr>
          <p:nvPr>
            <p:ph type="title"/>
          </p:nvPr>
        </p:nvSpPr>
        <p:spPr/>
        <p:txBody>
          <a:bodyPr/>
          <a:lstStyle/>
          <a:p>
            <a:r>
              <a:rPr lang="de-DE" dirty="0"/>
              <a:t>McCulloch-Pitts Model of a neuron (1943)</a:t>
            </a:r>
            <a:endParaRPr lang="en-GB" dirty="0"/>
          </a:p>
        </p:txBody>
      </p:sp>
      <p:sp>
        <p:nvSpPr>
          <p:cNvPr id="3" name="Slide Number Placeholder 2">
            <a:extLst>
              <a:ext uri="{FF2B5EF4-FFF2-40B4-BE49-F238E27FC236}">
                <a16:creationId xmlns:a16="http://schemas.microsoft.com/office/drawing/2014/main" id="{F7863F9D-CDD6-4E7E-93D1-44B7F601F204}"/>
              </a:ext>
            </a:extLst>
          </p:cNvPr>
          <p:cNvSpPr>
            <a:spLocks noGrp="1"/>
          </p:cNvSpPr>
          <p:nvPr>
            <p:ph type="sldNum" sz="quarter" idx="13"/>
          </p:nvPr>
        </p:nvSpPr>
        <p:spPr/>
        <p:txBody>
          <a:bodyPr/>
          <a:lstStyle/>
          <a:p>
            <a:fld id="{15C29056-5AFA-7949-831A-3EC086771171}" type="slidenum">
              <a:rPr lang="de-DE" smtClean="0"/>
              <a:pPr/>
              <a:t>11</a:t>
            </a:fld>
            <a:endParaRPr lang="de-DE" dirty="0"/>
          </a:p>
        </p:txBody>
      </p:sp>
      <p:sp>
        <p:nvSpPr>
          <p:cNvPr id="4" name="Text Placeholder 3">
            <a:extLst>
              <a:ext uri="{FF2B5EF4-FFF2-40B4-BE49-F238E27FC236}">
                <a16:creationId xmlns:a16="http://schemas.microsoft.com/office/drawing/2014/main" id="{C75E7FB3-F097-410E-B579-DC7EC236C203}"/>
              </a:ext>
            </a:extLst>
          </p:cNvPr>
          <p:cNvSpPr>
            <a:spLocks noGrp="1"/>
          </p:cNvSpPr>
          <p:nvPr>
            <p:ph type="body" sz="quarter" idx="14"/>
          </p:nvPr>
        </p:nvSpPr>
        <p:spPr/>
        <p:txBody>
          <a:bodyPr/>
          <a:lstStyle/>
          <a:p>
            <a:pPr algn="l"/>
            <a:r>
              <a:rPr lang="en-GB" sz="1800" b="1" i="0" u="none" strike="noStrike" baseline="0" dirty="0"/>
              <a:t>Aim</a:t>
            </a:r>
            <a:r>
              <a:rPr lang="en-GB" sz="1800" b="0" i="0" u="none" strike="noStrike" baseline="0" dirty="0"/>
              <a:t>: neurobiological modelling and simulation to understand very elementary functions of neurons and brain.</a:t>
            </a:r>
          </a:p>
          <a:p>
            <a:pPr algn="l"/>
            <a:r>
              <a:rPr lang="en-GB" sz="1800" b="0" i="0" u="none" strike="noStrike" baseline="0" dirty="0"/>
              <a:t>A neuron is a binary switch, being either active or inactive.</a:t>
            </a:r>
          </a:p>
          <a:p>
            <a:pPr algn="l"/>
            <a:r>
              <a:rPr lang="en-GB" sz="1800" b="0" i="0" u="none" strike="noStrike" baseline="0" dirty="0"/>
              <a:t>Each neuron has a fixed threshold value.</a:t>
            </a:r>
          </a:p>
          <a:p>
            <a:pPr algn="l"/>
            <a:r>
              <a:rPr lang="en-GB" sz="1800" b="0" i="0" u="none" strike="noStrike" baseline="0" dirty="0"/>
              <a:t>A neuron receives input signals from excitatory (positive) synapses </a:t>
            </a:r>
            <a:br>
              <a:rPr lang="en-GB" sz="1800" b="0" i="0" u="none" strike="noStrike" baseline="0" dirty="0"/>
            </a:br>
            <a:r>
              <a:rPr lang="en-GB" sz="1800" b="0" i="0" u="none" strike="noStrike" baseline="0" dirty="0"/>
              <a:t>(connections to other neuron).</a:t>
            </a:r>
          </a:p>
          <a:p>
            <a:pPr algn="l"/>
            <a:r>
              <a:rPr lang="en-GB" sz="1800" b="0" i="0" u="none" strike="noStrike" baseline="0" dirty="0"/>
              <a:t>A neuron receives input signals from inhibitory (negative) synapses</a:t>
            </a:r>
            <a:r>
              <a:rPr lang="en-GB" sz="1800" b="0" i="0" u="none" strike="noStrike" dirty="0"/>
              <a:t> </a:t>
            </a:r>
            <a:r>
              <a:rPr lang="en-GB" sz="1800" b="0" i="0" u="none" strike="noStrike" baseline="0" dirty="0"/>
              <a:t>(connections to other neuron).</a:t>
            </a:r>
          </a:p>
          <a:p>
            <a:pPr algn="l"/>
            <a:r>
              <a:rPr lang="en-GB" sz="1800" b="0" i="0" u="none" strike="noStrike" baseline="0" dirty="0"/>
              <a:t>Inputs to a neuron are accumulated (integrated) for a certain time. When the threshold value of the neuron is exceeded, the neuron becomes active and sends signals to its neighbouring neurons via its synapses.</a:t>
            </a:r>
            <a:endParaRPr lang="en-GB" sz="1800" dirty="0"/>
          </a:p>
        </p:txBody>
      </p:sp>
      <p:sp>
        <p:nvSpPr>
          <p:cNvPr id="5" name="Footer Placeholder 4">
            <a:extLst>
              <a:ext uri="{FF2B5EF4-FFF2-40B4-BE49-F238E27FC236}">
                <a16:creationId xmlns:a16="http://schemas.microsoft.com/office/drawing/2014/main" id="{370F30AF-CDB0-4A63-92DD-3E85BE1CA553}"/>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2789489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AFE6-BA03-4F4D-9B5B-7C45444499C8}"/>
              </a:ext>
            </a:extLst>
          </p:cNvPr>
          <p:cNvSpPr>
            <a:spLocks noGrp="1"/>
          </p:cNvSpPr>
          <p:nvPr>
            <p:ph type="title"/>
          </p:nvPr>
        </p:nvSpPr>
        <p:spPr/>
        <p:txBody>
          <a:bodyPr/>
          <a:lstStyle/>
          <a:p>
            <a:r>
              <a:rPr lang="de-DE" dirty="0"/>
              <a:t>The Perceptron (Rosenblatt, 1958)</a:t>
            </a:r>
            <a:endParaRPr lang="en-GB" dirty="0"/>
          </a:p>
        </p:txBody>
      </p:sp>
      <p:sp>
        <p:nvSpPr>
          <p:cNvPr id="3" name="Slide Number Placeholder 2">
            <a:extLst>
              <a:ext uri="{FF2B5EF4-FFF2-40B4-BE49-F238E27FC236}">
                <a16:creationId xmlns:a16="http://schemas.microsoft.com/office/drawing/2014/main" id="{733E14FC-6806-42BE-97E6-AB6278933937}"/>
              </a:ext>
            </a:extLst>
          </p:cNvPr>
          <p:cNvSpPr>
            <a:spLocks noGrp="1"/>
          </p:cNvSpPr>
          <p:nvPr>
            <p:ph type="sldNum" sz="quarter" idx="13"/>
          </p:nvPr>
        </p:nvSpPr>
        <p:spPr/>
        <p:txBody>
          <a:bodyPr/>
          <a:lstStyle/>
          <a:p>
            <a:fld id="{15C29056-5AFA-7949-831A-3EC086771171}" type="slidenum">
              <a:rPr lang="de-DE" smtClean="0"/>
              <a:pPr/>
              <a:t>12</a:t>
            </a:fld>
            <a:endParaRPr lang="de-DE" dirty="0"/>
          </a:p>
        </p:txBody>
      </p:sp>
      <p:sp>
        <p:nvSpPr>
          <p:cNvPr id="4" name="Text Placeholder 3">
            <a:extLst>
              <a:ext uri="{FF2B5EF4-FFF2-40B4-BE49-F238E27FC236}">
                <a16:creationId xmlns:a16="http://schemas.microsoft.com/office/drawing/2014/main" id="{0786C606-4AB7-4A6F-B114-A63D90BFB522}"/>
              </a:ext>
            </a:extLst>
          </p:cNvPr>
          <p:cNvSpPr>
            <a:spLocks noGrp="1"/>
          </p:cNvSpPr>
          <p:nvPr>
            <p:ph type="body" sz="quarter" idx="14"/>
          </p:nvPr>
        </p:nvSpPr>
        <p:spPr/>
        <p:txBody>
          <a:bodyPr/>
          <a:lstStyle/>
          <a:p>
            <a:pPr algn="l"/>
            <a:r>
              <a:rPr lang="en-GB" b="0" i="0" u="none" strike="noStrike" baseline="0" dirty="0"/>
              <a:t>The perceptron was introduced by Frank Rosenblatt for modelling pattern recognition abilities in 1958.</a:t>
            </a:r>
          </a:p>
          <a:p>
            <a:r>
              <a:rPr lang="en-GB" b="1" i="0" u="none" strike="noStrike" baseline="0" dirty="0"/>
              <a:t>Aim</a:t>
            </a:r>
            <a:r>
              <a:rPr lang="en-GB" b="0" i="0" u="none" strike="noStrike" baseline="0" dirty="0"/>
              <a:t>: Automatic learning of weights and threshold of a model of a retina </a:t>
            </a:r>
            <a:r>
              <a:rPr lang="en-GB" dirty="0"/>
              <a:t>to correctly classify </a:t>
            </a:r>
            <a:r>
              <a:rPr lang="en-GB" b="0" i="0" u="none" strike="noStrike" baseline="0" dirty="0"/>
              <a:t>objects.</a:t>
            </a:r>
          </a:p>
          <a:p>
            <a:pPr algn="l"/>
            <a:r>
              <a:rPr lang="en-GB" b="0" i="0" u="none" strike="noStrike" baseline="0" dirty="0"/>
              <a:t> A simplified retina is equipped with receptors (input neurons) that are activated by an optical stimulus.</a:t>
            </a:r>
          </a:p>
          <a:p>
            <a:pPr algn="l"/>
            <a:r>
              <a:rPr lang="en-GB" b="0" i="0" u="none" strike="noStrike" baseline="0" dirty="0"/>
              <a:t>The stimulus is passed on to an output neuron via a weighted connection (synapse).</a:t>
            </a:r>
          </a:p>
          <a:p>
            <a:pPr algn="l"/>
            <a:r>
              <a:rPr lang="en-GB" b="0" i="0" u="none" strike="noStrike" baseline="0" dirty="0"/>
              <a:t>When the threshold of the output neuron is exceeded, the output is 1, otherwise 0.</a:t>
            </a:r>
            <a:endParaRPr lang="en-GB" dirty="0"/>
          </a:p>
        </p:txBody>
      </p:sp>
      <p:sp>
        <p:nvSpPr>
          <p:cNvPr id="5" name="Footer Placeholder 4">
            <a:extLst>
              <a:ext uri="{FF2B5EF4-FFF2-40B4-BE49-F238E27FC236}">
                <a16:creationId xmlns:a16="http://schemas.microsoft.com/office/drawing/2014/main" id="{24B17562-E8A4-4C23-BC50-4A434A937A02}"/>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130012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F954-1AFF-4182-A5A4-B06296288CC1}"/>
              </a:ext>
            </a:extLst>
          </p:cNvPr>
          <p:cNvSpPr>
            <a:spLocks noGrp="1"/>
          </p:cNvSpPr>
          <p:nvPr>
            <p:ph type="title"/>
          </p:nvPr>
        </p:nvSpPr>
        <p:spPr/>
        <p:txBody>
          <a:bodyPr/>
          <a:lstStyle/>
          <a:p>
            <a:r>
              <a:rPr lang="de-DE" dirty="0"/>
              <a:t>Identifying the letter F</a:t>
            </a:r>
            <a:endParaRPr lang="en-GB" dirty="0"/>
          </a:p>
        </p:txBody>
      </p:sp>
      <p:sp>
        <p:nvSpPr>
          <p:cNvPr id="3" name="Slide Number Placeholder 2">
            <a:extLst>
              <a:ext uri="{FF2B5EF4-FFF2-40B4-BE49-F238E27FC236}">
                <a16:creationId xmlns:a16="http://schemas.microsoft.com/office/drawing/2014/main" id="{2EE2323F-2E78-471A-9CA7-4E4634FCA805}"/>
              </a:ext>
            </a:extLst>
          </p:cNvPr>
          <p:cNvSpPr>
            <a:spLocks noGrp="1"/>
          </p:cNvSpPr>
          <p:nvPr>
            <p:ph type="sldNum" sz="quarter" idx="13"/>
          </p:nvPr>
        </p:nvSpPr>
        <p:spPr/>
        <p:txBody>
          <a:bodyPr/>
          <a:lstStyle/>
          <a:p>
            <a:fld id="{15C29056-5AFA-7949-831A-3EC086771171}" type="slidenum">
              <a:rPr lang="de-DE" smtClean="0"/>
              <a:pPr/>
              <a:t>13</a:t>
            </a:fld>
            <a:endParaRPr lang="de-DE" dirty="0"/>
          </a:p>
        </p:txBody>
      </p:sp>
      <p:sp>
        <p:nvSpPr>
          <p:cNvPr id="4" name="Text Placeholder 3">
            <a:extLst>
              <a:ext uri="{FF2B5EF4-FFF2-40B4-BE49-F238E27FC236}">
                <a16:creationId xmlns:a16="http://schemas.microsoft.com/office/drawing/2014/main" id="{50A45A74-327B-487E-A2E6-BA6E4D994AAE}"/>
              </a:ext>
            </a:extLst>
          </p:cNvPr>
          <p:cNvSpPr>
            <a:spLocks noGrp="1"/>
          </p:cNvSpPr>
          <p:nvPr>
            <p:ph type="body" sz="quarter" idx="14"/>
          </p:nvPr>
        </p:nvSpPr>
        <p:spPr>
          <a:xfrm>
            <a:off x="360000" y="900001"/>
            <a:ext cx="8341391" cy="319084"/>
          </a:xfrm>
        </p:spPr>
        <p:txBody>
          <a:bodyPr/>
          <a:lstStyle/>
          <a:p>
            <a:r>
              <a:rPr lang="de-DE" dirty="0"/>
              <a:t>2 positive and 1 negative example</a:t>
            </a:r>
            <a:endParaRPr lang="en-GB" dirty="0"/>
          </a:p>
        </p:txBody>
      </p:sp>
      <p:sp>
        <p:nvSpPr>
          <p:cNvPr id="5" name="Footer Placeholder 4">
            <a:extLst>
              <a:ext uri="{FF2B5EF4-FFF2-40B4-BE49-F238E27FC236}">
                <a16:creationId xmlns:a16="http://schemas.microsoft.com/office/drawing/2014/main" id="{B83D5FC5-FCBE-459C-83B6-152FD3D0A35A}"/>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Picture 5">
            <a:extLst>
              <a:ext uri="{FF2B5EF4-FFF2-40B4-BE49-F238E27FC236}">
                <a16:creationId xmlns:a16="http://schemas.microsoft.com/office/drawing/2014/main" id="{D68C9EF9-A484-4F48-97A1-30F4FC364974}"/>
              </a:ext>
            </a:extLst>
          </p:cNvPr>
          <p:cNvPicPr>
            <a:picLocks noChangeAspect="1"/>
          </p:cNvPicPr>
          <p:nvPr/>
        </p:nvPicPr>
        <p:blipFill>
          <a:blip r:embed="rId2"/>
          <a:stretch>
            <a:fillRect/>
          </a:stretch>
        </p:blipFill>
        <p:spPr>
          <a:xfrm>
            <a:off x="2738907" y="1587934"/>
            <a:ext cx="3661893" cy="3430487"/>
          </a:xfrm>
          <a:prstGeom prst="rect">
            <a:avLst/>
          </a:prstGeom>
        </p:spPr>
      </p:pic>
    </p:spTree>
    <p:extLst>
      <p:ext uri="{BB962C8B-B14F-4D97-AF65-F5344CB8AC3E}">
        <p14:creationId xmlns:p14="http://schemas.microsoft.com/office/powerpoint/2010/main" val="2254516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9F92-0045-C445-8B92-83C31D8DD5B7}"/>
              </a:ext>
            </a:extLst>
          </p:cNvPr>
          <p:cNvSpPr>
            <a:spLocks noGrp="1"/>
          </p:cNvSpPr>
          <p:nvPr>
            <p:ph type="title"/>
          </p:nvPr>
        </p:nvSpPr>
        <p:spPr/>
        <p:txBody>
          <a:bodyPr/>
          <a:lstStyle/>
          <a:p>
            <a:r>
              <a:rPr lang="en-US" dirty="0"/>
              <a:t>Biological Neuron vs. Perceptron</a:t>
            </a:r>
          </a:p>
        </p:txBody>
      </p:sp>
      <p:sp>
        <p:nvSpPr>
          <p:cNvPr id="3" name="Content Placeholder 2">
            <a:extLst>
              <a:ext uri="{FF2B5EF4-FFF2-40B4-BE49-F238E27FC236}">
                <a16:creationId xmlns:a16="http://schemas.microsoft.com/office/drawing/2014/main" id="{5BADA255-72AA-934E-8D8A-47920101D488}"/>
              </a:ext>
            </a:extLst>
          </p:cNvPr>
          <p:cNvSpPr>
            <a:spLocks noGrp="1"/>
          </p:cNvSpPr>
          <p:nvPr>
            <p:ph sz="half" idx="1"/>
          </p:nvPr>
        </p:nvSpPr>
        <p:spPr>
          <a:xfrm>
            <a:off x="409974" y="909893"/>
            <a:ext cx="3884240" cy="398206"/>
          </a:xfrm>
        </p:spPr>
        <p:txBody>
          <a:bodyPr>
            <a:normAutofit/>
          </a:bodyPr>
          <a:lstStyle/>
          <a:p>
            <a:pPr marL="0" indent="0" algn="ctr">
              <a:buNone/>
            </a:pPr>
            <a:r>
              <a:rPr lang="en-US" sz="2000" dirty="0"/>
              <a:t>Biological Neuron </a:t>
            </a:r>
          </a:p>
        </p:txBody>
      </p:sp>
      <p:sp>
        <p:nvSpPr>
          <p:cNvPr id="4" name="Content Placeholder 3">
            <a:extLst>
              <a:ext uri="{FF2B5EF4-FFF2-40B4-BE49-F238E27FC236}">
                <a16:creationId xmlns:a16="http://schemas.microsoft.com/office/drawing/2014/main" id="{D2318030-B918-4542-9784-A7CCB9D70385}"/>
              </a:ext>
            </a:extLst>
          </p:cNvPr>
          <p:cNvSpPr>
            <a:spLocks noGrp="1"/>
          </p:cNvSpPr>
          <p:nvPr>
            <p:ph sz="half" idx="2"/>
          </p:nvPr>
        </p:nvSpPr>
        <p:spPr>
          <a:xfrm>
            <a:off x="4797196" y="896119"/>
            <a:ext cx="3884240" cy="398206"/>
          </a:xfrm>
        </p:spPr>
        <p:txBody>
          <a:bodyPr>
            <a:normAutofit/>
          </a:bodyPr>
          <a:lstStyle/>
          <a:p>
            <a:pPr marL="0" indent="0" algn="ctr">
              <a:buNone/>
            </a:pPr>
            <a:r>
              <a:rPr lang="en-US" sz="2000" dirty="0"/>
              <a:t>Biological Neural Networks</a:t>
            </a:r>
          </a:p>
        </p:txBody>
      </p:sp>
      <p:pic>
        <p:nvPicPr>
          <p:cNvPr id="8" name="Picture 7" descr="A close up of a logo&#10;&#10;Description automatically generated">
            <a:extLst>
              <a:ext uri="{FF2B5EF4-FFF2-40B4-BE49-F238E27FC236}">
                <a16:creationId xmlns:a16="http://schemas.microsoft.com/office/drawing/2014/main" id="{7DEE249D-FF6E-C740-93E8-571DD9FF5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05" y="1433020"/>
            <a:ext cx="1983659" cy="1038865"/>
          </a:xfrm>
          <a:prstGeom prst="rect">
            <a:avLst/>
          </a:prstGeom>
        </p:spPr>
      </p:pic>
      <p:sp>
        <p:nvSpPr>
          <p:cNvPr id="91" name="Oval 90">
            <a:extLst>
              <a:ext uri="{FF2B5EF4-FFF2-40B4-BE49-F238E27FC236}">
                <a16:creationId xmlns:a16="http://schemas.microsoft.com/office/drawing/2014/main" id="{253E4F3A-8B41-FB46-9476-9DACB1844F6E}"/>
              </a:ext>
            </a:extLst>
          </p:cNvPr>
          <p:cNvSpPr/>
          <p:nvPr/>
        </p:nvSpPr>
        <p:spPr>
          <a:xfrm>
            <a:off x="2032400" y="4200983"/>
            <a:ext cx="405000" cy="405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92" name="Straight Connector 91">
            <a:extLst>
              <a:ext uri="{FF2B5EF4-FFF2-40B4-BE49-F238E27FC236}">
                <a16:creationId xmlns:a16="http://schemas.microsoft.com/office/drawing/2014/main" id="{3CFF6611-1352-B848-B6F4-28C7D7822550}"/>
              </a:ext>
            </a:extLst>
          </p:cNvPr>
          <p:cNvCxnSpPr>
            <a:stCxn id="91" idx="0"/>
            <a:endCxn id="91" idx="4"/>
          </p:cNvCxnSpPr>
          <p:nvPr/>
        </p:nvCxnSpPr>
        <p:spPr>
          <a:xfrm>
            <a:off x="2234900" y="4200983"/>
            <a:ext cx="0" cy="405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C1242E68-D591-7941-B8A7-B84F58BF01B5}"/>
                  </a:ext>
                </a:extLst>
              </p:cNvPr>
              <p:cNvSpPr txBox="1"/>
              <p:nvPr/>
            </p:nvSpPr>
            <p:spPr>
              <a:xfrm>
                <a:off x="2074654" y="4304160"/>
                <a:ext cx="14427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smtClean="0">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93" name="TextBox 92">
                <a:extLst>
                  <a:ext uri="{FF2B5EF4-FFF2-40B4-BE49-F238E27FC236}">
                    <a16:creationId xmlns:a16="http://schemas.microsoft.com/office/drawing/2014/main" id="{C1242E68-D591-7941-B8A7-B84F58BF01B5}"/>
                  </a:ext>
                </a:extLst>
              </p:cNvPr>
              <p:cNvSpPr txBox="1">
                <a:spLocks noRot="1" noChangeAspect="1" noMove="1" noResize="1" noEditPoints="1" noAdjustHandles="1" noChangeArrowheads="1" noChangeShapeType="1" noTextEdit="1"/>
              </p:cNvSpPr>
              <p:nvPr/>
            </p:nvSpPr>
            <p:spPr>
              <a:xfrm>
                <a:off x="2074654" y="4304160"/>
                <a:ext cx="144270" cy="184666"/>
              </a:xfrm>
              <a:prstGeom prst="rect">
                <a:avLst/>
              </a:prstGeom>
              <a:blipFill>
                <a:blip r:embed="rId4"/>
                <a:stretch>
                  <a:fillRect l="-37500" t="-3333" r="-3750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EB436A49-B9B5-7249-92C2-25E3F1F0A2FC}"/>
                  </a:ext>
                </a:extLst>
              </p:cNvPr>
              <p:cNvSpPr txBox="1"/>
              <p:nvPr/>
            </p:nvSpPr>
            <p:spPr>
              <a:xfrm>
                <a:off x="2283165" y="4299609"/>
                <a:ext cx="137858"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smtClean="0">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94" name="TextBox 93">
                <a:extLst>
                  <a:ext uri="{FF2B5EF4-FFF2-40B4-BE49-F238E27FC236}">
                    <a16:creationId xmlns:a16="http://schemas.microsoft.com/office/drawing/2014/main" id="{EB436A49-B9B5-7249-92C2-25E3F1F0A2FC}"/>
                  </a:ext>
                </a:extLst>
              </p:cNvPr>
              <p:cNvSpPr txBox="1">
                <a:spLocks noRot="1" noChangeAspect="1" noMove="1" noResize="1" noEditPoints="1" noAdjustHandles="1" noChangeArrowheads="1" noChangeShapeType="1" noTextEdit="1"/>
              </p:cNvSpPr>
              <p:nvPr/>
            </p:nvSpPr>
            <p:spPr>
              <a:xfrm>
                <a:off x="2283165" y="4299609"/>
                <a:ext cx="137858" cy="207749"/>
              </a:xfrm>
              <a:prstGeom prst="rect">
                <a:avLst/>
              </a:prstGeom>
              <a:blipFill>
                <a:blip r:embed="rId5"/>
                <a:stretch>
                  <a:fillRect l="-18182" r="-18182"/>
                </a:stretch>
              </a:blipFill>
            </p:spPr>
            <p:txBody>
              <a:bodyPr/>
              <a:lstStyle/>
              <a:p>
                <a:r>
                  <a:rPr lang="en-US">
                    <a:noFill/>
                  </a:rPr>
                  <a:t> </a:t>
                </a:r>
              </a:p>
            </p:txBody>
          </p:sp>
        </mc:Fallback>
      </mc:AlternateContent>
      <p:cxnSp>
        <p:nvCxnSpPr>
          <p:cNvPr id="99" name="Straight Arrow Connector 98">
            <a:extLst>
              <a:ext uri="{FF2B5EF4-FFF2-40B4-BE49-F238E27FC236}">
                <a16:creationId xmlns:a16="http://schemas.microsoft.com/office/drawing/2014/main" id="{15454049-5826-7243-BA5E-B79DA949D03D}"/>
              </a:ext>
            </a:extLst>
          </p:cNvPr>
          <p:cNvCxnSpPr>
            <a:cxnSpLocks/>
            <a:endCxn id="91" idx="2"/>
          </p:cNvCxnSpPr>
          <p:nvPr/>
        </p:nvCxnSpPr>
        <p:spPr>
          <a:xfrm>
            <a:off x="1448609" y="4068112"/>
            <a:ext cx="583792" cy="335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E79749F-B766-D642-A409-2CC746CD8F41}"/>
              </a:ext>
            </a:extLst>
          </p:cNvPr>
          <p:cNvCxnSpPr>
            <a:cxnSpLocks/>
            <a:endCxn id="91" idx="2"/>
          </p:cNvCxnSpPr>
          <p:nvPr/>
        </p:nvCxnSpPr>
        <p:spPr>
          <a:xfrm flipV="1">
            <a:off x="1448609" y="4403483"/>
            <a:ext cx="583792" cy="403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9066BC0C-FEAA-3E4C-8833-DF6518D5470D}"/>
              </a:ext>
            </a:extLst>
          </p:cNvPr>
          <p:cNvGrpSpPr/>
          <p:nvPr/>
        </p:nvGrpSpPr>
        <p:grpSpPr>
          <a:xfrm>
            <a:off x="2032401" y="4201461"/>
            <a:ext cx="683111" cy="405000"/>
            <a:chOff x="3013200" y="5011200"/>
            <a:chExt cx="910815" cy="540000"/>
          </a:xfrm>
        </p:grpSpPr>
        <p:sp>
          <p:nvSpPr>
            <p:cNvPr id="102" name="Oval 101">
              <a:extLst>
                <a:ext uri="{FF2B5EF4-FFF2-40B4-BE49-F238E27FC236}">
                  <a16:creationId xmlns:a16="http://schemas.microsoft.com/office/drawing/2014/main" id="{7FDAC395-74F2-DB41-B375-5C17B8A0C1BE}"/>
                </a:ext>
              </a:extLst>
            </p:cNvPr>
            <p:cNvSpPr/>
            <p:nvPr/>
          </p:nvSpPr>
          <p:spPr>
            <a:xfrm>
              <a:off x="3013200" y="5011200"/>
              <a:ext cx="540000" cy="540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75" dirty="0">
                <a:solidFill>
                  <a:schemeClr val="tx1">
                    <a:lumMod val="75000"/>
                  </a:schemeClr>
                </a:solidFill>
              </a:endParaRPr>
            </a:p>
          </p:txBody>
        </p:sp>
        <p:sp>
          <p:nvSpPr>
            <p:cNvPr id="103" name="TextBox 102">
              <a:extLst>
                <a:ext uri="{FF2B5EF4-FFF2-40B4-BE49-F238E27FC236}">
                  <a16:creationId xmlns:a16="http://schemas.microsoft.com/office/drawing/2014/main" id="{22E9625D-4F24-9B48-8B65-0EC6190DACD8}"/>
                </a:ext>
              </a:extLst>
            </p:cNvPr>
            <p:cNvSpPr txBox="1"/>
            <p:nvPr/>
          </p:nvSpPr>
          <p:spPr>
            <a:xfrm>
              <a:off x="3045984" y="5067175"/>
              <a:ext cx="878031" cy="400109"/>
            </a:xfrm>
            <a:prstGeom prst="rect">
              <a:avLst/>
            </a:prstGeom>
            <a:noFill/>
          </p:spPr>
          <p:txBody>
            <a:bodyPr wrap="square" rtlCol="0">
              <a:spAutoFit/>
            </a:bodyPr>
            <a:lstStyle/>
            <a:p>
              <a:r>
                <a:rPr lang="en-US" sz="1350" i="1" dirty="0">
                  <a:solidFill>
                    <a:schemeClr val="tx1">
                      <a:lumMod val="75000"/>
                    </a:schemeClr>
                  </a:solidFill>
                  <a:latin typeface="Times New Roman" panose="02020603050405020304" pitchFamily="18" charset="0"/>
                  <a:cs typeface="Times New Roman" panose="02020603050405020304" pitchFamily="18" charset="0"/>
                </a:rPr>
                <a:t>f</a:t>
              </a:r>
              <a:r>
                <a:rPr lang="en-US" sz="1350" dirty="0">
                  <a:solidFill>
                    <a:schemeClr val="tx1">
                      <a:lumMod val="75000"/>
                    </a:schemeClr>
                  </a:solidFill>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3AF207F3-1D0E-4E4D-A965-34AA9F0FCB4E}"/>
                  </a:ext>
                </a:extLst>
              </p:cNvPr>
              <p:cNvSpPr txBox="1"/>
              <p:nvPr/>
            </p:nvSpPr>
            <p:spPr>
              <a:xfrm>
                <a:off x="1605674" y="4536355"/>
                <a:ext cx="246862"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𝑛</m:t>
                          </m:r>
                        </m:sub>
                      </m:sSub>
                    </m:oMath>
                  </m:oMathPara>
                </a14:m>
                <a:endParaRPr lang="en-US" sz="1350" dirty="0">
                  <a:solidFill>
                    <a:schemeClr val="tx1">
                      <a:lumMod val="75000"/>
                    </a:schemeClr>
                  </a:solidFill>
                </a:endParaRPr>
              </a:p>
            </p:txBody>
          </p:sp>
        </mc:Choice>
        <mc:Fallback xmlns="">
          <p:sp>
            <p:nvSpPr>
              <p:cNvPr id="109" name="TextBox 108">
                <a:extLst>
                  <a:ext uri="{FF2B5EF4-FFF2-40B4-BE49-F238E27FC236}">
                    <a16:creationId xmlns:a16="http://schemas.microsoft.com/office/drawing/2014/main" id="{3AF207F3-1D0E-4E4D-A965-34AA9F0FCB4E}"/>
                  </a:ext>
                </a:extLst>
              </p:cNvPr>
              <p:cNvSpPr txBox="1">
                <a:spLocks noRot="1" noChangeAspect="1" noMove="1" noResize="1" noEditPoints="1" noAdjustHandles="1" noChangeArrowheads="1" noChangeShapeType="1" noTextEdit="1"/>
              </p:cNvSpPr>
              <p:nvPr/>
            </p:nvSpPr>
            <p:spPr>
              <a:xfrm>
                <a:off x="1605674" y="4536355"/>
                <a:ext cx="246862" cy="207749"/>
              </a:xfrm>
              <a:prstGeom prst="rect">
                <a:avLst/>
              </a:prstGeom>
              <a:blipFill>
                <a:blip r:embed="rId6"/>
                <a:stretch>
                  <a:fillRect l="-9756"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13B4F28B-C521-F64B-BECC-3A454987AEE5}"/>
                  </a:ext>
                </a:extLst>
              </p:cNvPr>
              <p:cNvSpPr txBox="1"/>
              <p:nvPr/>
            </p:nvSpPr>
            <p:spPr>
              <a:xfrm>
                <a:off x="1589927" y="4062863"/>
                <a:ext cx="237822"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m:t>
                          </m:r>
                        </m:sub>
                      </m:sSub>
                    </m:oMath>
                  </m:oMathPara>
                </a14:m>
                <a:endParaRPr lang="en-US" sz="1350" dirty="0">
                  <a:solidFill>
                    <a:schemeClr val="tx1">
                      <a:lumMod val="75000"/>
                    </a:schemeClr>
                  </a:solidFill>
                </a:endParaRPr>
              </a:p>
            </p:txBody>
          </p:sp>
        </mc:Choice>
        <mc:Fallback xmlns="">
          <p:sp>
            <p:nvSpPr>
              <p:cNvPr id="110" name="TextBox 109">
                <a:extLst>
                  <a:ext uri="{FF2B5EF4-FFF2-40B4-BE49-F238E27FC236}">
                    <a16:creationId xmlns:a16="http://schemas.microsoft.com/office/drawing/2014/main" id="{13B4F28B-C521-F64B-BECC-3A454987AEE5}"/>
                  </a:ext>
                </a:extLst>
              </p:cNvPr>
              <p:cNvSpPr txBox="1">
                <a:spLocks noRot="1" noChangeAspect="1" noMove="1" noResize="1" noEditPoints="1" noAdjustHandles="1" noChangeArrowheads="1" noChangeShapeType="1" noTextEdit="1"/>
              </p:cNvSpPr>
              <p:nvPr/>
            </p:nvSpPr>
            <p:spPr>
              <a:xfrm>
                <a:off x="1589927" y="4062863"/>
                <a:ext cx="237822" cy="207749"/>
              </a:xfrm>
              <a:prstGeom prst="rect">
                <a:avLst/>
              </a:prstGeom>
              <a:blipFill>
                <a:blip r:embed="rId7"/>
                <a:stretch>
                  <a:fillRect l="-10256" r="-5128"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33FCDFD1-DBFD-C049-A3D5-4C4A34395446}"/>
                  </a:ext>
                </a:extLst>
              </p:cNvPr>
              <p:cNvSpPr txBox="1"/>
              <p:nvPr/>
            </p:nvSpPr>
            <p:spPr>
              <a:xfrm>
                <a:off x="2115989" y="3573890"/>
                <a:ext cx="237822" cy="20774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350" i="1" smtClean="0">
                          <a:solidFill>
                            <a:schemeClr val="tx1">
                              <a:lumMod val="75000"/>
                            </a:schemeClr>
                          </a:solidFill>
                          <a:latin typeface="Cambria Math" panose="02040503050406030204" pitchFamily="18" charset="0"/>
                        </a:rPr>
                        <m:t>𝑏</m:t>
                      </m:r>
                    </m:oMath>
                  </m:oMathPara>
                </a14:m>
                <a:endParaRPr lang="en-US" sz="1350" dirty="0">
                  <a:solidFill>
                    <a:schemeClr val="tx1">
                      <a:lumMod val="75000"/>
                    </a:schemeClr>
                  </a:solidFill>
                </a:endParaRPr>
              </a:p>
            </p:txBody>
          </p:sp>
        </mc:Choice>
        <mc:Fallback xmlns="">
          <p:sp>
            <p:nvSpPr>
              <p:cNvPr id="111" name="TextBox 110">
                <a:extLst>
                  <a:ext uri="{FF2B5EF4-FFF2-40B4-BE49-F238E27FC236}">
                    <a16:creationId xmlns:a16="http://schemas.microsoft.com/office/drawing/2014/main" id="{33FCDFD1-DBFD-C049-A3D5-4C4A34395446}"/>
                  </a:ext>
                </a:extLst>
              </p:cNvPr>
              <p:cNvSpPr txBox="1">
                <a:spLocks noRot="1" noChangeAspect="1" noMove="1" noResize="1" noEditPoints="1" noAdjustHandles="1" noChangeArrowheads="1" noChangeShapeType="1" noTextEdit="1"/>
              </p:cNvSpPr>
              <p:nvPr/>
            </p:nvSpPr>
            <p:spPr>
              <a:xfrm>
                <a:off x="2115989" y="3573890"/>
                <a:ext cx="237822" cy="207749"/>
              </a:xfrm>
              <a:prstGeom prst="rect">
                <a:avLst/>
              </a:prstGeom>
              <a:blipFill>
                <a:blip r:embed="rId8"/>
                <a:stretch>
                  <a:fillRect b="-8824"/>
                </a:stretch>
              </a:blipFill>
            </p:spPr>
            <p:txBody>
              <a:bodyPr/>
              <a:lstStyle/>
              <a:p>
                <a:r>
                  <a:rPr lang="en-US">
                    <a:noFill/>
                  </a:rPr>
                  <a:t> </a:t>
                </a:r>
              </a:p>
            </p:txBody>
          </p:sp>
        </mc:Fallback>
      </mc:AlternateContent>
      <p:sp>
        <p:nvSpPr>
          <p:cNvPr id="28" name="Content Placeholder 2">
            <a:extLst>
              <a:ext uri="{FF2B5EF4-FFF2-40B4-BE49-F238E27FC236}">
                <a16:creationId xmlns:a16="http://schemas.microsoft.com/office/drawing/2014/main" id="{59C86505-6EFF-45FE-90F3-67D6E456B523}"/>
              </a:ext>
            </a:extLst>
          </p:cNvPr>
          <p:cNvSpPr txBox="1">
            <a:spLocks/>
          </p:cNvSpPr>
          <p:nvPr/>
        </p:nvSpPr>
        <p:spPr>
          <a:xfrm>
            <a:off x="662480" y="2991514"/>
            <a:ext cx="3884240" cy="398206"/>
          </a:xfrm>
          <a:prstGeom prst="rect">
            <a:avLst/>
          </a:prstGeom>
        </p:spPr>
        <p:txBody>
          <a:bodyPr vert="horz" lIns="91440" tIns="45720" rIns="91440" bIns="45720" rtlCol="0">
            <a:normAutofit fontScale="85000" lnSpcReduction="10000"/>
          </a:bodyPr>
          <a:lstStyle>
            <a:lvl1pPr marL="285739" indent="-285739" algn="l" defTabSz="761970" rtl="0" eaLnBrk="1" latinLnBrk="0" hangingPunct="1">
              <a:spcBef>
                <a:spcPct val="20000"/>
              </a:spcBef>
              <a:buFont typeface="Arial" panose="020B0604020202020204" pitchFamily="34" charset="0"/>
              <a:buChar char="•"/>
              <a:defRPr sz="2333" kern="1200">
                <a:solidFill>
                  <a:schemeClr val="bg1">
                    <a:lumMod val="50000"/>
                  </a:schemeClr>
                </a:solidFill>
                <a:latin typeface="+mn-lt"/>
                <a:ea typeface="+mn-ea"/>
                <a:cs typeface="+mn-cs"/>
              </a:defRPr>
            </a:lvl1pPr>
            <a:lvl2pPr marL="619100" indent="-238115" algn="l" defTabSz="76197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2pPr>
            <a:lvl3pPr marL="952462" indent="-190492" algn="l" defTabSz="761970" rtl="0" eaLnBrk="1" latinLnBrk="0" hangingPunct="1">
              <a:spcBef>
                <a:spcPct val="20000"/>
              </a:spcBef>
              <a:buFont typeface="Arial" panose="020B0604020202020204" pitchFamily="34" charset="0"/>
              <a:buChar char="•"/>
              <a:defRPr sz="1667" kern="1200">
                <a:solidFill>
                  <a:schemeClr val="bg1">
                    <a:lumMod val="50000"/>
                  </a:schemeClr>
                </a:solidFill>
                <a:latin typeface="+mn-lt"/>
                <a:ea typeface="+mn-ea"/>
                <a:cs typeface="+mn-cs"/>
              </a:defRPr>
            </a:lvl3pPr>
            <a:lvl4pPr marL="1333447"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4pPr>
            <a:lvl5pPr marL="1714431"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5pPr>
            <a:lvl6pPr marL="209541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lumMod val="75000"/>
                  </a:schemeClr>
                </a:solidFill>
                <a:latin typeface="Arial" panose="020B0604020202020204" pitchFamily="34" charset="0"/>
                <a:cs typeface="Arial" panose="020B0604020202020204" pitchFamily="34" charset="0"/>
              </a:rPr>
              <a:t>Artificial Neuron (</a:t>
            </a:r>
            <a:r>
              <a:rPr lang="en-US" b="1" dirty="0">
                <a:solidFill>
                  <a:schemeClr val="tx1">
                    <a:lumMod val="75000"/>
                  </a:schemeClr>
                </a:solidFill>
                <a:latin typeface="Arial" panose="020B0604020202020204" pitchFamily="34" charset="0"/>
                <a:cs typeface="Arial" panose="020B0604020202020204" pitchFamily="34" charset="0"/>
              </a:rPr>
              <a:t>Perceptron</a:t>
            </a:r>
            <a:r>
              <a:rPr lang="en-US" dirty="0">
                <a:solidFill>
                  <a:schemeClr val="tx1">
                    <a:lumMod val="75000"/>
                  </a:schemeClr>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CE53FF9-B332-4F53-B42C-795F6E4B138B}"/>
                  </a:ext>
                </a:extLst>
              </p:cNvPr>
              <p:cNvSpPr txBox="1"/>
              <p:nvPr/>
            </p:nvSpPr>
            <p:spPr>
              <a:xfrm>
                <a:off x="3421253" y="3769890"/>
                <a:ext cx="1191801"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𝑎</m:t>
                      </m:r>
                      <m:r>
                        <a:rPr lang="de-DE" sz="1350" b="0" i="1" smtClean="0">
                          <a:solidFill>
                            <a:schemeClr val="tx1">
                              <a:lumMod val="75000"/>
                            </a:schemeClr>
                          </a:solidFill>
                          <a:latin typeface="Cambria Math" panose="02040503050406030204" pitchFamily="18" charset="0"/>
                        </a:rPr>
                        <m:t>(</m:t>
                      </m:r>
                      <m:r>
                        <a:rPr lang="de-DE" sz="1350" b="1" i="1">
                          <a:solidFill>
                            <a:schemeClr val="tx1">
                              <a:lumMod val="75000"/>
                            </a:schemeClr>
                          </a:solidFill>
                          <a:latin typeface="Cambria Math" panose="02040503050406030204" pitchFamily="18" charset="0"/>
                        </a:rPr>
                        <m:t>𝒙</m:t>
                      </m:r>
                      <m:r>
                        <a:rPr lang="de-DE" sz="1350" b="0" i="1" smtClean="0">
                          <a:solidFill>
                            <a:schemeClr val="tx1">
                              <a:lumMod val="75000"/>
                            </a:schemeClr>
                          </a:solidFill>
                          <a:latin typeface="Cambria Math" panose="02040503050406030204" pitchFamily="18" charset="0"/>
                        </a:rPr>
                        <m:t>)</m:t>
                      </m:r>
                      <m:r>
                        <a:rPr lang="de-DE" sz="1350" i="1" smtClean="0">
                          <a:solidFill>
                            <a:schemeClr val="tx1">
                              <a:lumMod val="75000"/>
                            </a:schemeClr>
                          </a:solidFill>
                          <a:latin typeface="Cambria Math" panose="02040503050406030204" pitchFamily="18" charset="0"/>
                        </a:rPr>
                        <m:t>=</m:t>
                      </m:r>
                      <m:nary>
                        <m:naryPr>
                          <m:chr m:val="∑"/>
                          <m:ctrlPr>
                            <a:rPr lang="de-DE" sz="1350" i="1">
                              <a:solidFill>
                                <a:schemeClr val="tx1">
                                  <a:lumMod val="75000"/>
                                </a:schemeClr>
                              </a:solidFill>
                              <a:latin typeface="Cambria Math" panose="02040503050406030204" pitchFamily="18" charset="0"/>
                            </a:rPr>
                          </m:ctrlPr>
                        </m:naryPr>
                        <m:sub>
                          <m:r>
                            <m:rPr>
                              <m:brk m:alnAt="23"/>
                            </m:rPr>
                            <a:rPr lang="de-DE" sz="1350" i="1">
                              <a:solidFill>
                                <a:schemeClr val="tx1">
                                  <a:lumMod val="75000"/>
                                </a:schemeClr>
                              </a:solidFill>
                              <a:latin typeface="Cambria Math" panose="02040503050406030204" pitchFamily="18" charset="0"/>
                            </a:rPr>
                            <m:t>𝑖</m:t>
                          </m:r>
                          <m:r>
                            <a:rPr lang="de-DE" sz="1350" i="1">
                              <a:solidFill>
                                <a:schemeClr val="tx1">
                                  <a:lumMod val="75000"/>
                                </a:schemeClr>
                              </a:solidFill>
                              <a:latin typeface="Cambria Math" panose="02040503050406030204" pitchFamily="18" charset="0"/>
                            </a:rPr>
                            <m:t>=</m:t>
                          </m:r>
                          <m:r>
                            <a:rPr lang="de-DE" sz="1350" b="0" i="1" smtClean="0">
                              <a:solidFill>
                                <a:schemeClr val="tx1">
                                  <a:lumMod val="75000"/>
                                </a:schemeClr>
                              </a:solidFill>
                              <a:latin typeface="Cambria Math" panose="02040503050406030204" pitchFamily="18" charset="0"/>
                            </a:rPr>
                            <m:t>1</m:t>
                          </m:r>
                        </m:sub>
                        <m:sup>
                          <m:r>
                            <a:rPr lang="de-DE" sz="1350" i="1">
                              <a:solidFill>
                                <a:schemeClr val="tx1">
                                  <a:lumMod val="75000"/>
                                </a:schemeClr>
                              </a:solidFill>
                              <a:latin typeface="Cambria Math" panose="02040503050406030204" pitchFamily="18" charset="0"/>
                            </a:rPr>
                            <m:t>𝑛</m:t>
                          </m:r>
                        </m:sup>
                        <m:e>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𝑖</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𝑖</m:t>
                              </m:r>
                            </m:sub>
                          </m:sSub>
                        </m:e>
                      </m:nary>
                    </m:oMath>
                  </m:oMathPara>
                </a14:m>
                <a:endParaRPr lang="de-DE" sz="1350" dirty="0">
                  <a:solidFill>
                    <a:schemeClr val="tx1">
                      <a:lumMod val="75000"/>
                    </a:schemeClr>
                  </a:solidFill>
                </a:endParaRPr>
              </a:p>
            </p:txBody>
          </p:sp>
        </mc:Choice>
        <mc:Fallback xmlns="">
          <p:sp>
            <p:nvSpPr>
              <p:cNvPr id="35" name="TextBox 34">
                <a:extLst>
                  <a:ext uri="{FF2B5EF4-FFF2-40B4-BE49-F238E27FC236}">
                    <a16:creationId xmlns:a16="http://schemas.microsoft.com/office/drawing/2014/main" id="{ECE53FF9-B332-4F53-B42C-795F6E4B138B}"/>
                  </a:ext>
                </a:extLst>
              </p:cNvPr>
              <p:cNvSpPr txBox="1">
                <a:spLocks noRot="1" noChangeAspect="1" noMove="1" noResize="1" noEditPoints="1" noAdjustHandles="1" noChangeArrowheads="1" noChangeShapeType="1" noTextEdit="1"/>
              </p:cNvSpPr>
              <p:nvPr/>
            </p:nvSpPr>
            <p:spPr>
              <a:xfrm>
                <a:off x="3421253" y="3769890"/>
                <a:ext cx="1191801" cy="567463"/>
              </a:xfrm>
              <a:prstGeom prst="rect">
                <a:avLst/>
              </a:prstGeom>
              <a:blipFill>
                <a:blip r:embed="rId9"/>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D13BA700-65A4-4C5F-AC72-A7290709E4FA}"/>
              </a:ext>
            </a:extLst>
          </p:cNvPr>
          <p:cNvCxnSpPr/>
          <p:nvPr/>
        </p:nvCxnSpPr>
        <p:spPr>
          <a:xfrm>
            <a:off x="2437400" y="4420653"/>
            <a:ext cx="33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1FA8787-2FA5-4C9E-8EFD-112C3C065C4D}"/>
                  </a:ext>
                </a:extLst>
              </p:cNvPr>
              <p:cNvSpPr/>
              <p:nvPr/>
            </p:nvSpPr>
            <p:spPr>
              <a:xfrm>
                <a:off x="1083205" y="3794039"/>
                <a:ext cx="4607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GB" dirty="0">
                  <a:solidFill>
                    <a:schemeClr val="tx1">
                      <a:lumMod val="75000"/>
                    </a:schemeClr>
                  </a:solidFill>
                </a:endParaRPr>
              </a:p>
            </p:txBody>
          </p:sp>
        </mc:Choice>
        <mc:Fallback xmlns="">
          <p:sp>
            <p:nvSpPr>
              <p:cNvPr id="17" name="Rectangle 16">
                <a:extLst>
                  <a:ext uri="{FF2B5EF4-FFF2-40B4-BE49-F238E27FC236}">
                    <a16:creationId xmlns:a16="http://schemas.microsoft.com/office/drawing/2014/main" id="{51FA8787-2FA5-4C9E-8EFD-112C3C065C4D}"/>
                  </a:ext>
                </a:extLst>
              </p:cNvPr>
              <p:cNvSpPr>
                <a:spLocks noRot="1" noChangeAspect="1" noMove="1" noResize="1" noEditPoints="1" noAdjustHandles="1" noChangeArrowheads="1" noChangeShapeType="1" noTextEdit="1"/>
              </p:cNvSpPr>
              <p:nvPr/>
            </p:nvSpPr>
            <p:spPr>
              <a:xfrm>
                <a:off x="1083205" y="3794039"/>
                <a:ext cx="46076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2716F7-86DC-449D-99C4-628E28B3F9EF}"/>
                  </a:ext>
                </a:extLst>
              </p:cNvPr>
              <p:cNvSpPr/>
              <p:nvPr/>
            </p:nvSpPr>
            <p:spPr>
              <a:xfrm>
                <a:off x="1040806" y="4613477"/>
                <a:ext cx="4801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𝑛</m:t>
                          </m:r>
                        </m:sub>
                      </m:sSub>
                    </m:oMath>
                  </m:oMathPara>
                </a14:m>
                <a:endParaRPr lang="en-GB" dirty="0">
                  <a:solidFill>
                    <a:schemeClr val="tx1">
                      <a:lumMod val="75000"/>
                    </a:schemeClr>
                  </a:solidFill>
                </a:endParaRPr>
              </a:p>
            </p:txBody>
          </p:sp>
        </mc:Choice>
        <mc:Fallback xmlns="">
          <p:sp>
            <p:nvSpPr>
              <p:cNvPr id="18" name="Rectangle 17">
                <a:extLst>
                  <a:ext uri="{FF2B5EF4-FFF2-40B4-BE49-F238E27FC236}">
                    <a16:creationId xmlns:a16="http://schemas.microsoft.com/office/drawing/2014/main" id="{F12716F7-86DC-449D-99C4-628E28B3F9EF}"/>
                  </a:ext>
                </a:extLst>
              </p:cNvPr>
              <p:cNvSpPr>
                <a:spLocks noRot="1" noChangeAspect="1" noMove="1" noResize="1" noEditPoints="1" noAdjustHandles="1" noChangeArrowheads="1" noChangeShapeType="1" noTextEdit="1"/>
              </p:cNvSpPr>
              <p:nvPr/>
            </p:nvSpPr>
            <p:spPr>
              <a:xfrm>
                <a:off x="1040806" y="4613477"/>
                <a:ext cx="480195" cy="369332"/>
              </a:xfrm>
              <a:prstGeom prst="rect">
                <a:avLst/>
              </a:prstGeom>
              <a:blipFill>
                <a:blip r:embed="rId11"/>
                <a:stretch>
                  <a:fillRect/>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D5CD576C-3EDE-49FB-AFA8-3E4FFF1ED31C}"/>
              </a:ext>
            </a:extLst>
          </p:cNvPr>
          <p:cNvSpPr/>
          <p:nvPr/>
        </p:nvSpPr>
        <p:spPr>
          <a:xfrm>
            <a:off x="2764049" y="4211827"/>
            <a:ext cx="288862" cy="369332"/>
          </a:xfrm>
          <a:prstGeom prst="rect">
            <a:avLst/>
          </a:prstGeom>
        </p:spPr>
        <p:txBody>
          <a:bodyPr wrap="none">
            <a:spAutoFit/>
          </a:bodyPr>
          <a:lstStyle/>
          <a:p>
            <a:r>
              <a:rPr lang="de-DE" i="1" dirty="0">
                <a:solidFill>
                  <a:schemeClr val="tx1">
                    <a:lumMod val="75000"/>
                  </a:schemeClr>
                </a:solidFill>
                <a:latin typeface="Times New Roman" panose="02020603050405020304" pitchFamily="18" charset="0"/>
                <a:cs typeface="Times New Roman" panose="02020603050405020304" pitchFamily="18" charset="0"/>
              </a:rPr>
              <a:t>y</a:t>
            </a:r>
            <a:endParaRPr lang="en-GB" i="1" dirty="0">
              <a:solidFill>
                <a:schemeClr val="tx1">
                  <a:lumMod val="75000"/>
                </a:schemeClr>
              </a:solidFill>
              <a:latin typeface="Times New Roman" panose="02020603050405020304" pitchFamily="18" charset="0"/>
              <a:cs typeface="Times New Roman" panose="02020603050405020304" pitchFamily="18" charset="0"/>
            </a:endParaRPr>
          </a:p>
        </p:txBody>
      </p:sp>
      <p:cxnSp>
        <p:nvCxnSpPr>
          <p:cNvPr id="58" name="Straight Arrow Connector 57">
            <a:extLst>
              <a:ext uri="{FF2B5EF4-FFF2-40B4-BE49-F238E27FC236}">
                <a16:creationId xmlns:a16="http://schemas.microsoft.com/office/drawing/2014/main" id="{0B428148-9612-413B-9D47-7D4518304248}"/>
              </a:ext>
            </a:extLst>
          </p:cNvPr>
          <p:cNvCxnSpPr>
            <a:cxnSpLocks/>
            <a:stCxn id="111" idx="2"/>
          </p:cNvCxnSpPr>
          <p:nvPr/>
        </p:nvCxnSpPr>
        <p:spPr>
          <a:xfrm>
            <a:off x="2234900" y="3781639"/>
            <a:ext cx="0" cy="413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780F4E9-ED19-46F0-94DB-99E8E7137EEE}"/>
              </a:ext>
            </a:extLst>
          </p:cNvPr>
          <p:cNvPicPr>
            <a:picLocks noChangeAspect="1"/>
          </p:cNvPicPr>
          <p:nvPr/>
        </p:nvPicPr>
        <p:blipFill>
          <a:blip r:embed="rId12"/>
          <a:stretch>
            <a:fillRect/>
          </a:stretch>
        </p:blipFill>
        <p:spPr>
          <a:xfrm>
            <a:off x="5745110" y="1463002"/>
            <a:ext cx="2119073" cy="1543547"/>
          </a:xfrm>
          <a:prstGeom prst="rect">
            <a:avLst/>
          </a:prstGeom>
        </p:spPr>
      </p:pic>
      <p:pic>
        <p:nvPicPr>
          <p:cNvPr id="10" name="Picture 9" descr="A close up of a map&#10;&#10;Description automatically generated">
            <a:extLst>
              <a:ext uri="{FF2B5EF4-FFF2-40B4-BE49-F238E27FC236}">
                <a16:creationId xmlns:a16="http://schemas.microsoft.com/office/drawing/2014/main" id="{7FBD2761-F384-4928-88BD-D938CE3B26D4}"/>
              </a:ext>
            </a:extLst>
          </p:cNvPr>
          <p:cNvPicPr>
            <a:picLocks noChangeAspect="1"/>
          </p:cNvPicPr>
          <p:nvPr/>
        </p:nvPicPr>
        <p:blipFill>
          <a:blip r:embed="rId13"/>
          <a:stretch>
            <a:fillRect/>
          </a:stretch>
        </p:blipFill>
        <p:spPr>
          <a:xfrm>
            <a:off x="3311470" y="1822892"/>
            <a:ext cx="661117" cy="633911"/>
          </a:xfrm>
          <a:prstGeom prst="rect">
            <a:avLst/>
          </a:prstGeom>
        </p:spPr>
      </p:pic>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8763914-B6BF-4A92-A389-FD1CA2E9497C}"/>
                  </a:ext>
                </a:extLst>
              </p:cNvPr>
              <p:cNvSpPr txBox="1"/>
              <p:nvPr/>
            </p:nvSpPr>
            <p:spPr>
              <a:xfrm>
                <a:off x="5510981" y="4006692"/>
                <a:ext cx="3034808" cy="1169551"/>
              </a:xfrm>
              <a:prstGeom prst="rect">
                <a:avLst/>
              </a:prstGeom>
              <a:solidFill>
                <a:schemeClr val="bg1"/>
              </a:solidFill>
            </p:spPr>
            <p:txBody>
              <a:bodyPr wrap="square">
                <a:spAutoFit/>
              </a:bodyPr>
              <a:lstStyle/>
              <a:p>
                <a:pPr marL="285750" indent="-285750" algn="l">
                  <a:buFont typeface="Arial" panose="020B0604020202020204" pitchFamily="34" charset="0"/>
                  <a:buChar char="•"/>
                </a:pPr>
                <a:r>
                  <a:rPr lang="en-GB" sz="1400" b="0" i="0" u="none" strike="noStrike" baseline="0" dirty="0">
                    <a:solidFill>
                      <a:schemeClr val="tx1">
                        <a:lumMod val="75000"/>
                      </a:schemeClr>
                    </a:solidFill>
                    <a:latin typeface="Arial" panose="020B0604020202020204" pitchFamily="34" charset="0"/>
                    <a:cs typeface="Arial" panose="020B0604020202020204" pitchFamily="34" charset="0"/>
                  </a:rPr>
                  <a:t>Numerical input attributes </a:t>
                </a:r>
                <a14:m>
                  <m:oMath xmlns:m="http://schemas.openxmlformats.org/officeDocument/2006/math">
                    <m:sSub>
                      <m:sSubPr>
                        <m:ctrlPr>
                          <a:rPr lang="de-DE" sz="1400" i="1" smtClean="0">
                            <a:solidFill>
                              <a:schemeClr val="tx1">
                                <a:lumMod val="75000"/>
                              </a:schemeClr>
                            </a:solidFill>
                            <a:latin typeface="Cambria Math" panose="02040503050406030204" pitchFamily="18" charset="0"/>
                          </a:rPr>
                        </m:ctrlPr>
                      </m:sSubPr>
                      <m:e>
                        <m:r>
                          <a:rPr lang="de-DE" sz="1400" i="1">
                            <a:solidFill>
                              <a:schemeClr val="tx1">
                                <a:lumMod val="75000"/>
                              </a:schemeClr>
                            </a:solidFill>
                            <a:latin typeface="Cambria Math" panose="02040503050406030204" pitchFamily="18" charset="0"/>
                          </a:rPr>
                          <m:t>𝑥</m:t>
                        </m:r>
                      </m:e>
                      <m:sub>
                        <m:r>
                          <a:rPr lang="de-DE" sz="1400" i="1">
                            <a:solidFill>
                              <a:schemeClr val="tx1">
                                <a:lumMod val="75000"/>
                              </a:schemeClr>
                            </a:solidFill>
                            <a:latin typeface="Cambria Math" panose="02040503050406030204" pitchFamily="18" charset="0"/>
                          </a:rPr>
                          <m:t>𝑖</m:t>
                        </m:r>
                      </m:sub>
                    </m:sSub>
                  </m:oMath>
                </a14:m>
                <a:endParaRPr lang="de-DE" sz="1400" i="0" dirty="0">
                  <a:solidFill>
                    <a:schemeClr val="tx1">
                      <a:lumMod val="75000"/>
                    </a:schemeClr>
                  </a:solidFill>
                  <a:latin typeface="Arial" panose="020B0604020202020204" pitchFamily="34" charset="0"/>
                </a:endParaRPr>
              </a:p>
              <a:p>
                <a:pPr marL="285750" indent="-285750" algn="l">
                  <a:buFont typeface="Arial" panose="020B0604020202020204" pitchFamily="34" charset="0"/>
                  <a:buChar char="•"/>
                </a:pPr>
                <a:r>
                  <a:rPr lang="en-GB" sz="1400" b="0" i="0" u="none" strike="noStrike" baseline="0" dirty="0">
                    <a:solidFill>
                      <a:schemeClr val="tx1">
                        <a:lumMod val="75000"/>
                      </a:schemeClr>
                    </a:solidFill>
                    <a:latin typeface="Arial" panose="020B0604020202020204" pitchFamily="34" charset="0"/>
                    <a:cs typeface="Arial" panose="020B0604020202020204" pitchFamily="34" charset="0"/>
                  </a:rPr>
                  <a:t>Binary output class (0 or 1).</a:t>
                </a:r>
              </a:p>
              <a:p>
                <a:pPr marL="285750" indent="-285750" algn="l">
                  <a:buFont typeface="Arial" panose="020B0604020202020204" pitchFamily="34" charset="0"/>
                  <a:buChar char="•"/>
                </a:pPr>
                <a:r>
                  <a:rPr lang="en-GB" sz="1400" b="0" i="0" u="none" strike="noStrike" baseline="0" dirty="0">
                    <a:solidFill>
                      <a:schemeClr val="tx1">
                        <a:lumMod val="75000"/>
                      </a:schemeClr>
                    </a:solidFill>
                    <a:latin typeface="Arial" panose="020B0604020202020204" pitchFamily="34" charset="0"/>
                    <a:cs typeface="Arial" panose="020B0604020202020204" pitchFamily="34" charset="0"/>
                  </a:rPr>
                  <a:t>Classifier for two-class problem</a:t>
                </a:r>
              </a:p>
              <a:p>
                <a:pPr marL="285750" indent="-285750" algn="l">
                  <a:buFont typeface="Arial" panose="020B0604020202020204" pitchFamily="34" charset="0"/>
                  <a:buChar char="•"/>
                </a:pPr>
                <a:r>
                  <a:rPr lang="en-GB" sz="1400" b="0" i="0" u="none" strike="noStrike" baseline="0" dirty="0">
                    <a:solidFill>
                      <a:schemeClr val="tx1">
                        <a:lumMod val="75000"/>
                      </a:schemeClr>
                    </a:solidFill>
                    <a:latin typeface="Arial" panose="020B0604020202020204" pitchFamily="34" charset="0"/>
                    <a:cs typeface="Arial" panose="020B0604020202020204" pitchFamily="34" charset="0"/>
                  </a:rPr>
                  <a:t>For multiclass problems use one perceptron per class</a:t>
                </a:r>
                <a:endParaRPr lang="en-GB" sz="1400"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8763914-B6BF-4A92-A389-FD1CA2E9497C}"/>
                  </a:ext>
                </a:extLst>
              </p:cNvPr>
              <p:cNvSpPr txBox="1">
                <a:spLocks noRot="1" noChangeAspect="1" noMove="1" noResize="1" noEditPoints="1" noAdjustHandles="1" noChangeArrowheads="1" noChangeShapeType="1" noTextEdit="1"/>
              </p:cNvSpPr>
              <p:nvPr/>
            </p:nvSpPr>
            <p:spPr>
              <a:xfrm>
                <a:off x="5510981" y="4006692"/>
                <a:ext cx="3034808" cy="1169551"/>
              </a:xfrm>
              <a:prstGeom prst="rect">
                <a:avLst/>
              </a:prstGeom>
              <a:blipFill>
                <a:blip r:embed="rId14"/>
                <a:stretch>
                  <a:fillRect l="-201" t="-521" r="-1807"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22ABF3D-768B-422F-98B0-C080AB463975}"/>
                  </a:ext>
                </a:extLst>
              </p:cNvPr>
              <p:cNvSpPr txBox="1"/>
              <p:nvPr/>
            </p:nvSpPr>
            <p:spPr>
              <a:xfrm>
                <a:off x="2854533" y="4712783"/>
                <a:ext cx="2190984" cy="4634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𝑦</m:t>
                      </m:r>
                      <m:r>
                        <a:rPr lang="de-DE" sz="1350" i="1" smtClean="0">
                          <a:solidFill>
                            <a:schemeClr val="tx1">
                              <a:lumMod val="75000"/>
                            </a:schemeClr>
                          </a:solidFill>
                          <a:latin typeface="Cambria Math" panose="02040503050406030204" pitchFamily="18" charset="0"/>
                        </a:rPr>
                        <m:t>=</m:t>
                      </m:r>
                      <m:r>
                        <a:rPr lang="de-DE" sz="1350" i="1" smtClean="0">
                          <a:solidFill>
                            <a:schemeClr val="tx1">
                              <a:lumMod val="75000"/>
                            </a:schemeClr>
                          </a:solidFill>
                          <a:latin typeface="Cambria Math" panose="02040503050406030204" pitchFamily="18" charset="0"/>
                        </a:rPr>
                        <m:t>𝑓</m:t>
                      </m:r>
                      <m:d>
                        <m:dPr>
                          <m:ctrlPr>
                            <a:rPr lang="de-DE" sz="1350" b="0" i="1" smtClean="0">
                              <a:solidFill>
                                <a:schemeClr val="tx1">
                                  <a:lumMod val="75000"/>
                                </a:schemeClr>
                              </a:solidFill>
                              <a:latin typeface="Cambria Math" panose="02040503050406030204" pitchFamily="18" charset="0"/>
                            </a:rPr>
                          </m:ctrlPr>
                        </m:dPr>
                        <m:e>
                          <m:r>
                            <a:rPr lang="de-DE" sz="1350" b="1" i="1" smtClean="0">
                              <a:solidFill>
                                <a:schemeClr val="tx1">
                                  <a:lumMod val="75000"/>
                                </a:schemeClr>
                              </a:solidFill>
                              <a:latin typeface="Cambria Math" panose="02040503050406030204" pitchFamily="18" charset="0"/>
                            </a:rPr>
                            <m:t>𝒙</m:t>
                          </m:r>
                        </m:e>
                      </m:d>
                      <m:r>
                        <a:rPr lang="de-DE" sz="1350" b="1" i="1" smtClean="0">
                          <a:solidFill>
                            <a:schemeClr val="tx1">
                              <a:lumMod val="75000"/>
                            </a:schemeClr>
                          </a:solidFill>
                          <a:latin typeface="Cambria Math" panose="02040503050406030204" pitchFamily="18" charset="0"/>
                        </a:rPr>
                        <m:t>=</m:t>
                      </m:r>
                      <m:d>
                        <m:dPr>
                          <m:begChr m:val="{"/>
                          <m:endChr m:val=""/>
                          <m:ctrlPr>
                            <a:rPr lang="de-DE" sz="1350" b="1" i="1" smtClean="0">
                              <a:solidFill>
                                <a:schemeClr val="tx1">
                                  <a:lumMod val="75000"/>
                                </a:schemeClr>
                              </a:solidFill>
                              <a:latin typeface="Cambria Math" panose="02040503050406030204" pitchFamily="18" charset="0"/>
                            </a:rPr>
                          </m:ctrlPr>
                        </m:dPr>
                        <m:e>
                          <m:eqArr>
                            <m:eqArrPr>
                              <m:ctrlPr>
                                <a:rPr lang="de-DE" sz="1350" i="1" smtClean="0">
                                  <a:solidFill>
                                    <a:schemeClr val="tx1">
                                      <a:lumMod val="75000"/>
                                    </a:schemeClr>
                                  </a:solidFill>
                                  <a:latin typeface="Cambria Math" panose="02040503050406030204" pitchFamily="18" charset="0"/>
                                </a:rPr>
                              </m:ctrlPr>
                            </m:eqArrPr>
                            <m:e>
                              <m:r>
                                <a:rPr lang="de-DE" sz="1350" b="0" i="1" smtClean="0">
                                  <a:solidFill>
                                    <a:schemeClr val="tx1">
                                      <a:lumMod val="75000"/>
                                    </a:schemeClr>
                                  </a:solidFill>
                                  <a:latin typeface="Cambria Math" panose="02040503050406030204" pitchFamily="18" charset="0"/>
                                </a:rPr>
                                <m:t>1    </m:t>
                              </m:r>
                              <m:r>
                                <a:rPr lang="de-DE" sz="1350" b="0" i="1" smtClean="0">
                                  <a:solidFill>
                                    <a:schemeClr val="tx1">
                                      <a:lumMod val="75000"/>
                                    </a:schemeClr>
                                  </a:solidFill>
                                  <a:latin typeface="Cambria Math" panose="02040503050406030204" pitchFamily="18" charset="0"/>
                                </a:rPr>
                                <m:t>𝑖𝑓</m:t>
                              </m:r>
                              <m:r>
                                <a:rPr lang="de-DE" sz="1350" b="0" i="1" smtClean="0">
                                  <a:solidFill>
                                    <a:schemeClr val="tx1">
                                      <a:lumMod val="75000"/>
                                    </a:schemeClr>
                                  </a:solidFill>
                                  <a:latin typeface="Cambria Math" panose="02040503050406030204" pitchFamily="18" charset="0"/>
                                </a:rPr>
                                <m:t>  </m:t>
                              </m:r>
                              <m:r>
                                <a:rPr lang="de-DE" sz="1350" b="0" i="1">
                                  <a:solidFill>
                                    <a:schemeClr val="tx1">
                                      <a:lumMod val="75000"/>
                                    </a:schemeClr>
                                  </a:solidFill>
                                  <a:latin typeface="Cambria Math" panose="02040503050406030204" pitchFamily="18" charset="0"/>
                                </a:rPr>
                                <m:t>𝑎</m:t>
                              </m:r>
                              <m:d>
                                <m:dPr>
                                  <m:ctrlPr>
                                    <a:rPr lang="de-DE" sz="1350" b="1" i="1" smtClean="0">
                                      <a:solidFill>
                                        <a:schemeClr val="tx1">
                                          <a:lumMod val="75000"/>
                                        </a:schemeClr>
                                      </a:solidFill>
                                      <a:latin typeface="Cambria Math" panose="02040503050406030204" pitchFamily="18" charset="0"/>
                                    </a:rPr>
                                  </m:ctrlPr>
                                </m:dPr>
                                <m:e>
                                  <m:r>
                                    <a:rPr lang="de-DE" sz="1350" b="1" i="1">
                                      <a:solidFill>
                                        <a:schemeClr val="tx1">
                                          <a:lumMod val="75000"/>
                                        </a:schemeClr>
                                      </a:solidFill>
                                      <a:latin typeface="Cambria Math" panose="02040503050406030204" pitchFamily="18" charset="0"/>
                                    </a:rPr>
                                    <m:t>𝒙</m:t>
                                  </m:r>
                                </m:e>
                              </m:d>
                              <m:r>
                                <a:rPr lang="de-DE" sz="1350" b="0" i="1" smtClean="0">
                                  <a:solidFill>
                                    <a:schemeClr val="tx1">
                                      <a:lumMod val="75000"/>
                                    </a:schemeClr>
                                  </a:solidFill>
                                  <a:latin typeface="Cambria Math" panose="02040503050406030204" pitchFamily="18" charset="0"/>
                                  <a:ea typeface="Cambria Math" panose="02040503050406030204" pitchFamily="18" charset="0"/>
                                </a:rPr>
                                <m:t>&gt;</m:t>
                              </m:r>
                              <m:r>
                                <a:rPr lang="de-DE" sz="1350" b="0" i="1" smtClean="0">
                                  <a:solidFill>
                                    <a:schemeClr val="tx1">
                                      <a:lumMod val="75000"/>
                                    </a:schemeClr>
                                  </a:solidFill>
                                  <a:latin typeface="Cambria Math" panose="02040503050406030204" pitchFamily="18" charset="0"/>
                                </a:rPr>
                                <m:t>𝑏</m:t>
                              </m:r>
                            </m:e>
                            <m:e>
                              <m:r>
                                <a:rPr lang="de-DE" sz="1350" b="0" i="1">
                                  <a:solidFill>
                                    <a:schemeClr val="tx1">
                                      <a:lumMod val="75000"/>
                                    </a:schemeClr>
                                  </a:solidFill>
                                  <a:latin typeface="Cambria Math" panose="02040503050406030204" pitchFamily="18" charset="0"/>
                                </a:rPr>
                                <m:t>0</m:t>
                              </m:r>
                              <m:r>
                                <a:rPr lang="de-DE" sz="1350" b="0" i="1" smtClean="0">
                                  <a:solidFill>
                                    <a:schemeClr val="tx1">
                                      <a:lumMod val="75000"/>
                                    </a:schemeClr>
                                  </a:solidFill>
                                  <a:latin typeface="Cambria Math" panose="02040503050406030204" pitchFamily="18" charset="0"/>
                                </a:rPr>
                                <m:t>    </m:t>
                              </m:r>
                              <m:r>
                                <a:rPr lang="de-DE" sz="1350" b="0" i="1">
                                  <a:solidFill>
                                    <a:schemeClr val="tx1">
                                      <a:lumMod val="75000"/>
                                    </a:schemeClr>
                                  </a:solidFill>
                                  <a:latin typeface="Cambria Math" panose="02040503050406030204" pitchFamily="18" charset="0"/>
                                </a:rPr>
                                <m:t>𝑖𝑓</m:t>
                              </m:r>
                              <m:r>
                                <a:rPr lang="de-DE" sz="1350" b="0" i="1">
                                  <a:solidFill>
                                    <a:schemeClr val="tx1">
                                      <a:lumMod val="75000"/>
                                    </a:schemeClr>
                                  </a:solidFill>
                                  <a:latin typeface="Cambria Math" panose="02040503050406030204" pitchFamily="18" charset="0"/>
                                </a:rPr>
                                <m:t>  </m:t>
                              </m:r>
                              <m:r>
                                <a:rPr lang="de-DE" sz="1350" b="0" i="1">
                                  <a:solidFill>
                                    <a:schemeClr val="tx1">
                                      <a:lumMod val="75000"/>
                                    </a:schemeClr>
                                  </a:solidFill>
                                  <a:latin typeface="Cambria Math" panose="02040503050406030204" pitchFamily="18" charset="0"/>
                                </a:rPr>
                                <m:t>𝑎</m:t>
                              </m:r>
                              <m:d>
                                <m:dPr>
                                  <m:ctrlPr>
                                    <a:rPr lang="de-DE" sz="1350" b="0" i="1" smtClean="0">
                                      <a:solidFill>
                                        <a:schemeClr val="tx1">
                                          <a:lumMod val="75000"/>
                                        </a:schemeClr>
                                      </a:solidFill>
                                      <a:latin typeface="Cambria Math" panose="02040503050406030204" pitchFamily="18" charset="0"/>
                                    </a:rPr>
                                  </m:ctrlPr>
                                </m:dPr>
                                <m:e>
                                  <m:r>
                                    <a:rPr lang="de-DE" sz="1350" b="1" i="1">
                                      <a:solidFill>
                                        <a:schemeClr val="tx1">
                                          <a:lumMod val="75000"/>
                                        </a:schemeClr>
                                      </a:solidFill>
                                      <a:latin typeface="Cambria Math" panose="02040503050406030204" pitchFamily="18" charset="0"/>
                                    </a:rPr>
                                    <m:t>𝒙</m:t>
                                  </m:r>
                                </m:e>
                              </m:d>
                              <m:r>
                                <a:rPr lang="de-DE" sz="1350" b="0" i="1" smtClean="0">
                                  <a:solidFill>
                                    <a:schemeClr val="tx1">
                                      <a:lumMod val="75000"/>
                                    </a:schemeClr>
                                  </a:solidFill>
                                  <a:latin typeface="Cambria Math" panose="02040503050406030204" pitchFamily="18" charset="0"/>
                                </a:rPr>
                                <m:t>≤ </m:t>
                              </m:r>
                              <m:r>
                                <a:rPr lang="de-DE" sz="1350" b="0" i="1">
                                  <a:solidFill>
                                    <a:schemeClr val="tx1">
                                      <a:lumMod val="75000"/>
                                    </a:schemeClr>
                                  </a:solidFill>
                                  <a:latin typeface="Cambria Math" panose="02040503050406030204" pitchFamily="18" charset="0"/>
                                </a:rPr>
                                <m:t>𝑏</m:t>
                              </m:r>
                            </m:e>
                          </m:eqArr>
                        </m:e>
                      </m:d>
                    </m:oMath>
                  </m:oMathPara>
                </a14:m>
                <a:endParaRPr lang="de-DE" sz="1350" dirty="0">
                  <a:solidFill>
                    <a:schemeClr val="tx1">
                      <a:lumMod val="75000"/>
                    </a:schemeClr>
                  </a:solidFill>
                </a:endParaRPr>
              </a:p>
            </p:txBody>
          </p:sp>
        </mc:Choice>
        <mc:Fallback xmlns="">
          <p:sp>
            <p:nvSpPr>
              <p:cNvPr id="12" name="TextBox 11">
                <a:extLst>
                  <a:ext uri="{FF2B5EF4-FFF2-40B4-BE49-F238E27FC236}">
                    <a16:creationId xmlns:a16="http://schemas.microsoft.com/office/drawing/2014/main" id="{822ABF3D-768B-422F-98B0-C080AB463975}"/>
                  </a:ext>
                </a:extLst>
              </p:cNvPr>
              <p:cNvSpPr txBox="1">
                <a:spLocks noRot="1" noChangeAspect="1" noMove="1" noResize="1" noEditPoints="1" noAdjustHandles="1" noChangeArrowheads="1" noChangeShapeType="1" noTextEdit="1"/>
              </p:cNvSpPr>
              <p:nvPr/>
            </p:nvSpPr>
            <p:spPr>
              <a:xfrm>
                <a:off x="2854533" y="4712783"/>
                <a:ext cx="2190984" cy="463460"/>
              </a:xfrm>
              <a:prstGeom prst="rect">
                <a:avLst/>
              </a:prstGeom>
              <a:blipFill>
                <a:blip r:embed="rId15"/>
                <a:stretch>
                  <a:fillRect l="-1667" t="-223684" r="-1667" b="-322368"/>
                </a:stretch>
              </a:blipFill>
            </p:spPr>
            <p:txBody>
              <a:bodyPr/>
              <a:lstStyle/>
              <a:p>
                <a:r>
                  <a:rPr lang="en-GB">
                    <a:noFill/>
                  </a:rPr>
                  <a:t> </a:t>
                </a:r>
              </a:p>
            </p:txBody>
          </p:sp>
        </mc:Fallback>
      </mc:AlternateContent>
      <p:cxnSp>
        <p:nvCxnSpPr>
          <p:cNvPr id="67" name="Straight Arrow Connector 66">
            <a:extLst>
              <a:ext uri="{FF2B5EF4-FFF2-40B4-BE49-F238E27FC236}">
                <a16:creationId xmlns:a16="http://schemas.microsoft.com/office/drawing/2014/main" id="{D1C025D9-07BD-4C84-A97D-EC243F677D98}"/>
              </a:ext>
            </a:extLst>
          </p:cNvPr>
          <p:cNvCxnSpPr>
            <a:cxnSpLocks/>
            <a:endCxn id="102" idx="2"/>
          </p:cNvCxnSpPr>
          <p:nvPr/>
        </p:nvCxnSpPr>
        <p:spPr>
          <a:xfrm flipV="1">
            <a:off x="1159062" y="4403961"/>
            <a:ext cx="873339" cy="7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A36C4BE2-387E-4369-B945-735E24A17D23}"/>
                  </a:ext>
                </a:extLst>
              </p:cNvPr>
              <p:cNvSpPr txBox="1"/>
              <p:nvPr/>
            </p:nvSpPr>
            <p:spPr>
              <a:xfrm>
                <a:off x="1299735" y="4281077"/>
                <a:ext cx="217304"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𝑖</m:t>
                          </m:r>
                        </m:sub>
                      </m:sSub>
                    </m:oMath>
                  </m:oMathPara>
                </a14:m>
                <a:endParaRPr lang="en-US" sz="1350" dirty="0">
                  <a:solidFill>
                    <a:schemeClr val="tx1">
                      <a:lumMod val="75000"/>
                    </a:schemeClr>
                  </a:solidFill>
                </a:endParaRPr>
              </a:p>
            </p:txBody>
          </p:sp>
        </mc:Choice>
        <mc:Fallback xmlns="">
          <p:sp>
            <p:nvSpPr>
              <p:cNvPr id="68" name="TextBox 67">
                <a:extLst>
                  <a:ext uri="{FF2B5EF4-FFF2-40B4-BE49-F238E27FC236}">
                    <a16:creationId xmlns:a16="http://schemas.microsoft.com/office/drawing/2014/main" id="{A36C4BE2-387E-4369-B945-735E24A17D23}"/>
                  </a:ext>
                </a:extLst>
              </p:cNvPr>
              <p:cNvSpPr txBox="1">
                <a:spLocks noRot="1" noChangeAspect="1" noMove="1" noResize="1" noEditPoints="1" noAdjustHandles="1" noChangeArrowheads="1" noChangeShapeType="1" noTextEdit="1"/>
              </p:cNvSpPr>
              <p:nvPr/>
            </p:nvSpPr>
            <p:spPr>
              <a:xfrm>
                <a:off x="1299735" y="4281077"/>
                <a:ext cx="217304" cy="207749"/>
              </a:xfrm>
              <a:prstGeom prst="rect">
                <a:avLst/>
              </a:prstGeom>
              <a:blipFill>
                <a:blip r:embed="rId16"/>
                <a:stretch>
                  <a:fillRect l="-11111" r="-5556"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06AE9995-94B0-406D-85AD-40E6156A5437}"/>
                  </a:ext>
                </a:extLst>
              </p:cNvPr>
              <p:cNvSpPr/>
              <p:nvPr/>
            </p:nvSpPr>
            <p:spPr>
              <a:xfrm>
                <a:off x="759216" y="4119494"/>
                <a:ext cx="4333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𝑖</m:t>
                          </m:r>
                        </m:sub>
                      </m:sSub>
                    </m:oMath>
                  </m:oMathPara>
                </a14:m>
                <a:endParaRPr lang="en-GB" dirty="0">
                  <a:solidFill>
                    <a:schemeClr val="tx1">
                      <a:lumMod val="75000"/>
                    </a:schemeClr>
                  </a:solidFill>
                </a:endParaRPr>
              </a:p>
            </p:txBody>
          </p:sp>
        </mc:Choice>
        <mc:Fallback xmlns="">
          <p:sp>
            <p:nvSpPr>
              <p:cNvPr id="69" name="Rectangle 68">
                <a:extLst>
                  <a:ext uri="{FF2B5EF4-FFF2-40B4-BE49-F238E27FC236}">
                    <a16:creationId xmlns:a16="http://schemas.microsoft.com/office/drawing/2014/main" id="{06AE9995-94B0-406D-85AD-40E6156A5437}"/>
                  </a:ext>
                </a:extLst>
              </p:cNvPr>
              <p:cNvSpPr>
                <a:spLocks noRot="1" noChangeAspect="1" noMove="1" noResize="1" noEditPoints="1" noAdjustHandles="1" noChangeArrowheads="1" noChangeShapeType="1" noTextEdit="1"/>
              </p:cNvSpPr>
              <p:nvPr/>
            </p:nvSpPr>
            <p:spPr>
              <a:xfrm>
                <a:off x="759216" y="4119494"/>
                <a:ext cx="433388" cy="369332"/>
              </a:xfrm>
              <a:prstGeom prst="rect">
                <a:avLst/>
              </a:prstGeom>
              <a:blipFill>
                <a:blip r:embed="rId17"/>
                <a:stretch>
                  <a:fillRect b="-1667"/>
                </a:stretch>
              </a:blipFill>
            </p:spPr>
            <p:txBody>
              <a:bodyPr/>
              <a:lstStyle/>
              <a:p>
                <a:r>
                  <a:rPr lang="en-US">
                    <a:noFill/>
                  </a:rPr>
                  <a:t> </a:t>
                </a:r>
              </a:p>
            </p:txBody>
          </p:sp>
        </mc:Fallback>
      </mc:AlternateContent>
      <p:sp>
        <p:nvSpPr>
          <p:cNvPr id="32"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14</a:t>
            </a:fld>
            <a:endParaRPr lang="de-DE" dirty="0"/>
          </a:p>
        </p:txBody>
      </p:sp>
    </p:spTree>
    <p:extLst>
      <p:ext uri="{BB962C8B-B14F-4D97-AF65-F5344CB8AC3E}">
        <p14:creationId xmlns:p14="http://schemas.microsoft.com/office/powerpoint/2010/main" val="186367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6E6F2-2F46-4BEE-9070-B2FB49F261DE}"/>
              </a:ext>
            </a:extLst>
          </p:cNvPr>
          <p:cNvSpPr>
            <a:spLocks noGrp="1"/>
          </p:cNvSpPr>
          <p:nvPr>
            <p:ph type="title"/>
          </p:nvPr>
        </p:nvSpPr>
        <p:spPr/>
        <p:txBody>
          <a:bodyPr/>
          <a:lstStyle/>
          <a:p>
            <a:r>
              <a:rPr lang="de-DE" dirty="0"/>
              <a:t>Perceptron Learning Algorithm</a:t>
            </a:r>
            <a:endParaRPr lang="en-GB" dirty="0"/>
          </a:p>
        </p:txBody>
      </p:sp>
      <p:sp>
        <p:nvSpPr>
          <p:cNvPr id="3" name="Slide Number Placeholder 2">
            <a:extLst>
              <a:ext uri="{FF2B5EF4-FFF2-40B4-BE49-F238E27FC236}">
                <a16:creationId xmlns:a16="http://schemas.microsoft.com/office/drawing/2014/main" id="{A57815EF-21ED-4ED0-B044-811801FC103F}"/>
              </a:ext>
            </a:extLst>
          </p:cNvPr>
          <p:cNvSpPr>
            <a:spLocks noGrp="1"/>
          </p:cNvSpPr>
          <p:nvPr>
            <p:ph type="sldNum" sz="quarter" idx="13"/>
          </p:nvPr>
        </p:nvSpPr>
        <p:spPr/>
        <p:txBody>
          <a:bodyPr/>
          <a:lstStyle/>
          <a:p>
            <a:fld id="{15C29056-5AFA-7949-831A-3EC086771171}" type="slidenum">
              <a:rPr lang="de-DE" smtClean="0"/>
              <a:pPr/>
              <a:t>15</a:t>
            </a:fld>
            <a:endParaRPr lang="de-DE" dirty="0"/>
          </a:p>
        </p:txBody>
      </p:sp>
      <p:sp>
        <p:nvSpPr>
          <p:cNvPr id="4" name="Text Placeholder 3">
            <a:extLst>
              <a:ext uri="{FF2B5EF4-FFF2-40B4-BE49-F238E27FC236}">
                <a16:creationId xmlns:a16="http://schemas.microsoft.com/office/drawing/2014/main" id="{9B718772-6AEA-429E-B010-302807F0B6A8}"/>
              </a:ext>
            </a:extLst>
          </p:cNvPr>
          <p:cNvSpPr>
            <a:spLocks noGrp="1"/>
          </p:cNvSpPr>
          <p:nvPr>
            <p:ph type="body" sz="quarter" idx="14"/>
          </p:nvPr>
        </p:nvSpPr>
        <p:spPr/>
        <p:txBody>
          <a:bodyPr/>
          <a:lstStyle/>
          <a:p>
            <a:pPr algn="l"/>
            <a:r>
              <a:rPr lang="en-GB" b="0" i="0" u="none" strike="noStrike" baseline="0" dirty="0"/>
              <a:t>Initialise the weight and the threshold values randomly.</a:t>
            </a:r>
          </a:p>
          <a:p>
            <a:pPr algn="l"/>
            <a:endParaRPr lang="en-GB" b="0" i="0" u="none" strike="noStrike" baseline="0" dirty="0"/>
          </a:p>
          <a:p>
            <a:pPr algn="l"/>
            <a:r>
              <a:rPr lang="en-GB" b="0" i="0" u="none" strike="noStrike" baseline="0" dirty="0"/>
              <a:t>For each data object in the training data set, check whether the perceptron predicts the correct class.</a:t>
            </a:r>
          </a:p>
          <a:p>
            <a:pPr algn="l"/>
            <a:endParaRPr lang="en-GB" b="0" i="0" u="none" strike="noStrike" baseline="0" dirty="0"/>
          </a:p>
          <a:p>
            <a:pPr algn="l"/>
            <a:r>
              <a:rPr lang="en-GB" b="0" i="0" u="none" strike="noStrike" baseline="0" dirty="0"/>
              <a:t>If the perceptron predicts the wrong class, adjust the weights and threshold value to improve the prediction.</a:t>
            </a:r>
          </a:p>
          <a:p>
            <a:pPr algn="l"/>
            <a:endParaRPr lang="en-GB" b="0" i="0" u="none" strike="noStrike" baseline="0" dirty="0"/>
          </a:p>
          <a:p>
            <a:pPr algn="l"/>
            <a:r>
              <a:rPr lang="en-GB" b="0" i="0" u="none" strike="noStrike" baseline="0" dirty="0"/>
              <a:t>Repeat this until no changes occur</a:t>
            </a:r>
            <a:endParaRPr lang="en-GB" dirty="0"/>
          </a:p>
        </p:txBody>
      </p:sp>
      <p:sp>
        <p:nvSpPr>
          <p:cNvPr id="5" name="Footer Placeholder 4">
            <a:extLst>
              <a:ext uri="{FF2B5EF4-FFF2-40B4-BE49-F238E27FC236}">
                <a16:creationId xmlns:a16="http://schemas.microsoft.com/office/drawing/2014/main" id="{FD425237-2683-41AB-A784-64B689B5E3B9}"/>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
        <p:nvSpPr>
          <p:cNvPr id="6" name="Rectangle: Rounded Corners 5">
            <a:extLst>
              <a:ext uri="{FF2B5EF4-FFF2-40B4-BE49-F238E27FC236}">
                <a16:creationId xmlns:a16="http://schemas.microsoft.com/office/drawing/2014/main" id="{B2EEACB5-4DE1-4F4B-BD9E-C33E1D044DF9}"/>
              </a:ext>
            </a:extLst>
          </p:cNvPr>
          <p:cNvSpPr/>
          <p:nvPr/>
        </p:nvSpPr>
        <p:spPr>
          <a:xfrm>
            <a:off x="2339502" y="3176081"/>
            <a:ext cx="2996119" cy="29183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85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6E6F2-2F46-4BEE-9070-B2FB49F261DE}"/>
              </a:ext>
            </a:extLst>
          </p:cNvPr>
          <p:cNvSpPr>
            <a:spLocks noGrp="1"/>
          </p:cNvSpPr>
          <p:nvPr>
            <p:ph type="title"/>
          </p:nvPr>
        </p:nvSpPr>
        <p:spPr/>
        <p:txBody>
          <a:bodyPr/>
          <a:lstStyle/>
          <a:p>
            <a:r>
              <a:rPr lang="de-DE" dirty="0"/>
              <a:t>The delta rule</a:t>
            </a:r>
            <a:endParaRPr lang="en-GB" dirty="0"/>
          </a:p>
        </p:txBody>
      </p:sp>
      <p:sp>
        <p:nvSpPr>
          <p:cNvPr id="3" name="Slide Number Placeholder 2">
            <a:extLst>
              <a:ext uri="{FF2B5EF4-FFF2-40B4-BE49-F238E27FC236}">
                <a16:creationId xmlns:a16="http://schemas.microsoft.com/office/drawing/2014/main" id="{A57815EF-21ED-4ED0-B044-811801FC103F}"/>
              </a:ext>
            </a:extLst>
          </p:cNvPr>
          <p:cNvSpPr>
            <a:spLocks noGrp="1"/>
          </p:cNvSpPr>
          <p:nvPr>
            <p:ph type="sldNum" sz="quarter" idx="13"/>
          </p:nvPr>
        </p:nvSpPr>
        <p:spPr/>
        <p:txBody>
          <a:bodyPr/>
          <a:lstStyle/>
          <a:p>
            <a:fld id="{15C29056-5AFA-7949-831A-3EC086771171}" type="slidenum">
              <a:rPr lang="de-DE" smtClean="0"/>
              <a:pPr/>
              <a:t>16</a:t>
            </a:fld>
            <a:endParaRPr lang="de-DE" dirty="0"/>
          </a:p>
        </p:txBody>
      </p:sp>
      <p:sp>
        <p:nvSpPr>
          <p:cNvPr id="4" name="Text Placeholder 3">
            <a:extLst>
              <a:ext uri="{FF2B5EF4-FFF2-40B4-BE49-F238E27FC236}">
                <a16:creationId xmlns:a16="http://schemas.microsoft.com/office/drawing/2014/main" id="{9B718772-6AEA-429E-B010-302807F0B6A8}"/>
              </a:ext>
            </a:extLst>
          </p:cNvPr>
          <p:cNvSpPr>
            <a:spLocks noGrp="1"/>
          </p:cNvSpPr>
          <p:nvPr>
            <p:ph type="body" sz="quarter" idx="14"/>
          </p:nvPr>
        </p:nvSpPr>
        <p:spPr/>
        <p:txBody>
          <a:bodyPr/>
          <a:lstStyle/>
          <a:p>
            <a:r>
              <a:rPr lang="en-GB" b="0" i="0" u="none" strike="noStrike" baseline="0" dirty="0"/>
              <a:t>Whenever the perceptron makes a wrong classification </a:t>
            </a:r>
            <a:br>
              <a:rPr lang="en-GB" b="0" i="0" u="none" strike="noStrike" baseline="0" dirty="0"/>
            </a:br>
            <a:r>
              <a:rPr lang="en-US" dirty="0">
                <a:sym typeface="Wingdings" panose="05000000000000000000" pitchFamily="2" charset="2"/>
              </a:rPr>
              <a:t></a:t>
            </a:r>
            <a:r>
              <a:rPr lang="en-GB" b="0" i="0" u="none" strike="noStrike" baseline="0" dirty="0"/>
              <a:t> change weights and threshold in ”</a:t>
            </a:r>
            <a:r>
              <a:rPr lang="en-GB" b="1" i="0" u="none" strike="noStrike" baseline="0" dirty="0"/>
              <a:t>appropriate direction</a:t>
            </a:r>
            <a:r>
              <a:rPr lang="en-GB" b="0" i="0" u="none" strike="noStrike" baseline="0" dirty="0"/>
              <a:t>”.</a:t>
            </a:r>
          </a:p>
          <a:p>
            <a:pPr algn="l"/>
            <a:endParaRPr lang="en-GB" b="0" i="0" u="none" strike="noStrike" baseline="0" dirty="0"/>
          </a:p>
          <a:p>
            <a:pPr algn="l"/>
            <a:r>
              <a:rPr lang="en-GB" b="0" i="0" u="none" strike="noStrike" baseline="0" dirty="0"/>
              <a:t>If the desired output is 1 and the perceptron’s output is 0, the threshold is not exceeded, although it should be. Therefore, lower the threshold and adjust the weights depending on the sign and magnitude of the inputs.</a:t>
            </a:r>
          </a:p>
          <a:p>
            <a:pPr algn="l"/>
            <a:endParaRPr lang="en-GB" b="0" i="0" u="none" strike="noStrike" baseline="0" dirty="0"/>
          </a:p>
          <a:p>
            <a:pPr algn="l"/>
            <a:r>
              <a:rPr lang="en-GB" b="0" i="0" u="none" strike="noStrike" baseline="0" dirty="0"/>
              <a:t>If the desired output is 0 and the perceptron’s output is 1, the threshold is exceeded, although it should not be. Therefore, increase the threshold and adjust the weights depending on the sign and magnitude of the inputs.</a:t>
            </a:r>
            <a:endParaRPr lang="en-GB" dirty="0"/>
          </a:p>
        </p:txBody>
      </p:sp>
      <p:sp>
        <p:nvSpPr>
          <p:cNvPr id="5" name="Footer Placeholder 4">
            <a:extLst>
              <a:ext uri="{FF2B5EF4-FFF2-40B4-BE49-F238E27FC236}">
                <a16:creationId xmlns:a16="http://schemas.microsoft.com/office/drawing/2014/main" id="{FD425237-2683-41AB-A784-64B689B5E3B9}"/>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686329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0E2A-7EF0-41C9-A5C3-56EE76626EA5}"/>
              </a:ext>
            </a:extLst>
          </p:cNvPr>
          <p:cNvSpPr>
            <a:spLocks noGrp="1"/>
          </p:cNvSpPr>
          <p:nvPr>
            <p:ph type="title"/>
          </p:nvPr>
        </p:nvSpPr>
        <p:spPr/>
        <p:txBody>
          <a:bodyPr/>
          <a:lstStyle/>
          <a:p>
            <a:r>
              <a:rPr lang="de-DE" dirty="0"/>
              <a:t>The delta rule</a:t>
            </a:r>
            <a:endParaRPr lang="en-GB" dirty="0"/>
          </a:p>
        </p:txBody>
      </p:sp>
      <p:sp>
        <p:nvSpPr>
          <p:cNvPr id="3" name="Slide Number Placeholder 2">
            <a:extLst>
              <a:ext uri="{FF2B5EF4-FFF2-40B4-BE49-F238E27FC236}">
                <a16:creationId xmlns:a16="http://schemas.microsoft.com/office/drawing/2014/main" id="{28327D5A-744C-4E4D-91B0-1FCDBCED66CA}"/>
              </a:ext>
            </a:extLst>
          </p:cNvPr>
          <p:cNvSpPr>
            <a:spLocks noGrp="1"/>
          </p:cNvSpPr>
          <p:nvPr>
            <p:ph type="sldNum" sz="quarter" idx="13"/>
          </p:nvPr>
        </p:nvSpPr>
        <p:spPr/>
        <p:txBody>
          <a:bodyPr/>
          <a:lstStyle/>
          <a:p>
            <a:fld id="{15C29056-5AFA-7949-831A-3EC086771171}" type="slidenum">
              <a:rPr lang="de-DE" smtClean="0"/>
              <a:pPr/>
              <a:t>17</a:t>
            </a:fld>
            <a:endParaRPr lang="de-DE"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9ABED571-BAAA-4694-8DEB-2636A41C6399}"/>
                  </a:ext>
                </a:extLst>
              </p:cNvPr>
              <p:cNvSpPr>
                <a:spLocks noGrp="1"/>
              </p:cNvSpPr>
              <p:nvPr>
                <p:ph type="body" sz="quarter" idx="14"/>
              </p:nvPr>
            </p:nvSpPr>
            <p:spPr/>
            <p:txBody>
              <a:bodyPr/>
              <a:lstStyle/>
              <a:p>
                <a:pPr algn="l"/>
                <a:r>
                  <a:rPr lang="en-GB" b="0" i="0" u="none" strike="noStrike" baseline="0" dirty="0">
                    <a:solidFill>
                      <a:schemeClr val="tx1">
                        <a:lumMod val="75000"/>
                      </a:schemeClr>
                    </a:solidFill>
                  </a:rPr>
                  <a:t>The </a:t>
                </a:r>
                <a:r>
                  <a:rPr lang="en-GB" b="1" i="0" u="none" strike="noStrike" baseline="0" dirty="0">
                    <a:solidFill>
                      <a:schemeClr val="tx1">
                        <a:lumMod val="75000"/>
                      </a:schemeClr>
                    </a:solidFill>
                  </a:rPr>
                  <a:t>delta rule </a:t>
                </a:r>
                <a:r>
                  <a:rPr lang="en-GB" b="0" i="0" u="none" strike="noStrike" baseline="0" dirty="0">
                    <a:solidFill>
                      <a:schemeClr val="tx1">
                        <a:lumMod val="75000"/>
                      </a:schemeClr>
                    </a:solidFill>
                  </a:rPr>
                  <a:t>recommends to adjust the weight and the threshold values as:</a:t>
                </a:r>
              </a:p>
              <a:p>
                <a:pPr marL="6350" indent="0">
                  <a:buNone/>
                </a:pPr>
                <a14:m>
                  <m:oMathPara xmlns:m="http://schemas.openxmlformats.org/officeDocument/2006/math">
                    <m:oMathParaPr>
                      <m:jc m:val="centerGroup"/>
                    </m:oMathParaPr>
                    <m:oMath xmlns:m="http://schemas.openxmlformats.org/officeDocument/2006/math">
                      <m:sSub>
                        <m:sSubPr>
                          <m:ctrlPr>
                            <a:rPr lang="de-DE" i="1">
                              <a:solidFill>
                                <a:schemeClr val="tx1">
                                  <a:lumMod val="75000"/>
                                </a:schemeClr>
                              </a:solidFill>
                              <a:latin typeface="Cambria Math" panose="02040503050406030204" pitchFamily="18" charset="0"/>
                            </a:rPr>
                          </m:ctrlPr>
                        </m:sSubPr>
                        <m:e>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𝑤</m:t>
                              </m:r>
                            </m:e>
                            <m:sub>
                              <m:r>
                                <a:rPr lang="de-DE" i="1">
                                  <a:solidFill>
                                    <a:schemeClr val="tx1">
                                      <a:lumMod val="75000"/>
                                    </a:schemeClr>
                                  </a:solidFill>
                                  <a:latin typeface="Cambria Math" panose="02040503050406030204" pitchFamily="18" charset="0"/>
                                </a:rPr>
                                <m:t>𝑖</m:t>
                              </m:r>
                            </m:sub>
                            <m:sup>
                              <m:r>
                                <a:rPr lang="de-DE" i="1">
                                  <a:solidFill>
                                    <a:schemeClr val="tx1">
                                      <a:lumMod val="75000"/>
                                    </a:schemeClr>
                                  </a:solidFill>
                                  <a:latin typeface="Cambria Math" panose="02040503050406030204" pitchFamily="18" charset="0"/>
                                </a:rPr>
                                <m:t>𝑛𝑒𝑤</m:t>
                              </m:r>
                            </m:sup>
                          </m:sSubSup>
                          <m:r>
                            <a:rPr lang="de-DE" b="0" i="1" smtClean="0">
                              <a:solidFill>
                                <a:schemeClr val="tx1">
                                  <a:lumMod val="75000"/>
                                </a:schemeClr>
                              </a:solidFill>
                              <a:latin typeface="Cambria Math" panose="02040503050406030204" pitchFamily="18" charset="0"/>
                            </a:rPr>
                            <m:t>=</m:t>
                          </m:r>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𝑤</m:t>
                              </m:r>
                            </m:e>
                            <m:sub>
                              <m:r>
                                <a:rPr lang="de-DE" i="1">
                                  <a:solidFill>
                                    <a:schemeClr val="tx1">
                                      <a:lumMod val="75000"/>
                                    </a:schemeClr>
                                  </a:solidFill>
                                  <a:latin typeface="Cambria Math" panose="02040503050406030204" pitchFamily="18" charset="0"/>
                                </a:rPr>
                                <m:t>𝑖</m:t>
                              </m:r>
                            </m:sub>
                            <m:sup>
                              <m:r>
                                <a:rPr lang="de-DE" b="0" i="1" smtClean="0">
                                  <a:solidFill>
                                    <a:schemeClr val="tx1">
                                      <a:lumMod val="75000"/>
                                    </a:schemeClr>
                                  </a:solidFill>
                                  <a:latin typeface="Cambria Math" panose="02040503050406030204" pitchFamily="18" charset="0"/>
                                </a:rPr>
                                <m:t>𝑜𝑙𝑑</m:t>
                              </m:r>
                            </m:sup>
                          </m:sSubSup>
                          <m:r>
                            <a:rPr lang="de-DE" b="0" i="1" smtClean="0">
                              <a:solidFill>
                                <a:schemeClr val="tx1">
                                  <a:lumMod val="75000"/>
                                </a:schemeClr>
                              </a:solidFill>
                              <a:latin typeface="Cambria Math" panose="02040503050406030204" pitchFamily="18" charset="0"/>
                            </a:rPr>
                            <m:t>+ </m:t>
                          </m:r>
                          <m:r>
                            <a:rPr lang="de-DE" b="0" i="1" smtClean="0">
                              <a:solidFill>
                                <a:schemeClr val="tx1">
                                  <a:lumMod val="75000"/>
                                </a:schemeClr>
                              </a:solidFill>
                              <a:latin typeface="Cambria Math" panose="02040503050406030204" pitchFamily="18" charset="0"/>
                              <a:ea typeface="Cambria Math" panose="02040503050406030204" pitchFamily="18" charset="0"/>
                            </a:rPr>
                            <m:t>∆</m:t>
                          </m:r>
                          <m:r>
                            <a:rPr lang="de-DE" i="1" smtClean="0">
                              <a:solidFill>
                                <a:schemeClr val="tx1">
                                  <a:lumMod val="75000"/>
                                </a:schemeClr>
                              </a:solidFill>
                              <a:latin typeface="Cambria Math" panose="02040503050406030204" pitchFamily="18" charset="0"/>
                            </a:rPr>
                            <m:t>𝑤</m:t>
                          </m:r>
                        </m:e>
                        <m:sub>
                          <m:r>
                            <a:rPr lang="de-DE" b="0" i="1" smtClean="0">
                              <a:solidFill>
                                <a:schemeClr val="tx1">
                                  <a:lumMod val="75000"/>
                                </a:schemeClr>
                              </a:solidFill>
                              <a:latin typeface="Cambria Math" panose="02040503050406030204" pitchFamily="18" charset="0"/>
                            </a:rPr>
                            <m:t>𝑖</m:t>
                          </m:r>
                        </m:sub>
                      </m:sSub>
                    </m:oMath>
                  </m:oMathPara>
                </a14:m>
                <a:endParaRPr lang="en-GB" b="0" i="0" u="none" strike="noStrike" baseline="0" dirty="0">
                  <a:solidFill>
                    <a:schemeClr val="tx1">
                      <a:lumMod val="75000"/>
                    </a:schemeClr>
                  </a:solidFill>
                </a:endParaRPr>
              </a:p>
              <a:p>
                <a:pPr marL="6350" indent="0">
                  <a:buNone/>
                </a:pPr>
                <a:endParaRPr lang="en-GB" sz="1200" b="0" i="0" u="none" strike="noStrike" baseline="0" dirty="0">
                  <a:solidFill>
                    <a:schemeClr val="tx1">
                      <a:lumMod val="75000"/>
                    </a:schemeClr>
                  </a:solidFill>
                </a:endParaRPr>
              </a:p>
              <a:p>
                <a:pPr marL="6350" indent="0">
                  <a:spcAft>
                    <a:spcPts val="1200"/>
                  </a:spcAft>
                  <a:buNone/>
                </a:pPr>
                <a14:m>
                  <m:oMathPara xmlns:m="http://schemas.openxmlformats.org/officeDocument/2006/math">
                    <m:oMathParaPr>
                      <m:jc m:val="centerGroup"/>
                    </m:oMathParaPr>
                    <m:oMath xmlns:m="http://schemas.openxmlformats.org/officeDocument/2006/math">
                      <m:sSup>
                        <m:sSupPr>
                          <m:ctrlPr>
                            <a:rPr lang="en-GB" b="0" i="1" u="none" strike="noStrike" baseline="0" smtClean="0">
                              <a:solidFill>
                                <a:schemeClr val="tx1">
                                  <a:lumMod val="75000"/>
                                </a:schemeClr>
                              </a:solidFill>
                              <a:latin typeface="Cambria Math" panose="02040503050406030204" pitchFamily="18" charset="0"/>
                            </a:rPr>
                          </m:ctrlPr>
                        </m:sSupPr>
                        <m:e>
                          <m:r>
                            <a:rPr lang="de-DE" b="0" i="1" u="none" strike="noStrike" baseline="0" smtClean="0">
                              <a:solidFill>
                                <a:schemeClr val="tx1">
                                  <a:lumMod val="75000"/>
                                </a:schemeClr>
                              </a:solidFill>
                              <a:latin typeface="Cambria Math" panose="02040503050406030204" pitchFamily="18" charset="0"/>
                            </a:rPr>
                            <m:t>𝑏</m:t>
                          </m:r>
                        </m:e>
                        <m:sup>
                          <m:r>
                            <a:rPr lang="de-DE" b="0" i="1" u="none" strike="noStrike" baseline="0" smtClean="0">
                              <a:solidFill>
                                <a:schemeClr val="tx1">
                                  <a:lumMod val="75000"/>
                                </a:schemeClr>
                              </a:solidFill>
                              <a:latin typeface="Cambria Math" panose="02040503050406030204" pitchFamily="18" charset="0"/>
                            </a:rPr>
                            <m:t>𝑛𝑒𝑤</m:t>
                          </m:r>
                        </m:sup>
                      </m:sSup>
                      <m:r>
                        <a:rPr lang="de-DE" b="0" i="1" u="none" strike="noStrike" baseline="0" smtClean="0">
                          <a:solidFill>
                            <a:schemeClr val="tx1">
                              <a:lumMod val="75000"/>
                            </a:schemeClr>
                          </a:solidFill>
                          <a:latin typeface="Cambria Math" panose="02040503050406030204" pitchFamily="18" charset="0"/>
                        </a:rPr>
                        <m:t>=</m:t>
                      </m:r>
                      <m:sSup>
                        <m:sSupPr>
                          <m:ctrlPr>
                            <a:rPr lang="de-DE" b="0" i="1" u="none" strike="noStrike" baseline="0" smtClean="0">
                              <a:solidFill>
                                <a:schemeClr val="tx1">
                                  <a:lumMod val="75000"/>
                                </a:schemeClr>
                              </a:solidFill>
                              <a:latin typeface="Cambria Math" panose="02040503050406030204" pitchFamily="18" charset="0"/>
                            </a:rPr>
                          </m:ctrlPr>
                        </m:sSupPr>
                        <m:e>
                          <m:r>
                            <a:rPr lang="de-DE" b="0" i="1" u="none" strike="noStrike" baseline="0" smtClean="0">
                              <a:solidFill>
                                <a:schemeClr val="tx1">
                                  <a:lumMod val="75000"/>
                                </a:schemeClr>
                              </a:solidFill>
                              <a:latin typeface="Cambria Math" panose="02040503050406030204" pitchFamily="18" charset="0"/>
                            </a:rPr>
                            <m:t>𝑏</m:t>
                          </m:r>
                        </m:e>
                        <m:sup>
                          <m:r>
                            <a:rPr lang="de-DE" b="0" i="1" u="none" strike="noStrike" baseline="0" smtClean="0">
                              <a:solidFill>
                                <a:schemeClr val="tx1">
                                  <a:lumMod val="75000"/>
                                </a:schemeClr>
                              </a:solidFill>
                              <a:latin typeface="Cambria Math" panose="02040503050406030204" pitchFamily="18" charset="0"/>
                            </a:rPr>
                            <m:t>𝑜𝑙𝑑</m:t>
                          </m:r>
                        </m:sup>
                      </m:sSup>
                      <m:r>
                        <a:rPr lang="de-DE" b="0" i="1" u="none" strike="noStrike" baseline="0" smtClean="0">
                          <a:solidFill>
                            <a:schemeClr val="tx1">
                              <a:lumMod val="75000"/>
                            </a:schemeClr>
                          </a:solidFill>
                          <a:latin typeface="Cambria Math" panose="02040503050406030204" pitchFamily="18" charset="0"/>
                        </a:rPr>
                        <m:t>+</m:t>
                      </m:r>
                      <m:r>
                        <a:rPr lang="de-DE" b="0" i="1" u="none" strike="noStrike" baseline="0" smtClean="0">
                          <a:solidFill>
                            <a:schemeClr val="tx1">
                              <a:lumMod val="75000"/>
                            </a:schemeClr>
                          </a:solidFill>
                          <a:latin typeface="Cambria Math" panose="02040503050406030204" pitchFamily="18" charset="0"/>
                          <a:ea typeface="Cambria Math" panose="02040503050406030204" pitchFamily="18" charset="0"/>
                        </a:rPr>
                        <m:t>∆</m:t>
                      </m:r>
                      <m:r>
                        <a:rPr lang="de-DE" b="0" i="1" u="none" strike="noStrike" baseline="0" smtClean="0">
                          <a:solidFill>
                            <a:schemeClr val="tx1">
                              <a:lumMod val="75000"/>
                            </a:schemeClr>
                          </a:solidFill>
                          <a:latin typeface="Cambria Math" panose="02040503050406030204" pitchFamily="18" charset="0"/>
                          <a:ea typeface="Cambria Math" panose="02040503050406030204" pitchFamily="18" charset="0"/>
                        </a:rPr>
                        <m:t>𝑏</m:t>
                      </m:r>
                    </m:oMath>
                  </m:oMathPara>
                </a14:m>
                <a:endParaRPr lang="en-GB" b="0" i="0" u="none" strike="noStrike" baseline="0" dirty="0">
                  <a:solidFill>
                    <a:schemeClr val="tx1">
                      <a:lumMod val="75000"/>
                    </a:schemeClr>
                  </a:solidFill>
                </a:endParaRPr>
              </a:p>
              <a:p>
                <a:pPr algn="l"/>
                <a14:m>
                  <m:oMath xmlns:m="http://schemas.openxmlformats.org/officeDocument/2006/math">
                    <m:sSub>
                      <m:sSubPr>
                        <m:ctrlPr>
                          <a:rPr lang="en-GB" b="0" i="1" u="none" strike="noStrike" baseline="0" smtClean="0">
                            <a:solidFill>
                              <a:schemeClr val="tx1">
                                <a:lumMod val="75000"/>
                              </a:schemeClr>
                            </a:solidFill>
                            <a:latin typeface="Cambria Math" panose="02040503050406030204" pitchFamily="18" charset="0"/>
                          </a:rPr>
                        </m:ctrlPr>
                      </m:sSubPr>
                      <m:e>
                        <m:r>
                          <a:rPr lang="de-DE" b="0" i="1" u="none" strike="noStrike" baseline="0" smtClean="0">
                            <a:solidFill>
                              <a:schemeClr val="tx1">
                                <a:lumMod val="75000"/>
                              </a:schemeClr>
                            </a:solidFill>
                            <a:latin typeface="Cambria Math" panose="02040503050406030204" pitchFamily="18" charset="0"/>
                          </a:rPr>
                          <m:t>𝑤</m:t>
                        </m:r>
                      </m:e>
                      <m:sub>
                        <m:r>
                          <a:rPr lang="de-DE" b="0" i="1" u="none" strike="noStrike" baseline="0" smtClean="0">
                            <a:solidFill>
                              <a:schemeClr val="tx1">
                                <a:lumMod val="75000"/>
                              </a:schemeClr>
                            </a:solidFill>
                            <a:latin typeface="Cambria Math" panose="02040503050406030204" pitchFamily="18" charset="0"/>
                          </a:rPr>
                          <m:t>𝑖</m:t>
                        </m:r>
                      </m:sub>
                    </m:sSub>
                  </m:oMath>
                </a14:m>
                <a:r>
                  <a:rPr lang="en-GB" b="0" i="0" u="none" strike="noStrike" baseline="0" dirty="0">
                    <a:solidFill>
                      <a:schemeClr val="tx1">
                        <a:lumMod val="75000"/>
                      </a:schemeClr>
                    </a:solidFill>
                  </a:rPr>
                  <a:t>: A weight of the perceptron</a:t>
                </a:r>
              </a:p>
              <a:p>
                <a:pPr algn="l"/>
                <a14:m>
                  <m:oMath xmlns:m="http://schemas.openxmlformats.org/officeDocument/2006/math">
                    <m:r>
                      <a:rPr lang="en-GB" b="0" i="1" u="none" strike="noStrike" baseline="0" dirty="0" smtClean="0">
                        <a:solidFill>
                          <a:schemeClr val="tx1">
                            <a:lumMod val="75000"/>
                          </a:schemeClr>
                        </a:solidFill>
                        <a:latin typeface="Cambria Math" panose="02040503050406030204" pitchFamily="18" charset="0"/>
                      </a:rPr>
                      <m:t>𝑏</m:t>
                    </m:r>
                  </m:oMath>
                </a14:m>
                <a:r>
                  <a:rPr lang="en-GB" b="0" i="0" u="none" strike="noStrike" baseline="0" dirty="0">
                    <a:solidFill>
                      <a:schemeClr val="tx1">
                        <a:lumMod val="75000"/>
                      </a:schemeClr>
                    </a:solidFill>
                  </a:rPr>
                  <a:t> : The threshold value of the perceptron</a:t>
                </a:r>
              </a:p>
              <a:p>
                <a:pPr algn="l"/>
                <a14:m>
                  <m:oMath xmlns:m="http://schemas.openxmlformats.org/officeDocument/2006/math">
                    <m:d>
                      <m:dPr>
                        <m:ctrlPr>
                          <a:rPr lang="en-GB" b="0" i="1" u="none" strike="noStrike" baseline="0" smtClean="0">
                            <a:solidFill>
                              <a:schemeClr val="tx1">
                                <a:lumMod val="75000"/>
                              </a:schemeClr>
                            </a:solidFill>
                            <a:latin typeface="Cambria Math" panose="02040503050406030204" pitchFamily="18" charset="0"/>
                          </a:rPr>
                        </m:ctrlPr>
                      </m:dPr>
                      <m:e>
                        <m:sSub>
                          <m:sSubPr>
                            <m:ctrlPr>
                              <a:rPr lang="en-GB" b="0" i="1" u="none" strike="noStrike" baseline="0" smtClean="0">
                                <a:solidFill>
                                  <a:schemeClr val="tx1">
                                    <a:lumMod val="75000"/>
                                  </a:schemeClr>
                                </a:solidFill>
                                <a:latin typeface="Cambria Math" panose="02040503050406030204" pitchFamily="18" charset="0"/>
                              </a:rPr>
                            </m:ctrlPr>
                          </m:sSubPr>
                          <m:e>
                            <m:r>
                              <a:rPr lang="de-DE" b="0" i="1" u="none" strike="noStrike" baseline="0" smtClean="0">
                                <a:solidFill>
                                  <a:schemeClr val="tx1">
                                    <a:lumMod val="75000"/>
                                  </a:schemeClr>
                                </a:solidFill>
                                <a:latin typeface="Cambria Math" panose="02040503050406030204" pitchFamily="18" charset="0"/>
                              </a:rPr>
                              <m:t>𝑥</m:t>
                            </m:r>
                          </m:e>
                          <m:sub>
                            <m:r>
                              <a:rPr lang="de-DE" b="0" i="1" u="none" strike="noStrike" baseline="0" smtClean="0">
                                <a:solidFill>
                                  <a:schemeClr val="tx1">
                                    <a:lumMod val="75000"/>
                                  </a:schemeClr>
                                </a:solidFill>
                                <a:latin typeface="Cambria Math" panose="02040503050406030204" pitchFamily="18" charset="0"/>
                              </a:rPr>
                              <m:t>1</m:t>
                            </m:r>
                          </m:sub>
                        </m:sSub>
                        <m:r>
                          <a:rPr lang="de-DE" b="0" i="1" u="none" strike="noStrike" baseline="0" smtClean="0">
                            <a:solidFill>
                              <a:schemeClr val="tx1">
                                <a:lumMod val="75000"/>
                              </a:schemeClr>
                            </a:solidFill>
                            <a:latin typeface="Cambria Math" panose="02040503050406030204" pitchFamily="18" charset="0"/>
                          </a:rPr>
                          <m:t>, </m:t>
                        </m:r>
                        <m:sSub>
                          <m:sSubPr>
                            <m:ctrlPr>
                              <a:rPr lang="de-DE" b="0" i="1" u="none" strike="noStrike" baseline="0" smtClean="0">
                                <a:solidFill>
                                  <a:schemeClr val="tx1">
                                    <a:lumMod val="75000"/>
                                  </a:schemeClr>
                                </a:solidFill>
                                <a:latin typeface="Cambria Math" panose="02040503050406030204" pitchFamily="18" charset="0"/>
                              </a:rPr>
                            </m:ctrlPr>
                          </m:sSubPr>
                          <m:e>
                            <m:r>
                              <a:rPr lang="de-DE" b="0" i="1" u="none" strike="noStrike" baseline="0" smtClean="0">
                                <a:solidFill>
                                  <a:schemeClr val="tx1">
                                    <a:lumMod val="75000"/>
                                  </a:schemeClr>
                                </a:solidFill>
                                <a:latin typeface="Cambria Math" panose="02040503050406030204" pitchFamily="18" charset="0"/>
                              </a:rPr>
                              <m:t>𝑥</m:t>
                            </m:r>
                          </m:e>
                          <m:sub>
                            <m:r>
                              <a:rPr lang="de-DE" b="0" i="1" u="none" strike="noStrike" baseline="0" smtClean="0">
                                <a:solidFill>
                                  <a:schemeClr val="tx1">
                                    <a:lumMod val="75000"/>
                                  </a:schemeClr>
                                </a:solidFill>
                                <a:latin typeface="Cambria Math" panose="02040503050406030204" pitchFamily="18" charset="0"/>
                              </a:rPr>
                              <m:t>2</m:t>
                            </m:r>
                          </m:sub>
                        </m:sSub>
                        <m:r>
                          <a:rPr lang="de-DE" b="0" i="1" u="none" strike="noStrike" baseline="0" smtClean="0">
                            <a:solidFill>
                              <a:schemeClr val="tx1">
                                <a:lumMod val="75000"/>
                              </a:schemeClr>
                            </a:solidFill>
                            <a:latin typeface="Cambria Math" panose="02040503050406030204" pitchFamily="18" charset="0"/>
                          </a:rPr>
                          <m:t>, …, </m:t>
                        </m:r>
                        <m:sSub>
                          <m:sSubPr>
                            <m:ctrlPr>
                              <a:rPr lang="de-DE" b="0" i="1" u="none" strike="noStrike" baseline="0" smtClean="0">
                                <a:solidFill>
                                  <a:schemeClr val="tx1">
                                    <a:lumMod val="75000"/>
                                  </a:schemeClr>
                                </a:solidFill>
                                <a:latin typeface="Cambria Math" panose="02040503050406030204" pitchFamily="18" charset="0"/>
                              </a:rPr>
                            </m:ctrlPr>
                          </m:sSubPr>
                          <m:e>
                            <m:r>
                              <a:rPr lang="de-DE" b="0" i="1" u="none" strike="noStrike" baseline="0" smtClean="0">
                                <a:solidFill>
                                  <a:schemeClr val="tx1">
                                    <a:lumMod val="75000"/>
                                  </a:schemeClr>
                                </a:solidFill>
                                <a:latin typeface="Cambria Math" panose="02040503050406030204" pitchFamily="18" charset="0"/>
                              </a:rPr>
                              <m:t>𝑥</m:t>
                            </m:r>
                          </m:e>
                          <m:sub>
                            <m:r>
                              <a:rPr lang="de-DE" b="0" i="1" u="none" strike="noStrike" baseline="0" smtClean="0">
                                <a:solidFill>
                                  <a:schemeClr val="tx1">
                                    <a:lumMod val="75000"/>
                                  </a:schemeClr>
                                </a:solidFill>
                                <a:latin typeface="Cambria Math" panose="02040503050406030204" pitchFamily="18" charset="0"/>
                              </a:rPr>
                              <m:t>𝑛</m:t>
                            </m:r>
                          </m:sub>
                        </m:sSub>
                      </m:e>
                    </m:d>
                  </m:oMath>
                </a14:m>
                <a:r>
                  <a:rPr lang="en-GB" b="0" i="0" u="none" strike="noStrike" baseline="0" dirty="0">
                    <a:solidFill>
                      <a:schemeClr val="tx1">
                        <a:lumMod val="75000"/>
                      </a:schemeClr>
                    </a:solidFill>
                  </a:rPr>
                  <a:t>: An input vector</a:t>
                </a:r>
              </a:p>
              <a:p>
                <a14:m>
                  <m:oMath xmlns:m="http://schemas.openxmlformats.org/officeDocument/2006/math">
                    <m:r>
                      <a:rPr lang="en-GB" b="0" i="1" u="none" strike="noStrike" baseline="0" dirty="0" smtClean="0">
                        <a:solidFill>
                          <a:schemeClr val="tx1">
                            <a:lumMod val="75000"/>
                          </a:schemeClr>
                        </a:solidFill>
                        <a:latin typeface="Cambria Math" panose="02040503050406030204" pitchFamily="18" charset="0"/>
                      </a:rPr>
                      <m:t>𝑡</m:t>
                    </m:r>
                  </m:oMath>
                </a14:m>
                <a:r>
                  <a:rPr lang="en-GB" b="0" i="0" u="none" strike="noStrike" baseline="0" dirty="0">
                    <a:solidFill>
                      <a:schemeClr val="tx1">
                        <a:lumMod val="75000"/>
                      </a:schemeClr>
                    </a:solidFill>
                  </a:rPr>
                  <a:t>: the desired output for input vector </a:t>
                </a:r>
                <a14:m>
                  <m:oMath xmlns:m="http://schemas.openxmlformats.org/officeDocument/2006/math">
                    <m:d>
                      <m:dPr>
                        <m:ctrlPr>
                          <a:rPr lang="en-GB" i="1">
                            <a:solidFill>
                              <a:schemeClr val="tx1">
                                <a:lumMod val="75000"/>
                              </a:schemeClr>
                            </a:solidFill>
                            <a:latin typeface="Cambria Math" panose="02040503050406030204" pitchFamily="18" charset="0"/>
                          </a:rPr>
                        </m:ctrlPr>
                      </m:dPr>
                      <m:e>
                        <m:sSub>
                          <m:sSubPr>
                            <m:ctrlPr>
                              <a:rPr lang="en-GB"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r>
                          <a:rPr lang="de-DE" i="1">
                            <a:solidFill>
                              <a:schemeClr val="tx1">
                                <a:lumMod val="75000"/>
                              </a:schemeClr>
                            </a:solidFill>
                            <a:latin typeface="Cambria Math" panose="02040503050406030204" pitchFamily="18" charset="0"/>
                          </a:rPr>
                          <m:t>, </m:t>
                        </m:r>
                        <m:sSub>
                          <m:sSubPr>
                            <m:ctrlPr>
                              <a:rPr lang="de-DE"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2</m:t>
                            </m:r>
                          </m:sub>
                        </m:sSub>
                        <m:r>
                          <a:rPr lang="de-DE" i="1">
                            <a:solidFill>
                              <a:schemeClr val="tx1">
                                <a:lumMod val="75000"/>
                              </a:schemeClr>
                            </a:solidFill>
                            <a:latin typeface="Cambria Math" panose="02040503050406030204" pitchFamily="18" charset="0"/>
                          </a:rPr>
                          <m:t>, …, </m:t>
                        </m:r>
                        <m:sSub>
                          <m:sSubPr>
                            <m:ctrlPr>
                              <a:rPr lang="de-DE"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𝑛</m:t>
                            </m:r>
                          </m:sub>
                        </m:sSub>
                      </m:e>
                    </m:d>
                  </m:oMath>
                </a14:m>
                <a:endParaRPr lang="en-GB" b="0" i="0" u="none" strike="noStrike" baseline="0" dirty="0">
                  <a:solidFill>
                    <a:schemeClr val="tx1">
                      <a:lumMod val="75000"/>
                    </a:schemeClr>
                  </a:solidFill>
                </a:endParaRPr>
              </a:p>
              <a:p>
                <a14:m>
                  <m:oMath xmlns:m="http://schemas.openxmlformats.org/officeDocument/2006/math">
                    <m:r>
                      <a:rPr lang="de-DE" b="0" i="1" u="none" strike="noStrike" baseline="0" smtClean="0">
                        <a:solidFill>
                          <a:schemeClr val="tx1">
                            <a:lumMod val="75000"/>
                          </a:schemeClr>
                        </a:solidFill>
                        <a:latin typeface="Cambria Math" panose="02040503050406030204" pitchFamily="18" charset="0"/>
                      </a:rPr>
                      <m:t>𝑦</m:t>
                    </m:r>
                  </m:oMath>
                </a14:m>
                <a:r>
                  <a:rPr lang="en-GB" dirty="0">
                    <a:solidFill>
                      <a:schemeClr val="tx1">
                        <a:lumMod val="75000"/>
                      </a:schemeClr>
                    </a:solidFill>
                  </a:rPr>
                  <a:t>: the real output of the Perceptron for input vector </a:t>
                </a:r>
                <a14:m>
                  <m:oMath xmlns:m="http://schemas.openxmlformats.org/officeDocument/2006/math">
                    <m:d>
                      <m:dPr>
                        <m:ctrlPr>
                          <a:rPr lang="en-GB" i="1">
                            <a:solidFill>
                              <a:schemeClr val="tx1">
                                <a:lumMod val="75000"/>
                              </a:schemeClr>
                            </a:solidFill>
                            <a:latin typeface="Cambria Math" panose="02040503050406030204" pitchFamily="18" charset="0"/>
                          </a:rPr>
                        </m:ctrlPr>
                      </m:dPr>
                      <m:e>
                        <m:sSub>
                          <m:sSubPr>
                            <m:ctrlPr>
                              <a:rPr lang="en-GB"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r>
                          <a:rPr lang="de-DE" i="1">
                            <a:solidFill>
                              <a:schemeClr val="tx1">
                                <a:lumMod val="75000"/>
                              </a:schemeClr>
                            </a:solidFill>
                            <a:latin typeface="Cambria Math" panose="02040503050406030204" pitchFamily="18" charset="0"/>
                          </a:rPr>
                          <m:t>, </m:t>
                        </m:r>
                        <m:sSub>
                          <m:sSubPr>
                            <m:ctrlPr>
                              <a:rPr lang="de-DE"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2</m:t>
                            </m:r>
                          </m:sub>
                        </m:sSub>
                        <m:r>
                          <a:rPr lang="de-DE" i="1">
                            <a:solidFill>
                              <a:schemeClr val="tx1">
                                <a:lumMod val="75000"/>
                              </a:schemeClr>
                            </a:solidFill>
                            <a:latin typeface="Cambria Math" panose="02040503050406030204" pitchFamily="18" charset="0"/>
                          </a:rPr>
                          <m:t>, …, </m:t>
                        </m:r>
                        <m:sSub>
                          <m:sSubPr>
                            <m:ctrlPr>
                              <a:rPr lang="de-DE"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𝑛</m:t>
                            </m:r>
                          </m:sub>
                        </m:sSub>
                      </m:e>
                    </m:d>
                  </m:oMath>
                </a14:m>
                <a:endParaRPr lang="en-GB" b="0" i="0" u="none" strike="noStrike" baseline="0" dirty="0">
                  <a:solidFill>
                    <a:schemeClr val="tx1">
                      <a:lumMod val="75000"/>
                    </a:schemeClr>
                  </a:solidFill>
                </a:endParaRPr>
              </a:p>
              <a:p>
                <a14:m>
                  <m:oMath xmlns:m="http://schemas.openxmlformats.org/officeDocument/2006/math">
                    <m:r>
                      <a:rPr lang="en-GB" b="0" i="1" u="none" strike="noStrike" baseline="0" smtClean="0">
                        <a:solidFill>
                          <a:schemeClr val="tx1">
                            <a:lumMod val="75000"/>
                          </a:schemeClr>
                        </a:solidFill>
                        <a:latin typeface="Cambria Math" panose="02040503050406030204" pitchFamily="18" charset="0"/>
                        <a:ea typeface="Cambria Math" panose="02040503050406030204" pitchFamily="18" charset="0"/>
                      </a:rPr>
                      <m:t>𝜂</m:t>
                    </m:r>
                    <m:r>
                      <a:rPr lang="de-DE" b="0" i="1" u="none" strike="noStrike" baseline="0" smtClean="0">
                        <a:solidFill>
                          <a:schemeClr val="tx1">
                            <a:lumMod val="75000"/>
                          </a:schemeClr>
                        </a:solidFill>
                        <a:latin typeface="Cambria Math" panose="02040503050406030204" pitchFamily="18" charset="0"/>
                        <a:ea typeface="Cambria Math" panose="02040503050406030204" pitchFamily="18" charset="0"/>
                      </a:rPr>
                      <m:t>&gt;0</m:t>
                    </m:r>
                  </m:oMath>
                </a14:m>
                <a:r>
                  <a:rPr lang="en-GB" b="0" i="0" u="none" strike="noStrike" baseline="0" dirty="0">
                    <a:solidFill>
                      <a:schemeClr val="tx1">
                        <a:lumMod val="75000"/>
                      </a:schemeClr>
                    </a:solidFill>
                  </a:rPr>
                  <a:t>: the Learning rate</a:t>
                </a:r>
                <a:endParaRPr lang="en-GB" dirty="0">
                  <a:solidFill>
                    <a:schemeClr val="tx1">
                      <a:lumMod val="75000"/>
                    </a:schemeClr>
                  </a:solidFill>
                </a:endParaRPr>
              </a:p>
            </p:txBody>
          </p:sp>
        </mc:Choice>
        <mc:Fallback xmlns="">
          <p:sp>
            <p:nvSpPr>
              <p:cNvPr id="4" name="Text Placeholder 3">
                <a:extLst>
                  <a:ext uri="{FF2B5EF4-FFF2-40B4-BE49-F238E27FC236}">
                    <a16:creationId xmlns:a16="http://schemas.microsoft.com/office/drawing/2014/main" id="{9ABED571-BAAA-4694-8DEB-2636A41C6399}"/>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1818" t="-2125"/>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0317AE0D-E30C-4FF0-B92E-064F990B2562}"/>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
        <p:nvSpPr>
          <p:cNvPr id="7" name="Oval 6">
            <a:extLst>
              <a:ext uri="{FF2B5EF4-FFF2-40B4-BE49-F238E27FC236}">
                <a16:creationId xmlns:a16="http://schemas.microsoft.com/office/drawing/2014/main" id="{620CA8DE-79D7-41D0-A911-4F06C80B147F}"/>
              </a:ext>
            </a:extLst>
          </p:cNvPr>
          <p:cNvSpPr/>
          <p:nvPr/>
        </p:nvSpPr>
        <p:spPr>
          <a:xfrm>
            <a:off x="5141068" y="1493196"/>
            <a:ext cx="690664" cy="4426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69890B0-717E-4DE2-8E98-445E00951AE9}"/>
              </a:ext>
            </a:extLst>
          </p:cNvPr>
          <p:cNvSpPr/>
          <p:nvPr/>
        </p:nvSpPr>
        <p:spPr>
          <a:xfrm>
            <a:off x="5141068" y="2086392"/>
            <a:ext cx="476655" cy="44260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880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0E2A-7EF0-41C9-A5C3-56EE76626EA5}"/>
              </a:ext>
            </a:extLst>
          </p:cNvPr>
          <p:cNvSpPr>
            <a:spLocks noGrp="1"/>
          </p:cNvSpPr>
          <p:nvPr>
            <p:ph type="title"/>
          </p:nvPr>
        </p:nvSpPr>
        <p:spPr/>
        <p:txBody>
          <a:bodyPr/>
          <a:lstStyle/>
          <a:p>
            <a:r>
              <a:rPr lang="de-DE" dirty="0"/>
              <a:t>The delta rule</a:t>
            </a:r>
            <a:endParaRPr lang="en-GB" dirty="0"/>
          </a:p>
        </p:txBody>
      </p:sp>
      <p:sp>
        <p:nvSpPr>
          <p:cNvPr id="3" name="Slide Number Placeholder 2">
            <a:extLst>
              <a:ext uri="{FF2B5EF4-FFF2-40B4-BE49-F238E27FC236}">
                <a16:creationId xmlns:a16="http://schemas.microsoft.com/office/drawing/2014/main" id="{28327D5A-744C-4E4D-91B0-1FCDBCED66CA}"/>
              </a:ext>
            </a:extLst>
          </p:cNvPr>
          <p:cNvSpPr>
            <a:spLocks noGrp="1"/>
          </p:cNvSpPr>
          <p:nvPr>
            <p:ph type="sldNum" sz="quarter" idx="13"/>
          </p:nvPr>
        </p:nvSpPr>
        <p:spPr/>
        <p:txBody>
          <a:bodyPr/>
          <a:lstStyle/>
          <a:p>
            <a:fld id="{15C29056-5AFA-7949-831A-3EC086771171}" type="slidenum">
              <a:rPr lang="de-DE" smtClean="0"/>
              <a:pPr/>
              <a:t>18</a:t>
            </a:fld>
            <a:endParaRPr lang="de-DE"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9ABED571-BAAA-4694-8DEB-2636A41C6399}"/>
                  </a:ext>
                </a:extLst>
              </p:cNvPr>
              <p:cNvSpPr>
                <a:spLocks noGrp="1"/>
              </p:cNvSpPr>
              <p:nvPr>
                <p:ph type="body" sz="quarter" idx="14"/>
              </p:nvPr>
            </p:nvSpPr>
            <p:spPr/>
            <p:txBody>
              <a:bodyPr/>
              <a:lstStyle/>
              <a:p>
                <a:pPr algn="l"/>
                <a:r>
                  <a:rPr lang="en-GB" b="0" i="0" u="none" strike="noStrike" baseline="0" dirty="0"/>
                  <a:t>The </a:t>
                </a:r>
                <a:r>
                  <a:rPr lang="en-GB" b="1" i="0" u="none" strike="noStrike" baseline="0" dirty="0"/>
                  <a:t>delta rule </a:t>
                </a:r>
                <a:r>
                  <a:rPr lang="en-GB" b="0" i="0" u="none" strike="noStrike" baseline="0" dirty="0"/>
                  <a:t>recommends to adjust the weight and the threshold values as:</a:t>
                </a:r>
              </a:p>
              <a:p>
                <a:pPr algn="l"/>
                <a:endParaRPr lang="en-GB" b="0" i="0" u="none" strike="noStrike" baseline="0" dirty="0">
                  <a:solidFill>
                    <a:srgbClr val="000000"/>
                  </a:solidFill>
                </a:endParaRPr>
              </a:p>
              <a:p>
                <a:pPr marL="6350" indent="0">
                  <a:buNone/>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ea typeface="Cambria Math" panose="02040503050406030204" pitchFamily="18" charset="0"/>
                            </a:rPr>
                            <m:t>∆</m:t>
                          </m:r>
                          <m:r>
                            <a:rPr lang="de-DE" i="1" smtClean="0">
                              <a:solidFill>
                                <a:schemeClr val="tx1">
                                  <a:lumMod val="75000"/>
                                </a:schemeClr>
                              </a:solidFill>
                              <a:latin typeface="Cambria Math" panose="02040503050406030204" pitchFamily="18" charset="0"/>
                            </a:rPr>
                            <m:t>𝑤</m:t>
                          </m:r>
                        </m:e>
                        <m:sub>
                          <m:r>
                            <a:rPr lang="de-DE" b="0" i="1" smtClean="0">
                              <a:solidFill>
                                <a:schemeClr val="tx1">
                                  <a:lumMod val="75000"/>
                                </a:schemeClr>
                              </a:solidFill>
                              <a:latin typeface="Cambria Math" panose="02040503050406030204" pitchFamily="18" charset="0"/>
                            </a:rPr>
                            <m:t>𝑖</m:t>
                          </m:r>
                        </m:sub>
                      </m:sSub>
                      <m:r>
                        <a:rPr lang="de-DE" b="0" i="1" smtClean="0">
                          <a:solidFill>
                            <a:schemeClr val="tx1">
                              <a:lumMod val="75000"/>
                            </a:schemeClr>
                          </a:solidFill>
                          <a:latin typeface="Cambria Math" panose="02040503050406030204" pitchFamily="18" charset="0"/>
                        </a:rPr>
                        <m:t>=</m:t>
                      </m:r>
                      <m:d>
                        <m:dPr>
                          <m:begChr m:val="{"/>
                          <m:endChr m:val=""/>
                          <m:ctrlPr>
                            <a:rPr lang="de-DE" b="0" i="1" smtClean="0">
                              <a:solidFill>
                                <a:schemeClr val="tx1">
                                  <a:lumMod val="75000"/>
                                </a:schemeClr>
                              </a:solidFill>
                              <a:latin typeface="Cambria Math" panose="02040503050406030204" pitchFamily="18" charset="0"/>
                            </a:rPr>
                          </m:ctrlPr>
                        </m:dPr>
                        <m:e>
                          <m:eqArr>
                            <m:eqArrPr>
                              <m:ctrlPr>
                                <a:rPr lang="de-DE" b="0" i="1" smtClean="0">
                                  <a:solidFill>
                                    <a:schemeClr val="tx1">
                                      <a:lumMod val="75000"/>
                                    </a:schemeClr>
                                  </a:solidFill>
                                  <a:latin typeface="Cambria Math" panose="02040503050406030204" pitchFamily="18" charset="0"/>
                                </a:rPr>
                              </m:ctrlPr>
                            </m:eqArrPr>
                            <m:e>
                              <m:r>
                                <a:rPr lang="de-DE" b="0" i="1" smtClean="0">
                                  <a:solidFill>
                                    <a:schemeClr val="tx1">
                                      <a:lumMod val="75000"/>
                                    </a:schemeClr>
                                  </a:solidFill>
                                  <a:latin typeface="Cambria Math" panose="02040503050406030204" pitchFamily="18" charset="0"/>
                                </a:rPr>
                                <m:t>0                      </m:t>
                              </m:r>
                              <m:r>
                                <a:rPr lang="de-DE" b="0" i="1" smtClean="0">
                                  <a:solidFill>
                                    <a:schemeClr val="tx1">
                                      <a:lumMod val="75000"/>
                                    </a:schemeClr>
                                  </a:solidFill>
                                  <a:latin typeface="Cambria Math" panose="02040503050406030204" pitchFamily="18" charset="0"/>
                                </a:rPr>
                                <m:t>𝑖𝑓</m:t>
                              </m:r>
                              <m:r>
                                <a:rPr lang="de-DE" b="0" i="1" smtClean="0">
                                  <a:solidFill>
                                    <a:schemeClr val="tx1">
                                      <a:lumMod val="75000"/>
                                    </a:schemeClr>
                                  </a:solidFill>
                                  <a:latin typeface="Cambria Math" panose="02040503050406030204" pitchFamily="18" charset="0"/>
                                </a:rPr>
                                <m:t> </m:t>
                              </m:r>
                              <m:r>
                                <a:rPr lang="de-DE" b="0" i="1" smtClean="0">
                                  <a:solidFill>
                                    <a:schemeClr val="tx1">
                                      <a:lumMod val="75000"/>
                                    </a:schemeClr>
                                  </a:solidFill>
                                  <a:latin typeface="Cambria Math" panose="02040503050406030204" pitchFamily="18" charset="0"/>
                                </a:rPr>
                                <m:t>𝑦</m:t>
                              </m:r>
                              <m:r>
                                <a:rPr lang="de-DE" b="0" i="1" smtClean="0">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𝑡</m:t>
                              </m:r>
                            </m:e>
                            <m:e>
                              <m:r>
                                <a:rPr lang="de-DE" b="0" i="1" smtClean="0">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ea typeface="Cambria Math" panose="02040503050406030204" pitchFamily="18" charset="0"/>
                                </a:rPr>
                                <m:t>𝜂</m:t>
                              </m:r>
                              <m:sSub>
                                <m:sSubPr>
                                  <m:ctrlPr>
                                    <a:rPr lang="en-GB"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𝑖</m:t>
                                  </m:r>
                                </m:sub>
                              </m:sSub>
                              <m:r>
                                <a:rPr lang="de-DE" b="0" i="1" smtClean="0">
                                  <a:solidFill>
                                    <a:schemeClr val="tx1">
                                      <a:lumMod val="75000"/>
                                    </a:schemeClr>
                                  </a:solidFill>
                                  <a:latin typeface="Cambria Math" panose="02040503050406030204" pitchFamily="18" charset="0"/>
                                </a:rPr>
                                <m:t>       </m:t>
                              </m:r>
                              <m:r>
                                <a:rPr lang="de-DE" b="0" i="1" smtClean="0">
                                  <a:solidFill>
                                    <a:schemeClr val="tx1">
                                      <a:lumMod val="75000"/>
                                    </a:schemeClr>
                                  </a:solidFill>
                                  <a:latin typeface="Cambria Math" panose="02040503050406030204" pitchFamily="18" charset="0"/>
                                </a:rPr>
                                <m:t>𝑖𝑓</m:t>
                              </m:r>
                              <m:r>
                                <a:rPr lang="de-DE" b="0" i="1" smtClean="0">
                                  <a:solidFill>
                                    <a:schemeClr val="tx1">
                                      <a:lumMod val="75000"/>
                                    </a:schemeClr>
                                  </a:solidFill>
                                  <a:latin typeface="Cambria Math" panose="02040503050406030204" pitchFamily="18" charset="0"/>
                                </a:rPr>
                                <m:t> </m:t>
                              </m:r>
                              <m:r>
                                <a:rPr lang="de-DE" b="0" i="1" smtClean="0">
                                  <a:solidFill>
                                    <a:schemeClr val="tx1">
                                      <a:lumMod val="75000"/>
                                    </a:schemeClr>
                                  </a:solidFill>
                                  <a:latin typeface="Cambria Math" panose="02040503050406030204" pitchFamily="18" charset="0"/>
                                </a:rPr>
                                <m:t>𝑦</m:t>
                              </m:r>
                              <m:r>
                                <a:rPr lang="de-DE" b="0" i="1" smtClean="0">
                                  <a:solidFill>
                                    <a:schemeClr val="tx1">
                                      <a:lumMod val="75000"/>
                                    </a:schemeClr>
                                  </a:solidFill>
                                  <a:latin typeface="Cambria Math" panose="02040503050406030204" pitchFamily="18" charset="0"/>
                                </a:rPr>
                                <m:t>=0 </m:t>
                              </m:r>
                              <m:r>
                                <a:rPr lang="de-DE" b="0" i="1" smtClean="0">
                                  <a:solidFill>
                                    <a:schemeClr val="tx1">
                                      <a:lumMod val="75000"/>
                                    </a:schemeClr>
                                  </a:solidFill>
                                  <a:latin typeface="Cambria Math" panose="02040503050406030204" pitchFamily="18" charset="0"/>
                                </a:rPr>
                                <m:t>𝑎𝑛𝑑</m:t>
                              </m:r>
                              <m:r>
                                <a:rPr lang="de-DE" b="0" i="1" smtClean="0">
                                  <a:solidFill>
                                    <a:schemeClr val="tx1">
                                      <a:lumMod val="75000"/>
                                    </a:schemeClr>
                                  </a:solidFill>
                                  <a:latin typeface="Cambria Math" panose="02040503050406030204" pitchFamily="18" charset="0"/>
                                </a:rPr>
                                <m:t> </m:t>
                              </m:r>
                              <m:r>
                                <a:rPr lang="de-DE" b="0" i="1" smtClean="0">
                                  <a:solidFill>
                                    <a:schemeClr val="tx1">
                                      <a:lumMod val="75000"/>
                                    </a:schemeClr>
                                  </a:solidFill>
                                  <a:latin typeface="Cambria Math" panose="02040503050406030204" pitchFamily="18" charset="0"/>
                                </a:rPr>
                                <m:t>𝑡</m:t>
                              </m:r>
                              <m:r>
                                <a:rPr lang="de-DE" b="0" i="1" smtClean="0">
                                  <a:solidFill>
                                    <a:schemeClr val="tx1">
                                      <a:lumMod val="75000"/>
                                    </a:schemeClr>
                                  </a:solidFill>
                                  <a:latin typeface="Cambria Math" panose="02040503050406030204" pitchFamily="18" charset="0"/>
                                </a:rPr>
                                <m:t>=1</m:t>
                              </m:r>
                            </m:e>
                            <m:e>
                              <m:r>
                                <a:rPr lang="de-DE" b="0" i="1" smtClean="0">
                                  <a:solidFill>
                                    <a:schemeClr val="tx1">
                                      <a:lumMod val="75000"/>
                                    </a:schemeClr>
                                  </a:solidFill>
                                  <a:latin typeface="Cambria Math" panose="02040503050406030204" pitchFamily="18" charset="0"/>
                                </a:rPr>
                                <m:t>−</m:t>
                              </m:r>
                              <m:r>
                                <a:rPr lang="de-DE" i="1" smtClean="0">
                                  <a:solidFill>
                                    <a:schemeClr val="tx1">
                                      <a:lumMod val="75000"/>
                                    </a:schemeClr>
                                  </a:solidFill>
                                  <a:latin typeface="Cambria Math" panose="02040503050406030204" pitchFamily="18" charset="0"/>
                                  <a:ea typeface="Cambria Math" panose="02040503050406030204" pitchFamily="18" charset="0"/>
                                </a:rPr>
                                <m:t>𝜂</m:t>
                              </m:r>
                              <m:sSub>
                                <m:sSubPr>
                                  <m:ctrlPr>
                                    <a:rPr lang="en-GB"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𝑖</m:t>
                                  </m:r>
                                </m:sub>
                              </m:sSub>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𝑖𝑓</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𝑦</m:t>
                              </m:r>
                              <m:r>
                                <a:rPr lang="de-DE" i="1">
                                  <a:solidFill>
                                    <a:schemeClr val="tx1">
                                      <a:lumMod val="75000"/>
                                    </a:schemeClr>
                                  </a:solidFill>
                                  <a:latin typeface="Cambria Math" panose="02040503050406030204" pitchFamily="18" charset="0"/>
                                </a:rPr>
                                <m:t>=1 </m:t>
                              </m:r>
                              <m:r>
                                <a:rPr lang="de-DE" i="1">
                                  <a:solidFill>
                                    <a:schemeClr val="tx1">
                                      <a:lumMod val="75000"/>
                                    </a:schemeClr>
                                  </a:solidFill>
                                  <a:latin typeface="Cambria Math" panose="02040503050406030204" pitchFamily="18" charset="0"/>
                                </a:rPr>
                                <m:t>𝑎𝑛𝑑</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𝑡</m:t>
                              </m:r>
                              <m:r>
                                <a:rPr lang="de-DE" i="1">
                                  <a:solidFill>
                                    <a:schemeClr val="tx1">
                                      <a:lumMod val="75000"/>
                                    </a:schemeClr>
                                  </a:solidFill>
                                  <a:latin typeface="Cambria Math" panose="02040503050406030204" pitchFamily="18" charset="0"/>
                                </a:rPr>
                                <m:t>=0</m:t>
                              </m:r>
                            </m:e>
                          </m:eqArr>
                        </m:e>
                      </m:d>
                    </m:oMath>
                  </m:oMathPara>
                </a14:m>
                <a:endParaRPr lang="en-GB" b="0" i="0" u="none" strike="noStrike" baseline="0" dirty="0">
                  <a:solidFill>
                    <a:schemeClr val="tx1">
                      <a:lumMod val="75000"/>
                    </a:schemeClr>
                  </a:solidFill>
                </a:endParaRPr>
              </a:p>
              <a:p>
                <a:pPr marL="6350" indent="0">
                  <a:buNone/>
                </a:pPr>
                <a:endParaRPr lang="en-GB" b="0" i="0" u="none" strike="noStrike" baseline="0" dirty="0">
                  <a:solidFill>
                    <a:schemeClr val="tx1">
                      <a:lumMod val="75000"/>
                    </a:schemeClr>
                  </a:solidFill>
                </a:endParaRPr>
              </a:p>
              <a:p>
                <a:pPr marL="6350" indent="0">
                  <a:buNone/>
                </a:pPr>
                <a:endParaRPr lang="en-GB" b="0" i="0" u="none" strike="noStrike" baseline="0" dirty="0">
                  <a:solidFill>
                    <a:schemeClr val="tx1">
                      <a:lumMod val="75000"/>
                    </a:schemeClr>
                  </a:solidFill>
                </a:endParaRPr>
              </a:p>
              <a:p>
                <a:pPr marL="6350" indent="0">
                  <a:buNone/>
                </a:pPr>
                <a14:m>
                  <m:oMathPara xmlns:m="http://schemas.openxmlformats.org/officeDocument/2006/math">
                    <m:oMathParaPr>
                      <m:jc m:val="centerGroup"/>
                    </m:oMathParaPr>
                    <m:oMath xmlns:m="http://schemas.openxmlformats.org/officeDocument/2006/math">
                      <m:r>
                        <a:rPr lang="de-DE" i="1" smtClean="0">
                          <a:solidFill>
                            <a:schemeClr val="tx1">
                              <a:lumMod val="75000"/>
                            </a:schemeClr>
                          </a:solidFill>
                          <a:latin typeface="Cambria Math" panose="02040503050406030204" pitchFamily="18" charset="0"/>
                          <a:ea typeface="Cambria Math" panose="02040503050406030204" pitchFamily="18" charset="0"/>
                        </a:rPr>
                        <m:t>∆</m:t>
                      </m:r>
                      <m:r>
                        <a:rPr lang="de-DE" b="0" i="1" smtClean="0">
                          <a:solidFill>
                            <a:schemeClr val="tx1">
                              <a:lumMod val="75000"/>
                            </a:schemeClr>
                          </a:solidFill>
                          <a:latin typeface="Cambria Math" panose="02040503050406030204" pitchFamily="18" charset="0"/>
                          <a:ea typeface="Cambria Math" panose="02040503050406030204" pitchFamily="18" charset="0"/>
                        </a:rPr>
                        <m:t>𝑏</m:t>
                      </m:r>
                      <m:r>
                        <a:rPr lang="de-DE" i="1">
                          <a:solidFill>
                            <a:schemeClr val="tx1">
                              <a:lumMod val="75000"/>
                            </a:schemeClr>
                          </a:solidFill>
                          <a:latin typeface="Cambria Math" panose="02040503050406030204" pitchFamily="18" charset="0"/>
                        </a:rPr>
                        <m:t>=</m:t>
                      </m:r>
                      <m:d>
                        <m:dPr>
                          <m:begChr m:val="{"/>
                          <m:endChr m:val=""/>
                          <m:ctrlPr>
                            <a:rPr lang="de-DE" i="1" smtClean="0">
                              <a:solidFill>
                                <a:schemeClr val="tx1">
                                  <a:lumMod val="75000"/>
                                </a:schemeClr>
                              </a:solidFill>
                              <a:latin typeface="Cambria Math" panose="02040503050406030204" pitchFamily="18" charset="0"/>
                            </a:rPr>
                          </m:ctrlPr>
                        </m:dPr>
                        <m:e>
                          <m:eqArr>
                            <m:eqArrPr>
                              <m:ctrlPr>
                                <a:rPr lang="de-DE" i="1">
                                  <a:solidFill>
                                    <a:schemeClr val="tx1">
                                      <a:lumMod val="75000"/>
                                    </a:schemeClr>
                                  </a:solidFill>
                                  <a:latin typeface="Cambria Math" panose="02040503050406030204" pitchFamily="18" charset="0"/>
                                </a:rPr>
                              </m:ctrlPr>
                            </m:eqArrPr>
                            <m:e>
                              <m:r>
                                <a:rPr lang="de-DE" i="1">
                                  <a:solidFill>
                                    <a:schemeClr val="tx1">
                                      <a:lumMod val="75000"/>
                                    </a:schemeClr>
                                  </a:solidFill>
                                  <a:latin typeface="Cambria Math" panose="02040503050406030204" pitchFamily="18" charset="0"/>
                                </a:rPr>
                                <m:t>0</m:t>
                              </m:r>
                              <m:r>
                                <a:rPr lang="de-DE" b="0" i="1" smtClean="0">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𝑖𝑓</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𝑦</m:t>
                              </m:r>
                              <m:r>
                                <a:rPr lang="de-DE" i="1">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𝑡</m:t>
                              </m:r>
                            </m:e>
                            <m:e>
                              <m:r>
                                <a:rPr lang="de-DE" b="0" i="1" smtClean="0">
                                  <a:solidFill>
                                    <a:schemeClr val="tx1">
                                      <a:lumMod val="75000"/>
                                    </a:schemeClr>
                                  </a:solidFill>
                                  <a:latin typeface="Cambria Math" panose="02040503050406030204" pitchFamily="18" charset="0"/>
                                </a:rPr>
                                <m:t>−</m:t>
                              </m:r>
                              <m:r>
                                <a:rPr lang="de-DE" i="1" smtClean="0">
                                  <a:solidFill>
                                    <a:schemeClr val="tx1">
                                      <a:lumMod val="75000"/>
                                    </a:schemeClr>
                                  </a:solidFill>
                                  <a:latin typeface="Cambria Math" panose="02040503050406030204" pitchFamily="18" charset="0"/>
                                  <a:ea typeface="Cambria Math" panose="02040503050406030204" pitchFamily="18" charset="0"/>
                                </a:rPr>
                                <m:t>𝜂</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𝑖𝑓</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𝑦</m:t>
                              </m:r>
                              <m:r>
                                <a:rPr lang="de-DE" i="1">
                                  <a:solidFill>
                                    <a:schemeClr val="tx1">
                                      <a:lumMod val="75000"/>
                                    </a:schemeClr>
                                  </a:solidFill>
                                  <a:latin typeface="Cambria Math" panose="02040503050406030204" pitchFamily="18" charset="0"/>
                                </a:rPr>
                                <m:t>=0 </m:t>
                              </m:r>
                              <m:r>
                                <a:rPr lang="de-DE" i="1">
                                  <a:solidFill>
                                    <a:schemeClr val="tx1">
                                      <a:lumMod val="75000"/>
                                    </a:schemeClr>
                                  </a:solidFill>
                                  <a:latin typeface="Cambria Math" panose="02040503050406030204" pitchFamily="18" charset="0"/>
                                </a:rPr>
                                <m:t>𝑎𝑛𝑑</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𝑡</m:t>
                              </m:r>
                              <m:r>
                                <a:rPr lang="de-DE" i="1">
                                  <a:solidFill>
                                    <a:schemeClr val="tx1">
                                      <a:lumMod val="75000"/>
                                    </a:schemeClr>
                                  </a:solidFill>
                                  <a:latin typeface="Cambria Math" panose="02040503050406030204" pitchFamily="18" charset="0"/>
                                </a:rPr>
                                <m:t>=1</m:t>
                              </m:r>
                            </m:e>
                            <m:e>
                              <m:r>
                                <a:rPr lang="de-DE" b="0" i="1" smtClean="0">
                                  <a:solidFill>
                                    <a:schemeClr val="tx1">
                                      <a:lumMod val="75000"/>
                                    </a:schemeClr>
                                  </a:solidFill>
                                  <a:latin typeface="Cambria Math" panose="02040503050406030204" pitchFamily="18" charset="0"/>
                                </a:rPr>
                                <m:t>+</m:t>
                              </m:r>
                              <m:r>
                                <a:rPr lang="de-DE" i="1" smtClean="0">
                                  <a:solidFill>
                                    <a:schemeClr val="tx1">
                                      <a:lumMod val="75000"/>
                                    </a:schemeClr>
                                  </a:solidFill>
                                  <a:latin typeface="Cambria Math" panose="02040503050406030204" pitchFamily="18" charset="0"/>
                                  <a:ea typeface="Cambria Math" panose="02040503050406030204" pitchFamily="18" charset="0"/>
                                </a:rPr>
                                <m:t>𝜂</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𝑖𝑓</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𝑦</m:t>
                              </m:r>
                              <m:r>
                                <a:rPr lang="de-DE" i="1">
                                  <a:solidFill>
                                    <a:schemeClr val="tx1">
                                      <a:lumMod val="75000"/>
                                    </a:schemeClr>
                                  </a:solidFill>
                                  <a:latin typeface="Cambria Math" panose="02040503050406030204" pitchFamily="18" charset="0"/>
                                </a:rPr>
                                <m:t>=1 </m:t>
                              </m:r>
                              <m:r>
                                <a:rPr lang="de-DE" i="1">
                                  <a:solidFill>
                                    <a:schemeClr val="tx1">
                                      <a:lumMod val="75000"/>
                                    </a:schemeClr>
                                  </a:solidFill>
                                  <a:latin typeface="Cambria Math" panose="02040503050406030204" pitchFamily="18" charset="0"/>
                                </a:rPr>
                                <m:t>𝑎𝑛𝑑</m:t>
                              </m:r>
                              <m:r>
                                <a:rPr lang="de-DE" i="1">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𝑡</m:t>
                              </m:r>
                              <m:r>
                                <a:rPr lang="de-DE" i="1">
                                  <a:solidFill>
                                    <a:schemeClr val="tx1">
                                      <a:lumMod val="75000"/>
                                    </a:schemeClr>
                                  </a:solidFill>
                                  <a:latin typeface="Cambria Math" panose="02040503050406030204" pitchFamily="18" charset="0"/>
                                </a:rPr>
                                <m:t>=0</m:t>
                              </m:r>
                            </m:e>
                          </m:eqArr>
                        </m:e>
                      </m:d>
                    </m:oMath>
                  </m:oMathPara>
                </a14:m>
                <a:endParaRPr lang="en-GB" b="0" i="0" u="none" strike="noStrike" baseline="0" dirty="0">
                  <a:solidFill>
                    <a:srgbClr val="000000"/>
                  </a:solidFill>
                </a:endParaRPr>
              </a:p>
            </p:txBody>
          </p:sp>
        </mc:Choice>
        <mc:Fallback xmlns="">
          <p:sp>
            <p:nvSpPr>
              <p:cNvPr id="4" name="Text Placeholder 3">
                <a:extLst>
                  <a:ext uri="{FF2B5EF4-FFF2-40B4-BE49-F238E27FC236}">
                    <a16:creationId xmlns:a16="http://schemas.microsoft.com/office/drawing/2014/main" id="{9ABED571-BAAA-4694-8DEB-2636A41C6399}"/>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1818" t="-2125"/>
                </a:stretch>
              </a:blipFill>
            </p:spPr>
            <p:txBody>
              <a:bodyPr/>
              <a:lstStyle/>
              <a:p>
                <a:r>
                  <a:rPr lang="en-GB">
                    <a:noFill/>
                  </a:rPr>
                  <a:t> </a:t>
                </a:r>
              </a:p>
            </p:txBody>
          </p:sp>
        </mc:Fallback>
      </mc:AlternateContent>
      <p:sp>
        <p:nvSpPr>
          <p:cNvPr id="5" name="Footer Placeholder 4">
            <a:extLst>
              <a:ext uri="{FF2B5EF4-FFF2-40B4-BE49-F238E27FC236}">
                <a16:creationId xmlns:a16="http://schemas.microsoft.com/office/drawing/2014/main" id="{0317AE0D-E30C-4FF0-B92E-064F990B2562}"/>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3431386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1FC3-EF06-4550-8A1E-ED2FB2306A13}"/>
              </a:ext>
            </a:extLst>
          </p:cNvPr>
          <p:cNvSpPr>
            <a:spLocks noGrp="1"/>
          </p:cNvSpPr>
          <p:nvPr>
            <p:ph type="title"/>
          </p:nvPr>
        </p:nvSpPr>
        <p:spPr/>
        <p:txBody>
          <a:bodyPr/>
          <a:lstStyle/>
          <a:p>
            <a:r>
              <a:rPr lang="de-DE" dirty="0"/>
              <a:t>Example: Learning the logical operator AND</a:t>
            </a:r>
            <a:endParaRPr lang="en-GB" dirty="0"/>
          </a:p>
        </p:txBody>
      </p:sp>
      <p:sp>
        <p:nvSpPr>
          <p:cNvPr id="3" name="Slide Number Placeholder 2">
            <a:extLst>
              <a:ext uri="{FF2B5EF4-FFF2-40B4-BE49-F238E27FC236}">
                <a16:creationId xmlns:a16="http://schemas.microsoft.com/office/drawing/2014/main" id="{AC08037B-E6BF-4684-B603-4CE8E48F6700}"/>
              </a:ext>
            </a:extLst>
          </p:cNvPr>
          <p:cNvSpPr>
            <a:spLocks noGrp="1"/>
          </p:cNvSpPr>
          <p:nvPr>
            <p:ph type="sldNum" sz="quarter" idx="13"/>
          </p:nvPr>
        </p:nvSpPr>
        <p:spPr/>
        <p:txBody>
          <a:bodyPr/>
          <a:lstStyle/>
          <a:p>
            <a:fld id="{15C29056-5AFA-7949-831A-3EC086771171}" type="slidenum">
              <a:rPr lang="de-DE" smtClean="0"/>
              <a:pPr/>
              <a:t>19</a:t>
            </a:fld>
            <a:endParaRPr lang="de-DE"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6DD6DA70-6B82-4A82-96FB-6BD42765390F}"/>
                  </a:ext>
                </a:extLst>
              </p:cNvPr>
              <p:cNvSpPr>
                <a:spLocks noGrp="1"/>
              </p:cNvSpPr>
              <p:nvPr>
                <p:ph type="body" sz="quarter" idx="14"/>
              </p:nvPr>
            </p:nvSpPr>
            <p:spPr/>
            <p:txBody>
              <a:bodyPr/>
              <a:lstStyle/>
              <a:p>
                <a:r>
                  <a:rPr lang="de-DE" dirty="0"/>
                  <a:t>Training Data:</a:t>
                </a:r>
              </a:p>
              <a:p>
                <a:pPr marL="228600" lvl="1" indent="0" algn="ctr">
                  <a:buNone/>
                </a:pPr>
                <a:r>
                  <a:rPr lang="de-DE" dirty="0"/>
                  <a:t>{((0,0),0), ((0,1),0), ((1,0),0), ((1,1), 1)}</a:t>
                </a:r>
              </a:p>
              <a:p>
                <a:pPr marL="292100" indent="-285750"/>
                <a:endParaRPr lang="de-DE" dirty="0"/>
              </a:p>
              <a:p>
                <a:pPr marL="292100" indent="-285750"/>
                <a:r>
                  <a:rPr lang="de-DE" dirty="0"/>
                  <a:t>Learning rate </a:t>
                </a:r>
                <a14:m>
                  <m:oMath xmlns:m="http://schemas.openxmlformats.org/officeDocument/2006/math">
                    <m:r>
                      <a:rPr lang="en-GB" b="0" i="1" u="none" strike="noStrike" baseline="0" smtClean="0">
                        <a:solidFill>
                          <a:schemeClr val="tx1">
                            <a:lumMod val="75000"/>
                          </a:schemeClr>
                        </a:solidFill>
                        <a:latin typeface="Cambria Math" panose="02040503050406030204" pitchFamily="18" charset="0"/>
                        <a:ea typeface="Cambria Math" panose="02040503050406030204" pitchFamily="18" charset="0"/>
                      </a:rPr>
                      <m:t>𝜂</m:t>
                    </m:r>
                    <m:r>
                      <a:rPr lang="de-DE" b="0" i="1" u="none" strike="noStrike" baseline="0" smtClean="0">
                        <a:solidFill>
                          <a:schemeClr val="tx1">
                            <a:lumMod val="75000"/>
                          </a:schemeClr>
                        </a:solidFill>
                        <a:latin typeface="Cambria Math" panose="02040503050406030204" pitchFamily="18" charset="0"/>
                        <a:ea typeface="Cambria Math" panose="02040503050406030204" pitchFamily="18" charset="0"/>
                      </a:rPr>
                      <m:t>=1</m:t>
                    </m:r>
                  </m:oMath>
                </a14:m>
                <a:endParaRPr lang="en-GB" dirty="0"/>
              </a:p>
              <a:p>
                <a:pPr marL="292100" indent="-285750"/>
                <a:r>
                  <a:rPr lang="en-GB" dirty="0"/>
                  <a:t>Initialization: </a:t>
                </a:r>
                <a14:m>
                  <m:oMath xmlns:m="http://schemas.openxmlformats.org/officeDocument/2006/math">
                    <m:sSub>
                      <m:sSubPr>
                        <m:ctrlPr>
                          <a:rPr lang="de-DE" i="1" smtClean="0">
                            <a:latin typeface="Cambria Math" panose="02040503050406030204" pitchFamily="18" charset="0"/>
                          </a:rPr>
                        </m:ctrlPr>
                      </m:sSubPr>
                      <m:e>
                        <m:r>
                          <a:rPr lang="de-DE" i="1" smtClean="0">
                            <a:latin typeface="Cambria Math" panose="02040503050406030204" pitchFamily="18" charset="0"/>
                          </a:rPr>
                          <m:t>𝑤</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b="0" i="1" smtClean="0">
                            <a:latin typeface="Cambria Math" panose="02040503050406030204" pitchFamily="18" charset="0"/>
                          </a:rPr>
                          <m:t>2</m:t>
                        </m:r>
                      </m:sub>
                    </m:sSub>
                    <m:r>
                      <a:rPr lang="de-DE" b="0" i="1" smtClean="0">
                        <a:latin typeface="Cambria Math" panose="02040503050406030204" pitchFamily="18" charset="0"/>
                      </a:rPr>
                      <m:t>=</m:t>
                    </m:r>
                    <m:r>
                      <a:rPr lang="de-DE" b="0" i="1" smtClean="0">
                        <a:latin typeface="Cambria Math" panose="02040503050406030204" pitchFamily="18" charset="0"/>
                      </a:rPr>
                      <m:t>𝑏</m:t>
                    </m:r>
                    <m:r>
                      <a:rPr lang="de-DE" b="0" i="1" smtClean="0">
                        <a:latin typeface="Cambria Math" panose="02040503050406030204" pitchFamily="18" charset="0"/>
                      </a:rPr>
                      <m:t>=0</m:t>
                    </m:r>
                  </m:oMath>
                </a14:m>
                <a:endParaRPr lang="en-GB" dirty="0"/>
              </a:p>
            </p:txBody>
          </p:sp>
        </mc:Choice>
        <mc:Fallback xmlns="">
          <p:sp>
            <p:nvSpPr>
              <p:cNvPr id="4" name="Text Placeholder 3">
                <a:extLst>
                  <a:ext uri="{FF2B5EF4-FFF2-40B4-BE49-F238E27FC236}">
                    <a16:creationId xmlns:a16="http://schemas.microsoft.com/office/drawing/2014/main" id="{6DD6DA70-6B82-4A82-96FB-6BD42765390F}"/>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1818" t="-2125"/>
                </a:stretch>
              </a:blipFill>
            </p:spPr>
            <p:txBody>
              <a:bodyPr/>
              <a:lstStyle/>
              <a:p>
                <a:r>
                  <a:rPr lang="en-GB">
                    <a:noFill/>
                  </a:rPr>
                  <a:t> </a:t>
                </a:r>
              </a:p>
            </p:txBody>
          </p:sp>
        </mc:Fallback>
      </mc:AlternateContent>
      <p:sp>
        <p:nvSpPr>
          <p:cNvPr id="5" name="Footer Placeholder 4">
            <a:extLst>
              <a:ext uri="{FF2B5EF4-FFF2-40B4-BE49-F238E27FC236}">
                <a16:creationId xmlns:a16="http://schemas.microsoft.com/office/drawing/2014/main" id="{024DD04B-4D87-44FE-98EF-C677895E8F8D}"/>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grpSp>
        <p:nvGrpSpPr>
          <p:cNvPr id="30" name="Group 29">
            <a:extLst>
              <a:ext uri="{FF2B5EF4-FFF2-40B4-BE49-F238E27FC236}">
                <a16:creationId xmlns:a16="http://schemas.microsoft.com/office/drawing/2014/main" id="{FFC0FA91-DA23-4B24-904B-6C44B1C3B9A1}"/>
              </a:ext>
            </a:extLst>
          </p:cNvPr>
          <p:cNvGrpSpPr/>
          <p:nvPr/>
        </p:nvGrpSpPr>
        <p:grpSpPr>
          <a:xfrm>
            <a:off x="6627339" y="3568067"/>
            <a:ext cx="2012105" cy="1188770"/>
            <a:chOff x="6659891" y="997654"/>
            <a:chExt cx="2012105" cy="1188770"/>
          </a:xfrm>
        </p:grpSpPr>
        <p:sp>
          <p:nvSpPr>
            <p:cNvPr id="7" name="Oval 6">
              <a:extLst>
                <a:ext uri="{FF2B5EF4-FFF2-40B4-BE49-F238E27FC236}">
                  <a16:creationId xmlns:a16="http://schemas.microsoft.com/office/drawing/2014/main" id="{85F47C83-4425-4893-81BA-D2485BC2CE13}"/>
                </a:ext>
              </a:extLst>
            </p:cNvPr>
            <p:cNvSpPr/>
            <p:nvPr/>
          </p:nvSpPr>
          <p:spPr>
            <a:xfrm>
              <a:off x="7651485" y="1404598"/>
              <a:ext cx="405000" cy="405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8" name="Straight Connector 7">
              <a:extLst>
                <a:ext uri="{FF2B5EF4-FFF2-40B4-BE49-F238E27FC236}">
                  <a16:creationId xmlns:a16="http://schemas.microsoft.com/office/drawing/2014/main" id="{E5297BD5-0501-4CAD-9DB0-D5F7C0FA3B52}"/>
                </a:ext>
              </a:extLst>
            </p:cNvPr>
            <p:cNvCxnSpPr>
              <a:stCxn id="7" idx="0"/>
              <a:endCxn id="7" idx="4"/>
            </p:cNvCxnSpPr>
            <p:nvPr/>
          </p:nvCxnSpPr>
          <p:spPr>
            <a:xfrm>
              <a:off x="7853985" y="1404598"/>
              <a:ext cx="0" cy="405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F091A05-A86F-4135-A880-73376CC28781}"/>
                    </a:ext>
                  </a:extLst>
                </p:cNvPr>
                <p:cNvSpPr txBox="1"/>
                <p:nvPr/>
              </p:nvSpPr>
              <p:spPr>
                <a:xfrm>
                  <a:off x="7693739" y="1507775"/>
                  <a:ext cx="14427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smtClean="0">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9" name="TextBox 8">
                  <a:extLst>
                    <a:ext uri="{FF2B5EF4-FFF2-40B4-BE49-F238E27FC236}">
                      <a16:creationId xmlns:a16="http://schemas.microsoft.com/office/drawing/2014/main" id="{BF091A05-A86F-4135-A880-73376CC28781}"/>
                    </a:ext>
                  </a:extLst>
                </p:cNvPr>
                <p:cNvSpPr txBox="1">
                  <a:spLocks noRot="1" noChangeAspect="1" noMove="1" noResize="1" noEditPoints="1" noAdjustHandles="1" noChangeArrowheads="1" noChangeShapeType="1" noTextEdit="1"/>
                </p:cNvSpPr>
                <p:nvPr/>
              </p:nvSpPr>
              <p:spPr>
                <a:xfrm>
                  <a:off x="7693739" y="1507775"/>
                  <a:ext cx="144270" cy="184666"/>
                </a:xfrm>
                <a:prstGeom prst="rect">
                  <a:avLst/>
                </a:prstGeom>
                <a:blipFill>
                  <a:blip r:embed="rId3"/>
                  <a:stretch>
                    <a:fillRect l="-39130" t="-3333" r="-43478"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22F20B5-F993-45FD-B2D1-470799B2A219}"/>
                    </a:ext>
                  </a:extLst>
                </p:cNvPr>
                <p:cNvSpPr txBox="1"/>
                <p:nvPr/>
              </p:nvSpPr>
              <p:spPr>
                <a:xfrm>
                  <a:off x="7902250" y="1503224"/>
                  <a:ext cx="137858"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smtClean="0">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10" name="TextBox 9">
                  <a:extLst>
                    <a:ext uri="{FF2B5EF4-FFF2-40B4-BE49-F238E27FC236}">
                      <a16:creationId xmlns:a16="http://schemas.microsoft.com/office/drawing/2014/main" id="{922F20B5-F993-45FD-B2D1-470799B2A219}"/>
                    </a:ext>
                  </a:extLst>
                </p:cNvPr>
                <p:cNvSpPr txBox="1">
                  <a:spLocks noRot="1" noChangeAspect="1" noMove="1" noResize="1" noEditPoints="1" noAdjustHandles="1" noChangeArrowheads="1" noChangeShapeType="1" noTextEdit="1"/>
                </p:cNvSpPr>
                <p:nvPr/>
              </p:nvSpPr>
              <p:spPr>
                <a:xfrm>
                  <a:off x="7902250" y="1503224"/>
                  <a:ext cx="137858" cy="207749"/>
                </a:xfrm>
                <a:prstGeom prst="rect">
                  <a:avLst/>
                </a:prstGeom>
                <a:blipFill>
                  <a:blip r:embed="rId4"/>
                  <a:stretch>
                    <a:fillRect l="-17391" r="-13043"/>
                  </a:stretch>
                </a:blipFill>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5E654158-FB14-4D0E-852C-5B14C54BEDC4}"/>
                </a:ext>
              </a:extLst>
            </p:cNvPr>
            <p:cNvCxnSpPr>
              <a:cxnSpLocks/>
              <a:endCxn id="7" idx="2"/>
            </p:cNvCxnSpPr>
            <p:nvPr/>
          </p:nvCxnSpPr>
          <p:spPr>
            <a:xfrm>
              <a:off x="7067694" y="1271727"/>
              <a:ext cx="583792" cy="335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B773120-A97E-481A-A659-34F5DAF1D0E5}"/>
                </a:ext>
              </a:extLst>
            </p:cNvPr>
            <p:cNvCxnSpPr>
              <a:cxnSpLocks/>
              <a:endCxn id="7" idx="2"/>
            </p:cNvCxnSpPr>
            <p:nvPr/>
          </p:nvCxnSpPr>
          <p:spPr>
            <a:xfrm flipV="1">
              <a:off x="7067694" y="1607098"/>
              <a:ext cx="583792" cy="403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2CF640F-18DA-4DF1-9517-A03552192377}"/>
                </a:ext>
              </a:extLst>
            </p:cNvPr>
            <p:cNvGrpSpPr/>
            <p:nvPr/>
          </p:nvGrpSpPr>
          <p:grpSpPr>
            <a:xfrm>
              <a:off x="7651486" y="1405076"/>
              <a:ext cx="683111" cy="405000"/>
              <a:chOff x="3013200" y="5011200"/>
              <a:chExt cx="910815" cy="540000"/>
            </a:xfrm>
          </p:grpSpPr>
          <p:sp>
            <p:nvSpPr>
              <p:cNvPr id="14" name="Oval 13">
                <a:extLst>
                  <a:ext uri="{FF2B5EF4-FFF2-40B4-BE49-F238E27FC236}">
                    <a16:creationId xmlns:a16="http://schemas.microsoft.com/office/drawing/2014/main" id="{054A8D6D-31B2-4842-8B74-90EF2D71FDB0}"/>
                  </a:ext>
                </a:extLst>
              </p:cNvPr>
              <p:cNvSpPr/>
              <p:nvPr/>
            </p:nvSpPr>
            <p:spPr>
              <a:xfrm>
                <a:off x="3013200" y="5011200"/>
                <a:ext cx="540000" cy="540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75" dirty="0">
                  <a:solidFill>
                    <a:schemeClr val="tx1">
                      <a:lumMod val="75000"/>
                    </a:schemeClr>
                  </a:solidFill>
                </a:endParaRPr>
              </a:p>
            </p:txBody>
          </p:sp>
          <p:sp>
            <p:nvSpPr>
              <p:cNvPr id="15" name="TextBox 14">
                <a:extLst>
                  <a:ext uri="{FF2B5EF4-FFF2-40B4-BE49-F238E27FC236}">
                    <a16:creationId xmlns:a16="http://schemas.microsoft.com/office/drawing/2014/main" id="{B1021E97-3C1E-4789-AB1F-99C6FD2E7B00}"/>
                  </a:ext>
                </a:extLst>
              </p:cNvPr>
              <p:cNvSpPr txBox="1"/>
              <p:nvPr/>
            </p:nvSpPr>
            <p:spPr>
              <a:xfrm>
                <a:off x="3045984" y="5067175"/>
                <a:ext cx="878031" cy="400109"/>
              </a:xfrm>
              <a:prstGeom prst="rect">
                <a:avLst/>
              </a:prstGeom>
              <a:noFill/>
            </p:spPr>
            <p:txBody>
              <a:bodyPr wrap="square" rtlCol="0">
                <a:spAutoFit/>
              </a:bodyPr>
              <a:lstStyle/>
              <a:p>
                <a:r>
                  <a:rPr lang="en-US" sz="1350" i="1" dirty="0">
                    <a:solidFill>
                      <a:schemeClr val="tx1">
                        <a:lumMod val="75000"/>
                      </a:schemeClr>
                    </a:solidFill>
                    <a:latin typeface="Times New Roman" panose="02020603050405020304" pitchFamily="18" charset="0"/>
                    <a:cs typeface="Times New Roman" panose="02020603050405020304" pitchFamily="18" charset="0"/>
                  </a:rPr>
                  <a:t>f</a:t>
                </a:r>
                <a:r>
                  <a:rPr lang="en-US" sz="1350" dirty="0">
                    <a:solidFill>
                      <a:schemeClr val="tx1">
                        <a:lumMod val="75000"/>
                      </a:schemeClr>
                    </a:solidFill>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25B8D17-BD65-4E0C-93AC-3DDFE16D526B}"/>
                    </a:ext>
                  </a:extLst>
                </p:cNvPr>
                <p:cNvSpPr txBox="1"/>
                <p:nvPr/>
              </p:nvSpPr>
              <p:spPr>
                <a:xfrm>
                  <a:off x="7224759" y="1739970"/>
                  <a:ext cx="241861"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m:t>
                            </m:r>
                          </m:sub>
                        </m:sSub>
                      </m:oMath>
                    </m:oMathPara>
                  </a14:m>
                  <a:endParaRPr lang="en-US" sz="1350" dirty="0">
                    <a:solidFill>
                      <a:schemeClr val="tx1">
                        <a:lumMod val="75000"/>
                      </a:schemeClr>
                    </a:solidFill>
                  </a:endParaRPr>
                </a:p>
              </p:txBody>
            </p:sp>
          </mc:Choice>
          <mc:Fallback xmlns="">
            <p:sp>
              <p:nvSpPr>
                <p:cNvPr id="16" name="TextBox 15">
                  <a:extLst>
                    <a:ext uri="{FF2B5EF4-FFF2-40B4-BE49-F238E27FC236}">
                      <a16:creationId xmlns:a16="http://schemas.microsoft.com/office/drawing/2014/main" id="{425B8D17-BD65-4E0C-93AC-3DDFE16D526B}"/>
                    </a:ext>
                  </a:extLst>
                </p:cNvPr>
                <p:cNvSpPr txBox="1">
                  <a:spLocks noRot="1" noChangeAspect="1" noMove="1" noResize="1" noEditPoints="1" noAdjustHandles="1" noChangeArrowheads="1" noChangeShapeType="1" noTextEdit="1"/>
                </p:cNvSpPr>
                <p:nvPr/>
              </p:nvSpPr>
              <p:spPr>
                <a:xfrm>
                  <a:off x="7224759" y="1739970"/>
                  <a:ext cx="241861" cy="207749"/>
                </a:xfrm>
                <a:prstGeom prst="rect">
                  <a:avLst/>
                </a:prstGeom>
                <a:blipFill>
                  <a:blip r:embed="rId5"/>
                  <a:stretch>
                    <a:fillRect l="-10256" r="-7692" b="-147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D50BF96-7702-4BD3-808E-5503E5360C1D}"/>
                    </a:ext>
                  </a:extLst>
                </p:cNvPr>
                <p:cNvSpPr txBox="1"/>
                <p:nvPr/>
              </p:nvSpPr>
              <p:spPr>
                <a:xfrm>
                  <a:off x="7209012" y="1266478"/>
                  <a:ext cx="237822"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m:t>
                            </m:r>
                          </m:sub>
                        </m:sSub>
                      </m:oMath>
                    </m:oMathPara>
                  </a14:m>
                  <a:endParaRPr lang="en-US" sz="1350" dirty="0">
                    <a:solidFill>
                      <a:schemeClr val="tx1">
                        <a:lumMod val="75000"/>
                      </a:schemeClr>
                    </a:solidFill>
                  </a:endParaRPr>
                </a:p>
              </p:txBody>
            </p:sp>
          </mc:Choice>
          <mc:Fallback xmlns="">
            <p:sp>
              <p:nvSpPr>
                <p:cNvPr id="17" name="TextBox 16">
                  <a:extLst>
                    <a:ext uri="{FF2B5EF4-FFF2-40B4-BE49-F238E27FC236}">
                      <a16:creationId xmlns:a16="http://schemas.microsoft.com/office/drawing/2014/main" id="{DD50BF96-7702-4BD3-808E-5503E5360C1D}"/>
                    </a:ext>
                  </a:extLst>
                </p:cNvPr>
                <p:cNvSpPr txBox="1">
                  <a:spLocks noRot="1" noChangeAspect="1" noMove="1" noResize="1" noEditPoints="1" noAdjustHandles="1" noChangeArrowheads="1" noChangeShapeType="1" noTextEdit="1"/>
                </p:cNvSpPr>
                <p:nvPr/>
              </p:nvSpPr>
              <p:spPr>
                <a:xfrm>
                  <a:off x="7209012" y="1266478"/>
                  <a:ext cx="237822" cy="207749"/>
                </a:xfrm>
                <a:prstGeom prst="rect">
                  <a:avLst/>
                </a:prstGeom>
                <a:blipFill>
                  <a:blip r:embed="rId6"/>
                  <a:stretch>
                    <a:fillRect l="-10256" r="-5128" b="-147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4C2DD4-31AF-4DE6-949A-7166D481C41B}"/>
                    </a:ext>
                  </a:extLst>
                </p:cNvPr>
                <p:cNvSpPr txBox="1"/>
                <p:nvPr/>
              </p:nvSpPr>
              <p:spPr>
                <a:xfrm>
                  <a:off x="7565777" y="1098224"/>
                  <a:ext cx="135229" cy="20774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350" i="1" smtClean="0">
                            <a:solidFill>
                              <a:schemeClr val="tx1">
                                <a:lumMod val="75000"/>
                              </a:schemeClr>
                            </a:solidFill>
                            <a:latin typeface="Cambria Math" panose="02040503050406030204" pitchFamily="18" charset="0"/>
                          </a:rPr>
                          <m:t>𝑏</m:t>
                        </m:r>
                      </m:oMath>
                    </m:oMathPara>
                  </a14:m>
                  <a:endParaRPr lang="en-US" sz="1350" dirty="0">
                    <a:solidFill>
                      <a:schemeClr val="tx1">
                        <a:lumMod val="75000"/>
                      </a:schemeClr>
                    </a:solidFill>
                  </a:endParaRPr>
                </a:p>
              </p:txBody>
            </p:sp>
          </mc:Choice>
          <mc:Fallback xmlns="">
            <p:sp>
              <p:nvSpPr>
                <p:cNvPr id="18" name="TextBox 17">
                  <a:extLst>
                    <a:ext uri="{FF2B5EF4-FFF2-40B4-BE49-F238E27FC236}">
                      <a16:creationId xmlns:a16="http://schemas.microsoft.com/office/drawing/2014/main" id="{154C2DD4-31AF-4DE6-949A-7166D481C41B}"/>
                    </a:ext>
                  </a:extLst>
                </p:cNvPr>
                <p:cNvSpPr txBox="1">
                  <a:spLocks noRot="1" noChangeAspect="1" noMove="1" noResize="1" noEditPoints="1" noAdjustHandles="1" noChangeArrowheads="1" noChangeShapeType="1" noTextEdit="1"/>
                </p:cNvSpPr>
                <p:nvPr/>
              </p:nvSpPr>
              <p:spPr>
                <a:xfrm>
                  <a:off x="7565777" y="1098224"/>
                  <a:ext cx="135229" cy="207749"/>
                </a:xfrm>
                <a:prstGeom prst="rect">
                  <a:avLst/>
                </a:prstGeom>
                <a:blipFill>
                  <a:blip r:embed="rId7"/>
                  <a:stretch>
                    <a:fillRect l="-36364" r="-27273" b="-5882"/>
                  </a:stretch>
                </a:blipFill>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EA3B7244-8E9C-48EC-8550-DF6E995619A4}"/>
                </a:ext>
              </a:extLst>
            </p:cNvPr>
            <p:cNvCxnSpPr/>
            <p:nvPr/>
          </p:nvCxnSpPr>
          <p:spPr>
            <a:xfrm>
              <a:off x="8056485" y="1624268"/>
              <a:ext cx="33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F033F58-B8F2-4CA5-8F78-04ABD630C400}"/>
                    </a:ext>
                  </a:extLst>
                </p:cNvPr>
                <p:cNvSpPr/>
                <p:nvPr/>
              </p:nvSpPr>
              <p:spPr>
                <a:xfrm>
                  <a:off x="6702290" y="997654"/>
                  <a:ext cx="4607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GB" dirty="0">
                    <a:solidFill>
                      <a:schemeClr val="tx1">
                        <a:lumMod val="75000"/>
                      </a:schemeClr>
                    </a:solidFill>
                  </a:endParaRPr>
                </a:p>
              </p:txBody>
            </p:sp>
          </mc:Choice>
          <mc:Fallback xmlns="">
            <p:sp>
              <p:nvSpPr>
                <p:cNvPr id="20" name="Rectangle 19">
                  <a:extLst>
                    <a:ext uri="{FF2B5EF4-FFF2-40B4-BE49-F238E27FC236}">
                      <a16:creationId xmlns:a16="http://schemas.microsoft.com/office/drawing/2014/main" id="{0F033F58-B8F2-4CA5-8F78-04ABD630C400}"/>
                    </a:ext>
                  </a:extLst>
                </p:cNvPr>
                <p:cNvSpPr>
                  <a:spLocks noRot="1" noChangeAspect="1" noMove="1" noResize="1" noEditPoints="1" noAdjustHandles="1" noChangeArrowheads="1" noChangeShapeType="1" noTextEdit="1"/>
                </p:cNvSpPr>
                <p:nvPr/>
              </p:nvSpPr>
              <p:spPr>
                <a:xfrm>
                  <a:off x="6702290" y="997654"/>
                  <a:ext cx="460767"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8F708C1-0A31-4884-B8E7-F77ED0DE35F4}"/>
                    </a:ext>
                  </a:extLst>
                </p:cNvPr>
                <p:cNvSpPr/>
                <p:nvPr/>
              </p:nvSpPr>
              <p:spPr>
                <a:xfrm>
                  <a:off x="6659891" y="1817092"/>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2</m:t>
                            </m:r>
                          </m:sub>
                        </m:sSub>
                      </m:oMath>
                    </m:oMathPara>
                  </a14:m>
                  <a:endParaRPr lang="en-GB" dirty="0">
                    <a:solidFill>
                      <a:schemeClr val="tx1">
                        <a:lumMod val="75000"/>
                      </a:schemeClr>
                    </a:solidFill>
                  </a:endParaRPr>
                </a:p>
              </p:txBody>
            </p:sp>
          </mc:Choice>
          <mc:Fallback xmlns="">
            <p:sp>
              <p:nvSpPr>
                <p:cNvPr id="21" name="Rectangle 20">
                  <a:extLst>
                    <a:ext uri="{FF2B5EF4-FFF2-40B4-BE49-F238E27FC236}">
                      <a16:creationId xmlns:a16="http://schemas.microsoft.com/office/drawing/2014/main" id="{48F708C1-0A31-4884-B8E7-F77ED0DE35F4}"/>
                    </a:ext>
                  </a:extLst>
                </p:cNvPr>
                <p:cNvSpPr>
                  <a:spLocks noRot="1" noChangeAspect="1" noMove="1" noResize="1" noEditPoints="1" noAdjustHandles="1" noChangeArrowheads="1" noChangeShapeType="1" noTextEdit="1"/>
                </p:cNvSpPr>
                <p:nvPr/>
              </p:nvSpPr>
              <p:spPr>
                <a:xfrm>
                  <a:off x="6659891" y="1817092"/>
                  <a:ext cx="466089" cy="369332"/>
                </a:xfrm>
                <a:prstGeom prst="rect">
                  <a:avLst/>
                </a:prstGeom>
                <a:blipFill>
                  <a:blip r:embed="rId9"/>
                  <a:stretch>
                    <a:fillRect/>
                  </a:stretch>
                </a:blipFill>
              </p:spPr>
              <p:txBody>
                <a:bodyPr/>
                <a:lstStyle/>
                <a:p>
                  <a:r>
                    <a:rPr lang="en-GB">
                      <a:noFill/>
                    </a:rPr>
                    <a:t> </a:t>
                  </a:r>
                </a:p>
              </p:txBody>
            </p:sp>
          </mc:Fallback>
        </mc:AlternateContent>
        <p:sp>
          <p:nvSpPr>
            <p:cNvPr id="22" name="Rectangle 21">
              <a:extLst>
                <a:ext uri="{FF2B5EF4-FFF2-40B4-BE49-F238E27FC236}">
                  <a16:creationId xmlns:a16="http://schemas.microsoft.com/office/drawing/2014/main" id="{715A7C10-6D0C-4457-941E-541DA0E6A521}"/>
                </a:ext>
              </a:extLst>
            </p:cNvPr>
            <p:cNvSpPr/>
            <p:nvPr/>
          </p:nvSpPr>
          <p:spPr>
            <a:xfrm>
              <a:off x="8383134" y="1415442"/>
              <a:ext cx="288862" cy="369332"/>
            </a:xfrm>
            <a:prstGeom prst="rect">
              <a:avLst/>
            </a:prstGeom>
          </p:spPr>
          <p:txBody>
            <a:bodyPr wrap="none">
              <a:spAutoFit/>
            </a:bodyPr>
            <a:lstStyle/>
            <a:p>
              <a:r>
                <a:rPr lang="de-DE" i="1" dirty="0">
                  <a:solidFill>
                    <a:schemeClr val="tx1">
                      <a:lumMod val="75000"/>
                    </a:schemeClr>
                  </a:solidFill>
                  <a:latin typeface="Times New Roman" panose="02020603050405020304" pitchFamily="18" charset="0"/>
                  <a:cs typeface="Times New Roman" panose="02020603050405020304" pitchFamily="18" charset="0"/>
                </a:rPr>
                <a:t>y</a:t>
              </a:r>
              <a:endParaRPr lang="en-GB" i="1" dirty="0">
                <a:solidFill>
                  <a:schemeClr val="tx1">
                    <a:lumMod val="75000"/>
                  </a:schemeClr>
                </a:solidFill>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EC9FD12A-FAE7-4225-98B2-00856E674111}"/>
                </a:ext>
              </a:extLst>
            </p:cNvPr>
            <p:cNvCxnSpPr>
              <a:cxnSpLocks/>
              <a:stCxn id="18" idx="2"/>
              <a:endCxn id="14" idx="1"/>
            </p:cNvCxnSpPr>
            <p:nvPr/>
          </p:nvCxnSpPr>
          <p:spPr>
            <a:xfrm>
              <a:off x="7633392" y="1305973"/>
              <a:ext cx="77405" cy="15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7" name="Speech Bubble: Rectangle with Corners Rounded 26">
            <a:extLst>
              <a:ext uri="{FF2B5EF4-FFF2-40B4-BE49-F238E27FC236}">
                <a16:creationId xmlns:a16="http://schemas.microsoft.com/office/drawing/2014/main" id="{F2F716F6-FF37-48D8-8851-8E53B64C7ACF}"/>
              </a:ext>
            </a:extLst>
          </p:cNvPr>
          <p:cNvSpPr/>
          <p:nvPr/>
        </p:nvSpPr>
        <p:spPr>
          <a:xfrm>
            <a:off x="3000983" y="757027"/>
            <a:ext cx="865762" cy="285945"/>
          </a:xfrm>
          <a:prstGeom prst="wedgeRoundRectCallout">
            <a:avLst>
              <a:gd name="adj1" fmla="val -609"/>
              <a:gd name="adj2" fmla="val 127440"/>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n w="0"/>
                <a:solidFill>
                  <a:schemeClr val="tx1">
                    <a:lumMod val="75000"/>
                  </a:schemeClr>
                </a:solidFill>
                <a:latin typeface="Arial" panose="020B0604020202020204" pitchFamily="34" charset="0"/>
                <a:cs typeface="Arial" panose="020B0604020202020204" pitchFamily="34" charset="0"/>
              </a:rPr>
              <a:t>Inputs</a:t>
            </a:r>
            <a:endParaRPr lang="en-GB" sz="1600" dirty="0">
              <a:ln w="0"/>
              <a:solidFill>
                <a:schemeClr val="tx1">
                  <a:lumMod val="75000"/>
                </a:schemeClr>
              </a:solidFill>
              <a:latin typeface="Arial" panose="020B0604020202020204" pitchFamily="34" charset="0"/>
              <a:cs typeface="Arial" panose="020B0604020202020204" pitchFamily="34" charset="0"/>
            </a:endParaRPr>
          </a:p>
        </p:txBody>
      </p:sp>
      <p:sp>
        <p:nvSpPr>
          <p:cNvPr id="29" name="Speech Bubble: Rectangle with Corners Rounded 28">
            <a:extLst>
              <a:ext uri="{FF2B5EF4-FFF2-40B4-BE49-F238E27FC236}">
                <a16:creationId xmlns:a16="http://schemas.microsoft.com/office/drawing/2014/main" id="{CB2E5495-33A1-42B5-AC67-3D46C7D7C7A9}"/>
              </a:ext>
            </a:extLst>
          </p:cNvPr>
          <p:cNvSpPr/>
          <p:nvPr/>
        </p:nvSpPr>
        <p:spPr>
          <a:xfrm>
            <a:off x="3504219" y="1624268"/>
            <a:ext cx="865762" cy="285945"/>
          </a:xfrm>
          <a:prstGeom prst="wedgeRoundRectCallout">
            <a:avLst>
              <a:gd name="adj1" fmla="val -20834"/>
              <a:gd name="adj2" fmla="val -97088"/>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n w="0"/>
                <a:solidFill>
                  <a:schemeClr val="tx1">
                    <a:lumMod val="75000"/>
                  </a:schemeClr>
                </a:solidFill>
                <a:latin typeface="Arial" panose="020B0604020202020204" pitchFamily="34" charset="0"/>
                <a:cs typeface="Arial" panose="020B0604020202020204" pitchFamily="34" charset="0"/>
              </a:rPr>
              <a:t>target</a:t>
            </a:r>
            <a:endParaRPr lang="en-GB" sz="1600" dirty="0">
              <a:ln w="0"/>
              <a:solidFill>
                <a:schemeClr val="tx1">
                  <a:lumMod val="75000"/>
                </a:schemeClr>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94172B42-DD8F-4876-ABBE-D83C174D4B34}"/>
              </a:ext>
            </a:extLst>
          </p:cNvPr>
          <p:cNvGrpSpPr/>
          <p:nvPr/>
        </p:nvGrpSpPr>
        <p:grpSpPr>
          <a:xfrm>
            <a:off x="6729933" y="1233943"/>
            <a:ext cx="1778000" cy="1524000"/>
            <a:chOff x="5143500" y="1333500"/>
            <a:chExt cx="1778000" cy="1524000"/>
          </a:xfrm>
        </p:grpSpPr>
        <p:sp>
          <p:nvSpPr>
            <p:cNvPr id="32" name="Line 11">
              <a:extLst>
                <a:ext uri="{FF2B5EF4-FFF2-40B4-BE49-F238E27FC236}">
                  <a16:creationId xmlns:a16="http://schemas.microsoft.com/office/drawing/2014/main" id="{2C8AE948-BDB0-488D-8B1B-3DB897321A09}"/>
                </a:ext>
              </a:extLst>
            </p:cNvPr>
            <p:cNvSpPr>
              <a:spLocks noChangeShapeType="1"/>
            </p:cNvSpPr>
            <p:nvPr/>
          </p:nvSpPr>
          <p:spPr bwMode="auto">
            <a:xfrm>
              <a:off x="5270500" y="2730500"/>
              <a:ext cx="165100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34" name="Line 12">
              <a:extLst>
                <a:ext uri="{FF2B5EF4-FFF2-40B4-BE49-F238E27FC236}">
                  <a16:creationId xmlns:a16="http://schemas.microsoft.com/office/drawing/2014/main" id="{657D96FD-5A36-4B8D-B945-92AE3C908B36}"/>
                </a:ext>
              </a:extLst>
            </p:cNvPr>
            <p:cNvSpPr>
              <a:spLocks noChangeShapeType="1"/>
            </p:cNvSpPr>
            <p:nvPr/>
          </p:nvSpPr>
          <p:spPr bwMode="auto">
            <a:xfrm flipV="1">
              <a:off x="5270500" y="1333500"/>
              <a:ext cx="0" cy="13970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36" name="Oval 13">
              <a:extLst>
                <a:ext uri="{FF2B5EF4-FFF2-40B4-BE49-F238E27FC236}">
                  <a16:creationId xmlns:a16="http://schemas.microsoft.com/office/drawing/2014/main" id="{9FDD30F7-DCFA-4151-986A-4C62D9834B0B}"/>
                </a:ext>
              </a:extLst>
            </p:cNvPr>
            <p:cNvSpPr>
              <a:spLocks noChangeArrowheads="1"/>
            </p:cNvSpPr>
            <p:nvPr/>
          </p:nvSpPr>
          <p:spPr bwMode="auto">
            <a:xfrm>
              <a:off x="5143500" y="1524000"/>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38" name="Oval 14">
              <a:extLst>
                <a:ext uri="{FF2B5EF4-FFF2-40B4-BE49-F238E27FC236}">
                  <a16:creationId xmlns:a16="http://schemas.microsoft.com/office/drawing/2014/main" id="{2778C2F1-D055-4F91-8FA2-35A4E994F838}"/>
                </a:ext>
              </a:extLst>
            </p:cNvPr>
            <p:cNvSpPr>
              <a:spLocks noChangeArrowheads="1"/>
            </p:cNvSpPr>
            <p:nvPr/>
          </p:nvSpPr>
          <p:spPr bwMode="auto">
            <a:xfrm>
              <a:off x="6286500" y="2603500"/>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40" name="Oval 15">
              <a:extLst>
                <a:ext uri="{FF2B5EF4-FFF2-40B4-BE49-F238E27FC236}">
                  <a16:creationId xmlns:a16="http://schemas.microsoft.com/office/drawing/2014/main" id="{9FD1E10F-ABB3-47CA-BFB6-E119C7081542}"/>
                </a:ext>
              </a:extLst>
            </p:cNvPr>
            <p:cNvSpPr>
              <a:spLocks noChangeArrowheads="1"/>
            </p:cNvSpPr>
            <p:nvPr/>
          </p:nvSpPr>
          <p:spPr bwMode="auto">
            <a:xfrm>
              <a:off x="5143500" y="2603500"/>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42" name="Oval 16">
              <a:extLst>
                <a:ext uri="{FF2B5EF4-FFF2-40B4-BE49-F238E27FC236}">
                  <a16:creationId xmlns:a16="http://schemas.microsoft.com/office/drawing/2014/main" id="{18EC9B10-6FEA-4E57-9D89-6FECA6D1D195}"/>
                </a:ext>
              </a:extLst>
            </p:cNvPr>
            <p:cNvSpPr>
              <a:spLocks noChangeArrowheads="1"/>
            </p:cNvSpPr>
            <p:nvPr/>
          </p:nvSpPr>
          <p:spPr bwMode="auto">
            <a:xfrm>
              <a:off x="6223000" y="1524000"/>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1</a:t>
              </a:r>
            </a:p>
          </p:txBody>
        </p:sp>
      </p:grpSp>
      <mc:AlternateContent xmlns:mc="http://schemas.openxmlformats.org/markup-compatibility/2006" xmlns:a14="http://schemas.microsoft.com/office/drawing/2010/main">
        <mc:Choice Requires="a14">
          <p:graphicFrame>
            <p:nvGraphicFramePr>
              <p:cNvPr id="46" name="Table 46">
                <a:extLst>
                  <a:ext uri="{FF2B5EF4-FFF2-40B4-BE49-F238E27FC236}">
                    <a16:creationId xmlns:a16="http://schemas.microsoft.com/office/drawing/2014/main" id="{A8EA09B2-F7F0-4856-86E2-C7332A3D3B1F}"/>
                  </a:ext>
                </a:extLst>
              </p:cNvPr>
              <p:cNvGraphicFramePr>
                <a:graphicFrameLocks noGrp="1"/>
              </p:cNvGraphicFramePr>
              <p:nvPr>
                <p:extLst>
                  <p:ext uri="{D42A27DB-BD31-4B8C-83A1-F6EECF244321}">
                    <p14:modId xmlns:p14="http://schemas.microsoft.com/office/powerpoint/2010/main" val="1976649879"/>
                  </p:ext>
                </p:extLst>
              </p:nvPr>
            </p:nvGraphicFramePr>
            <p:xfrm>
              <a:off x="442228" y="2953735"/>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pPr algn="ct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𝒙</m:t>
                                </m:r>
                              </m:oMath>
                            </m:oMathPara>
                          </a14:m>
                          <a:endParaRPr lang="en-GB" dirty="0"/>
                        </a:p>
                      </a:txBody>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1</m:t>
                                    </m:r>
                                  </m:sub>
                                </m:sSub>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2</m:t>
                                    </m:r>
                                  </m:sub>
                                </m:sSub>
                              </m:oMath>
                            </m:oMathPara>
                          </a14:m>
                          <a:endParaRPr lang="en-GB" dirty="0"/>
                        </a:p>
                      </a:txBody>
                      <a:tcPr/>
                    </a:tc>
                    <a:tc>
                      <a:txBody>
                        <a:bodyPr/>
                        <a:lstStyle/>
                        <a:p>
                          <a:pPr algn="ctr"/>
                          <a14:m>
                            <m:oMath xmlns:m="http://schemas.openxmlformats.org/officeDocument/2006/math">
                              <m:r>
                                <a:rPr lang="de-DE" b="0" i="1" smtClean="0">
                                  <a:latin typeface="Cambria Math" panose="02040503050406030204" pitchFamily="18" charset="0"/>
                                  <a:ea typeface="Cambria Math" panose="02040503050406030204" pitchFamily="18" charset="0"/>
                                </a:rPr>
                                <m:t>∆</m:t>
                              </m:r>
                            </m:oMath>
                          </a14:m>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1</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2</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de-DE" b="0" i="1" smtClean="0">
                                        <a:solidFill>
                                          <a:schemeClr val="bg1"/>
                                        </a:solidFill>
                                        <a:latin typeface="Cambria Math" panose="02040503050406030204" pitchFamily="18" charset="0"/>
                                      </a:rPr>
                                    </m:ctrlPr>
                                  </m:sSupPr>
                                  <m:e>
                                    <m:r>
                                      <a:rPr lang="de-DE" b="0" i="1" smtClean="0">
                                        <a:solidFill>
                                          <a:schemeClr val="bg1"/>
                                        </a:solidFill>
                                        <a:latin typeface="Cambria Math" panose="02040503050406030204" pitchFamily="18" charset="0"/>
                                      </a:rPr>
                                      <m:t>𝑏</m:t>
                                    </m:r>
                                  </m:e>
                                  <m:sup>
                                    <m:r>
                                      <a:rPr lang="de-DE" b="0" i="1" smtClean="0">
                                        <a:solidFill>
                                          <a:schemeClr val="bg1"/>
                                        </a:solidFill>
                                        <a:latin typeface="Cambria Math" panose="02040503050406030204" pitchFamily="18" charset="0"/>
                                      </a:rPr>
                                      <m:t>𝑛𝑒𝑤</m:t>
                                    </m:r>
                                  </m:sup>
                                </m:sSup>
                              </m:oMath>
                            </m:oMathPara>
                          </a14:m>
                          <a:endParaRPr lang="en-GB" b="0" dirty="0"/>
                        </a:p>
                      </a:txBody>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3402510177"/>
                      </a:ext>
                    </a:extLst>
                  </a:tr>
                  <a:tr h="370840">
                    <a:tc rowSpan="4">
                      <a:txBody>
                        <a:bodyPr/>
                        <a:lstStyle/>
                        <a:p>
                          <a:endParaRPr lang="de-DE" dirty="0"/>
                        </a:p>
                        <a:p>
                          <a:endParaRPr lang="de-DE" dirty="0"/>
                        </a:p>
                        <a:p>
                          <a:endParaRPr lang="de-DE" dirty="0"/>
                        </a:p>
                        <a:p>
                          <a:r>
                            <a:rPr lang="de-DE" dirty="0"/>
                            <a:t>Epoch 1</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467034433"/>
                      </a:ext>
                    </a:extLst>
                  </a:tr>
                </a:tbl>
              </a:graphicData>
            </a:graphic>
          </p:graphicFrame>
        </mc:Choice>
        <mc:Fallback xmlns="">
          <p:graphicFrame>
            <p:nvGraphicFramePr>
              <p:cNvPr id="46" name="Table 46">
                <a:extLst>
                  <a:ext uri="{FF2B5EF4-FFF2-40B4-BE49-F238E27FC236}">
                    <a16:creationId xmlns:a16="http://schemas.microsoft.com/office/drawing/2014/main" id="{A8EA09B2-F7F0-4856-86E2-C7332A3D3B1F}"/>
                  </a:ext>
                </a:extLst>
              </p:cNvPr>
              <p:cNvGraphicFramePr>
                <a:graphicFrameLocks noGrp="1"/>
              </p:cNvGraphicFramePr>
              <p:nvPr>
                <p:extLst>
                  <p:ext uri="{D42A27DB-BD31-4B8C-83A1-F6EECF244321}">
                    <p14:modId xmlns:p14="http://schemas.microsoft.com/office/powerpoint/2010/main" val="1976649879"/>
                  </p:ext>
                </p:extLst>
              </p:nvPr>
            </p:nvGraphicFramePr>
            <p:xfrm>
              <a:off x="442228" y="2953735"/>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endParaRPr lang="en-US"/>
                        </a:p>
                      </a:txBody>
                      <a:tcPr>
                        <a:blipFill>
                          <a:blip r:embed="rId10"/>
                          <a:stretch>
                            <a:fillRect l="-122018" t="-1639" r="-617431" b="-503279"/>
                          </a:stretch>
                        </a:blipFill>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endParaRPr lang="en-US"/>
                        </a:p>
                      </a:txBody>
                      <a:tcPr>
                        <a:blipFill>
                          <a:blip r:embed="rId10"/>
                          <a:stretch>
                            <a:fillRect l="-401099" t="-1639" r="-504396" b="-503279"/>
                          </a:stretch>
                        </a:blipFill>
                      </a:tcPr>
                    </a:tc>
                    <a:tc>
                      <a:txBody>
                        <a:bodyPr/>
                        <a:lstStyle/>
                        <a:p>
                          <a:endParaRPr lang="en-US"/>
                        </a:p>
                      </a:txBody>
                      <a:tcPr>
                        <a:blipFill>
                          <a:blip r:embed="rId10"/>
                          <a:stretch>
                            <a:fillRect l="-501099" t="-1639" r="-404396" b="-503279"/>
                          </a:stretch>
                        </a:blipFill>
                      </a:tcPr>
                    </a:tc>
                    <a:tc>
                      <a:txBody>
                        <a:bodyPr/>
                        <a:lstStyle/>
                        <a:p>
                          <a:endParaRPr lang="en-US"/>
                        </a:p>
                      </a:txBody>
                      <a:tcPr>
                        <a:blipFill>
                          <a:blip r:embed="rId10"/>
                          <a:stretch>
                            <a:fillRect l="-601099" t="-1639" r="-304396" b="-503279"/>
                          </a:stretch>
                        </a:blipFill>
                      </a:tcPr>
                    </a:tc>
                    <a:tc>
                      <a:txBody>
                        <a:bodyPr/>
                        <a:lstStyle/>
                        <a:p>
                          <a:endParaRPr lang="en-US"/>
                        </a:p>
                      </a:txBody>
                      <a:tcPr>
                        <a:blipFill>
                          <a:blip r:embed="rId10"/>
                          <a:stretch>
                            <a:fillRect l="-701099" t="-1639" r="-204396" b="-503279"/>
                          </a:stretch>
                        </a:blipFill>
                      </a:tcPr>
                    </a:tc>
                    <a:tc>
                      <a:txBody>
                        <a:bodyPr/>
                        <a:lstStyle/>
                        <a:p>
                          <a:endParaRPr lang="en-US"/>
                        </a:p>
                      </a:txBody>
                      <a:tcPr>
                        <a:blipFill>
                          <a:blip r:embed="rId10"/>
                          <a:stretch>
                            <a:fillRect l="-801099" t="-1639" r="-104396" b="-503279"/>
                          </a:stretch>
                        </a:blipFill>
                      </a:tcPr>
                    </a:tc>
                    <a:tc>
                      <a:txBody>
                        <a:bodyPr/>
                        <a:lstStyle/>
                        <a:p>
                          <a:endParaRPr lang="en-US"/>
                        </a:p>
                      </a:txBody>
                      <a:tcPr>
                        <a:blipFill>
                          <a:blip r:embed="rId10"/>
                          <a:stretch>
                            <a:fillRect l="-901099" t="-1639" r="-4396" b="-503279"/>
                          </a:stretch>
                        </a:blipFill>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3402510177"/>
                      </a:ext>
                    </a:extLst>
                  </a:tr>
                  <a:tr h="370840">
                    <a:tc rowSpan="4">
                      <a:txBody>
                        <a:bodyPr/>
                        <a:lstStyle/>
                        <a:p>
                          <a:endParaRPr lang="de-DE" dirty="0"/>
                        </a:p>
                        <a:p>
                          <a:endParaRPr lang="de-DE" dirty="0"/>
                        </a:p>
                        <a:p>
                          <a:endParaRPr lang="de-DE" dirty="0"/>
                        </a:p>
                        <a:p>
                          <a:r>
                            <a:rPr lang="de-DE" dirty="0"/>
                            <a:t>Epoch 1</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467034433"/>
                      </a:ext>
                    </a:extLst>
                  </a:tr>
                </a:tbl>
              </a:graphicData>
            </a:graphic>
          </p:graphicFrame>
        </mc:Fallback>
      </mc:AlternateContent>
      <mc:AlternateContent xmlns:mc="http://schemas.openxmlformats.org/markup-compatibility/2006" xmlns:a14="http://schemas.microsoft.com/office/drawing/2010/main">
        <mc:Choice Requires="a14">
          <p:sp>
            <p:nvSpPr>
              <p:cNvPr id="48" name="Text Box 25">
                <a:extLst>
                  <a:ext uri="{FF2B5EF4-FFF2-40B4-BE49-F238E27FC236}">
                    <a16:creationId xmlns:a16="http://schemas.microsoft.com/office/drawing/2014/main" id="{8CC082CE-47D2-4BEE-8862-16AB20219A42}"/>
                  </a:ext>
                </a:extLst>
              </p:cNvPr>
              <p:cNvSpPr txBox="1">
                <a:spLocks noChangeArrowheads="1"/>
              </p:cNvSpPr>
              <p:nvPr/>
            </p:nvSpPr>
            <p:spPr bwMode="auto">
              <a:xfrm>
                <a:off x="8266599" y="2630943"/>
                <a:ext cx="428625" cy="3227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48" name="Text Box 25">
                <a:extLst>
                  <a:ext uri="{FF2B5EF4-FFF2-40B4-BE49-F238E27FC236}">
                    <a16:creationId xmlns:a16="http://schemas.microsoft.com/office/drawing/2014/main" id="{8CC082CE-47D2-4BEE-8862-16AB20219A42}"/>
                  </a:ext>
                </a:extLst>
              </p:cNvPr>
              <p:cNvSpPr txBox="1">
                <a:spLocks noRot="1" noChangeAspect="1" noMove="1" noResize="1" noEditPoints="1" noAdjustHandles="1" noChangeArrowheads="1" noChangeShapeType="1" noTextEdit="1"/>
              </p:cNvSpPr>
              <p:nvPr/>
            </p:nvSpPr>
            <p:spPr bwMode="auto">
              <a:xfrm>
                <a:off x="8266599" y="2630943"/>
                <a:ext cx="428625" cy="322792"/>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 Box 25">
                <a:extLst>
                  <a:ext uri="{FF2B5EF4-FFF2-40B4-BE49-F238E27FC236}">
                    <a16:creationId xmlns:a16="http://schemas.microsoft.com/office/drawing/2014/main" id="{87036E02-5756-411F-B48B-E198DC5CC1F9}"/>
                  </a:ext>
                </a:extLst>
              </p:cNvPr>
              <p:cNvSpPr txBox="1">
                <a:spLocks noChangeArrowheads="1"/>
              </p:cNvSpPr>
              <p:nvPr/>
            </p:nvSpPr>
            <p:spPr bwMode="auto">
              <a:xfrm>
                <a:off x="6507728" y="944502"/>
                <a:ext cx="428625" cy="3227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50" name="Text Box 25">
                <a:extLst>
                  <a:ext uri="{FF2B5EF4-FFF2-40B4-BE49-F238E27FC236}">
                    <a16:creationId xmlns:a16="http://schemas.microsoft.com/office/drawing/2014/main" id="{87036E02-5756-411F-B48B-E198DC5CC1F9}"/>
                  </a:ext>
                </a:extLst>
              </p:cNvPr>
              <p:cNvSpPr txBox="1">
                <a:spLocks noRot="1" noChangeAspect="1" noMove="1" noResize="1" noEditPoints="1" noAdjustHandles="1" noChangeArrowheads="1" noChangeShapeType="1" noTextEdit="1"/>
              </p:cNvSpPr>
              <p:nvPr/>
            </p:nvSpPr>
            <p:spPr bwMode="auto">
              <a:xfrm>
                <a:off x="6507728" y="944502"/>
                <a:ext cx="428625" cy="322792"/>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190685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71552-C389-BC42-9A18-D2A980D6955E}"/>
              </a:ext>
            </a:extLst>
          </p:cNvPr>
          <p:cNvSpPr>
            <a:spLocks noGrp="1"/>
          </p:cNvSpPr>
          <p:nvPr>
            <p:ph type="title"/>
          </p:nvPr>
        </p:nvSpPr>
        <p:spPr/>
        <p:txBody>
          <a:bodyPr/>
          <a:lstStyle/>
          <a:p>
            <a:r>
              <a:rPr lang="de-DE" dirty="0"/>
              <a:t>Summary of this lesson</a:t>
            </a:r>
          </a:p>
        </p:txBody>
      </p:sp>
      <p:sp>
        <p:nvSpPr>
          <p:cNvPr id="3" name="Foliennummernplatzhalter 2">
            <a:extLst>
              <a:ext uri="{FF2B5EF4-FFF2-40B4-BE49-F238E27FC236}">
                <a16:creationId xmlns:a16="http://schemas.microsoft.com/office/drawing/2014/main" id="{858E7BB0-40B7-144C-B3A3-85E2252B0F0F}"/>
              </a:ext>
            </a:extLst>
          </p:cNvPr>
          <p:cNvSpPr>
            <a:spLocks noGrp="1"/>
          </p:cNvSpPr>
          <p:nvPr>
            <p:ph type="sldNum" sz="quarter" idx="13"/>
          </p:nvPr>
        </p:nvSpPr>
        <p:spPr/>
        <p:txBody>
          <a:bodyPr/>
          <a:lstStyle/>
          <a:p>
            <a:fld id="{15C29056-5AFA-7949-831A-3EC086771171}" type="slidenum">
              <a:rPr lang="de-DE" smtClean="0"/>
              <a:pPr/>
              <a:t>2</a:t>
            </a:fld>
            <a:endParaRPr lang="de-DE" dirty="0"/>
          </a:p>
        </p:txBody>
      </p:sp>
      <p:sp>
        <p:nvSpPr>
          <p:cNvPr id="4" name="Textplatzhalter 3">
            <a:extLst>
              <a:ext uri="{FF2B5EF4-FFF2-40B4-BE49-F238E27FC236}">
                <a16:creationId xmlns:a16="http://schemas.microsoft.com/office/drawing/2014/main" id="{3AD08A6C-DCF9-6F49-A80A-91206B1C91E4}"/>
              </a:ext>
            </a:extLst>
          </p:cNvPr>
          <p:cNvSpPr>
            <a:spLocks noGrp="1"/>
          </p:cNvSpPr>
          <p:nvPr>
            <p:ph type="body" sz="quarter" idx="14"/>
          </p:nvPr>
        </p:nvSpPr>
        <p:spPr>
          <a:xfrm>
            <a:off x="360000" y="2492393"/>
            <a:ext cx="8378825" cy="2715286"/>
          </a:xfrm>
        </p:spPr>
        <p:txBody>
          <a:bodyPr/>
          <a:lstStyle/>
          <a:p>
            <a:pPr marL="6350" indent="0" algn="ctr">
              <a:buNone/>
            </a:pPr>
            <a:r>
              <a:rPr lang="en-US" i="1" dirty="0"/>
              <a:t>“Tell me and I forget. Teach me and I remember. Involve me and I learn.”</a:t>
            </a:r>
            <a:br>
              <a:rPr lang="de-DE" i="1" dirty="0"/>
            </a:br>
            <a:r>
              <a:rPr lang="de-DE" i="1" dirty="0"/>
              <a:t>-</a:t>
            </a:r>
            <a:r>
              <a:rPr lang="en-US" i="1" dirty="0"/>
              <a:t>Benjamin Franklin</a:t>
            </a:r>
          </a:p>
          <a:p>
            <a:pPr marL="6350" indent="0" algn="ctr">
              <a:buNone/>
            </a:pPr>
            <a:endParaRPr lang="de-DE" i="1" dirty="0"/>
          </a:p>
          <a:p>
            <a:pPr marL="6350" indent="0" algn="ctr">
              <a:buNone/>
            </a:pPr>
            <a:r>
              <a:rPr lang="de-DE" dirty="0"/>
              <a:t>How do machines </a:t>
            </a:r>
            <a:r>
              <a:rPr lang="de-DE" i="1" dirty="0"/>
              <a:t>learn</a:t>
            </a:r>
            <a:r>
              <a:rPr lang="de-DE" dirty="0"/>
              <a:t>?</a:t>
            </a:r>
          </a:p>
          <a:p>
            <a:pPr algn="ctr"/>
            <a:endParaRPr lang="de-DE" dirty="0"/>
          </a:p>
        </p:txBody>
      </p:sp>
      <p:sp>
        <p:nvSpPr>
          <p:cNvPr id="5" name="Fußzeilenplatzhalter 4">
            <a:extLst>
              <a:ext uri="{FF2B5EF4-FFF2-40B4-BE49-F238E27FC236}">
                <a16:creationId xmlns:a16="http://schemas.microsoft.com/office/drawing/2014/main" id="{0AE5C79C-01AA-2749-A9B0-77BE58AF17F7}"/>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
        <p:nvSpPr>
          <p:cNvPr id="7" name="TextBox 6">
            <a:extLst>
              <a:ext uri="{FF2B5EF4-FFF2-40B4-BE49-F238E27FC236}">
                <a16:creationId xmlns:a16="http://schemas.microsoft.com/office/drawing/2014/main" id="{059CA40F-60A9-4013-BBCE-F1646B53AC98}"/>
              </a:ext>
            </a:extLst>
          </p:cNvPr>
          <p:cNvSpPr txBox="1"/>
          <p:nvPr/>
        </p:nvSpPr>
        <p:spPr>
          <a:xfrm>
            <a:off x="558052" y="4795554"/>
            <a:ext cx="8047172" cy="369332"/>
          </a:xfrm>
          <a:prstGeom prst="rect">
            <a:avLst/>
          </a:prstGeom>
          <a:solidFill>
            <a:schemeClr val="bg1"/>
          </a:solidFill>
        </p:spPr>
        <p:txBody>
          <a:bodyPr wrap="square">
            <a:spAutoFit/>
          </a:bodyPr>
          <a:lstStyle/>
          <a:p>
            <a:pPr algn="ctr"/>
            <a:r>
              <a:rPr lang="de-DE" i="1" dirty="0"/>
              <a:t>*This lesson refers to chapter 9 of the GIDS book</a:t>
            </a:r>
          </a:p>
        </p:txBody>
      </p:sp>
    </p:spTree>
    <p:extLst>
      <p:ext uri="{BB962C8B-B14F-4D97-AF65-F5344CB8AC3E}">
        <p14:creationId xmlns:p14="http://schemas.microsoft.com/office/powerpoint/2010/main" val="403397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CA82-D332-4A20-9357-3BAB91E019EA}"/>
              </a:ext>
            </a:extLst>
          </p:cNvPr>
          <p:cNvSpPr>
            <a:spLocks noGrp="1"/>
          </p:cNvSpPr>
          <p:nvPr>
            <p:ph type="title"/>
          </p:nvPr>
        </p:nvSpPr>
        <p:spPr/>
        <p:txBody>
          <a:bodyPr/>
          <a:lstStyle/>
          <a:p>
            <a:r>
              <a:rPr lang="de-DE" dirty="0"/>
              <a:t>Example: Learning the logical operator AND</a:t>
            </a:r>
            <a:endParaRPr lang="en-GB" dirty="0"/>
          </a:p>
        </p:txBody>
      </p:sp>
      <p:sp>
        <p:nvSpPr>
          <p:cNvPr id="3" name="Slide Number Placeholder 2">
            <a:extLst>
              <a:ext uri="{FF2B5EF4-FFF2-40B4-BE49-F238E27FC236}">
                <a16:creationId xmlns:a16="http://schemas.microsoft.com/office/drawing/2014/main" id="{DA223801-7B56-4534-ACEB-3049E925F358}"/>
              </a:ext>
            </a:extLst>
          </p:cNvPr>
          <p:cNvSpPr>
            <a:spLocks noGrp="1"/>
          </p:cNvSpPr>
          <p:nvPr>
            <p:ph type="sldNum" sz="quarter" idx="13"/>
          </p:nvPr>
        </p:nvSpPr>
        <p:spPr/>
        <p:txBody>
          <a:bodyPr/>
          <a:lstStyle/>
          <a:p>
            <a:fld id="{15C29056-5AFA-7949-831A-3EC086771171}" type="slidenum">
              <a:rPr lang="de-DE" smtClean="0"/>
              <a:pPr/>
              <a:t>20</a:t>
            </a:fld>
            <a:endParaRPr lang="de-DE" dirty="0"/>
          </a:p>
        </p:txBody>
      </p:sp>
      <p:sp>
        <p:nvSpPr>
          <p:cNvPr id="5" name="Footer Placeholder 4">
            <a:extLst>
              <a:ext uri="{FF2B5EF4-FFF2-40B4-BE49-F238E27FC236}">
                <a16:creationId xmlns:a16="http://schemas.microsoft.com/office/drawing/2014/main" id="{5D4CDE8C-2A6B-4666-B7FE-E22C7190E0C3}"/>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mc:AlternateContent xmlns:mc="http://schemas.openxmlformats.org/markup-compatibility/2006" xmlns:a14="http://schemas.microsoft.com/office/drawing/2010/main">
        <mc:Choice Requires="a14">
          <p:graphicFrame>
            <p:nvGraphicFramePr>
              <p:cNvPr id="7" name="Table 46">
                <a:extLst>
                  <a:ext uri="{FF2B5EF4-FFF2-40B4-BE49-F238E27FC236}">
                    <a16:creationId xmlns:a16="http://schemas.microsoft.com/office/drawing/2014/main" id="{180040B5-7F54-4EB0-8B43-36142BD8939E}"/>
                  </a:ext>
                </a:extLst>
              </p:cNvPr>
              <p:cNvGraphicFramePr>
                <a:graphicFrameLocks noGrp="1"/>
              </p:cNvGraphicFramePr>
              <p:nvPr>
                <p:extLst>
                  <p:ext uri="{D42A27DB-BD31-4B8C-83A1-F6EECF244321}">
                    <p14:modId xmlns:p14="http://schemas.microsoft.com/office/powerpoint/2010/main" val="2048563907"/>
                  </p:ext>
                </p:extLst>
              </p:nvPr>
            </p:nvGraphicFramePr>
            <p:xfrm>
              <a:off x="1475656" y="731298"/>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pPr algn="ct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𝒙</m:t>
                                </m:r>
                              </m:oMath>
                            </m:oMathPara>
                          </a14:m>
                          <a:endParaRPr lang="en-GB" dirty="0"/>
                        </a:p>
                      </a:txBody>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1</m:t>
                                    </m:r>
                                  </m:sub>
                                </m:sSub>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2</m:t>
                                    </m:r>
                                  </m:sub>
                                </m:sSub>
                              </m:oMath>
                            </m:oMathPara>
                          </a14:m>
                          <a:endParaRPr lang="en-GB" dirty="0"/>
                        </a:p>
                      </a:txBody>
                      <a:tcPr/>
                    </a:tc>
                    <a:tc>
                      <a:txBody>
                        <a:bodyPr/>
                        <a:lstStyle/>
                        <a:p>
                          <a:pPr algn="ctr"/>
                          <a14:m>
                            <m:oMath xmlns:m="http://schemas.openxmlformats.org/officeDocument/2006/math">
                              <m:r>
                                <a:rPr lang="de-DE" b="0" i="1" smtClean="0">
                                  <a:latin typeface="Cambria Math" panose="02040503050406030204" pitchFamily="18" charset="0"/>
                                  <a:ea typeface="Cambria Math" panose="02040503050406030204" pitchFamily="18" charset="0"/>
                                </a:rPr>
                                <m:t>∆</m:t>
                              </m:r>
                            </m:oMath>
                          </a14:m>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1</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2</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de-DE" b="0" i="1" smtClean="0">
                                        <a:solidFill>
                                          <a:schemeClr val="bg1"/>
                                        </a:solidFill>
                                        <a:latin typeface="Cambria Math" panose="02040503050406030204" pitchFamily="18" charset="0"/>
                                      </a:rPr>
                                    </m:ctrlPr>
                                  </m:sSupPr>
                                  <m:e>
                                    <m:r>
                                      <a:rPr lang="de-DE" b="0" i="1" smtClean="0">
                                        <a:solidFill>
                                          <a:schemeClr val="bg1"/>
                                        </a:solidFill>
                                        <a:latin typeface="Cambria Math" panose="02040503050406030204" pitchFamily="18" charset="0"/>
                                      </a:rPr>
                                      <m:t>𝑏</m:t>
                                    </m:r>
                                  </m:e>
                                  <m:sup>
                                    <m:r>
                                      <a:rPr lang="de-DE" b="0" i="1" smtClean="0">
                                        <a:solidFill>
                                          <a:schemeClr val="bg1"/>
                                        </a:solidFill>
                                        <a:latin typeface="Cambria Math" panose="02040503050406030204" pitchFamily="18" charset="0"/>
                                      </a:rPr>
                                      <m:t>𝑛𝑒𝑤</m:t>
                                    </m:r>
                                  </m:sup>
                                </m:sSup>
                              </m:oMath>
                            </m:oMathPara>
                          </a14:m>
                          <a:endParaRPr lang="en-GB" b="0" dirty="0"/>
                        </a:p>
                      </a:txBody>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449680060"/>
                      </a:ext>
                    </a:extLst>
                  </a:tr>
                  <a:tr h="370840">
                    <a:tc rowSpan="4">
                      <a:txBody>
                        <a:bodyPr/>
                        <a:lstStyle/>
                        <a:p>
                          <a:endParaRPr lang="de-DE" dirty="0"/>
                        </a:p>
                        <a:p>
                          <a:endParaRPr lang="de-DE" dirty="0"/>
                        </a:p>
                        <a:p>
                          <a:endParaRPr lang="de-DE" dirty="0"/>
                        </a:p>
                        <a:p>
                          <a:r>
                            <a:rPr lang="de-DE" dirty="0"/>
                            <a:t>Epoch 2</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1467034433"/>
                      </a:ext>
                    </a:extLst>
                  </a:tr>
                </a:tbl>
              </a:graphicData>
            </a:graphic>
          </p:graphicFrame>
        </mc:Choice>
        <mc:Fallback xmlns="">
          <p:graphicFrame>
            <p:nvGraphicFramePr>
              <p:cNvPr id="7" name="Table 46">
                <a:extLst>
                  <a:ext uri="{FF2B5EF4-FFF2-40B4-BE49-F238E27FC236}">
                    <a16:creationId xmlns:a16="http://schemas.microsoft.com/office/drawing/2014/main" id="{180040B5-7F54-4EB0-8B43-36142BD8939E}"/>
                  </a:ext>
                </a:extLst>
              </p:cNvPr>
              <p:cNvGraphicFramePr>
                <a:graphicFrameLocks noGrp="1"/>
              </p:cNvGraphicFramePr>
              <p:nvPr>
                <p:extLst>
                  <p:ext uri="{D42A27DB-BD31-4B8C-83A1-F6EECF244321}">
                    <p14:modId xmlns:p14="http://schemas.microsoft.com/office/powerpoint/2010/main" val="2048563907"/>
                  </p:ext>
                </p:extLst>
              </p:nvPr>
            </p:nvGraphicFramePr>
            <p:xfrm>
              <a:off x="1475656" y="731298"/>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endParaRPr lang="en-US"/>
                        </a:p>
                      </a:txBody>
                      <a:tcPr>
                        <a:blipFill>
                          <a:blip r:embed="rId2"/>
                          <a:stretch>
                            <a:fillRect l="-122018" t="-1639" r="-616514" b="-504918"/>
                          </a:stretch>
                        </a:blipFill>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endParaRPr lang="en-US"/>
                        </a:p>
                      </a:txBody>
                      <a:tcPr>
                        <a:blipFill>
                          <a:blip r:embed="rId2"/>
                          <a:stretch>
                            <a:fillRect l="-401099" t="-1639" r="-503297" b="-504918"/>
                          </a:stretch>
                        </a:blipFill>
                      </a:tcPr>
                    </a:tc>
                    <a:tc>
                      <a:txBody>
                        <a:bodyPr/>
                        <a:lstStyle/>
                        <a:p>
                          <a:endParaRPr lang="en-US"/>
                        </a:p>
                      </a:txBody>
                      <a:tcPr>
                        <a:blipFill>
                          <a:blip r:embed="rId2"/>
                          <a:stretch>
                            <a:fillRect l="-506667" t="-1639" r="-408889" b="-504918"/>
                          </a:stretch>
                        </a:blipFill>
                      </a:tcPr>
                    </a:tc>
                    <a:tc>
                      <a:txBody>
                        <a:bodyPr/>
                        <a:lstStyle/>
                        <a:p>
                          <a:endParaRPr lang="en-US"/>
                        </a:p>
                      </a:txBody>
                      <a:tcPr>
                        <a:blipFill>
                          <a:blip r:embed="rId2"/>
                          <a:stretch>
                            <a:fillRect l="-600000" t="-1639" r="-304396" b="-504918"/>
                          </a:stretch>
                        </a:blipFill>
                      </a:tcPr>
                    </a:tc>
                    <a:tc>
                      <a:txBody>
                        <a:bodyPr/>
                        <a:lstStyle/>
                        <a:p>
                          <a:endParaRPr lang="en-US"/>
                        </a:p>
                      </a:txBody>
                      <a:tcPr>
                        <a:blipFill>
                          <a:blip r:embed="rId2"/>
                          <a:stretch>
                            <a:fillRect l="-700000" t="-1639" r="-204396" b="-504918"/>
                          </a:stretch>
                        </a:blipFill>
                      </a:tcPr>
                    </a:tc>
                    <a:tc>
                      <a:txBody>
                        <a:bodyPr/>
                        <a:lstStyle/>
                        <a:p>
                          <a:endParaRPr lang="en-US"/>
                        </a:p>
                      </a:txBody>
                      <a:tcPr>
                        <a:blipFill>
                          <a:blip r:embed="rId2"/>
                          <a:stretch>
                            <a:fillRect l="-800000" t="-1639" r="-104396" b="-504918"/>
                          </a:stretch>
                        </a:blipFill>
                      </a:tcPr>
                    </a:tc>
                    <a:tc>
                      <a:txBody>
                        <a:bodyPr/>
                        <a:lstStyle/>
                        <a:p>
                          <a:endParaRPr lang="en-US"/>
                        </a:p>
                      </a:txBody>
                      <a:tcPr>
                        <a:blipFill>
                          <a:blip r:embed="rId2"/>
                          <a:stretch>
                            <a:fillRect l="-900000" t="-1639" r="-4396" b="-504918"/>
                          </a:stretch>
                        </a:blipFill>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449680060"/>
                      </a:ext>
                    </a:extLst>
                  </a:tr>
                  <a:tr h="370840">
                    <a:tc rowSpan="4">
                      <a:txBody>
                        <a:bodyPr/>
                        <a:lstStyle/>
                        <a:p>
                          <a:endParaRPr lang="de-DE" dirty="0"/>
                        </a:p>
                        <a:p>
                          <a:endParaRPr lang="de-DE" dirty="0"/>
                        </a:p>
                        <a:p>
                          <a:endParaRPr lang="de-DE" dirty="0"/>
                        </a:p>
                        <a:p>
                          <a:r>
                            <a:rPr lang="de-DE" dirty="0"/>
                            <a:t>Epoch 2</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146703443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46">
                <a:extLst>
                  <a:ext uri="{FF2B5EF4-FFF2-40B4-BE49-F238E27FC236}">
                    <a16:creationId xmlns:a16="http://schemas.microsoft.com/office/drawing/2014/main" id="{9FAA7979-6780-46C6-BDF5-216779699C14}"/>
                  </a:ext>
                </a:extLst>
              </p:cNvPr>
              <p:cNvGraphicFramePr>
                <a:graphicFrameLocks noGrp="1"/>
              </p:cNvGraphicFramePr>
              <p:nvPr>
                <p:extLst>
                  <p:ext uri="{D42A27DB-BD31-4B8C-83A1-F6EECF244321}">
                    <p14:modId xmlns:p14="http://schemas.microsoft.com/office/powerpoint/2010/main" val="3465140731"/>
                  </p:ext>
                </p:extLst>
              </p:nvPr>
            </p:nvGraphicFramePr>
            <p:xfrm>
              <a:off x="1475657" y="3053839"/>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pPr algn="ct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𝒙</m:t>
                                </m:r>
                              </m:oMath>
                            </m:oMathPara>
                          </a14:m>
                          <a:endParaRPr lang="en-GB" dirty="0"/>
                        </a:p>
                      </a:txBody>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1</m:t>
                                    </m:r>
                                  </m:sub>
                                </m:sSub>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2</m:t>
                                    </m:r>
                                  </m:sub>
                                </m:sSub>
                              </m:oMath>
                            </m:oMathPara>
                          </a14:m>
                          <a:endParaRPr lang="en-GB" dirty="0"/>
                        </a:p>
                      </a:txBody>
                      <a:tcPr/>
                    </a:tc>
                    <a:tc>
                      <a:txBody>
                        <a:bodyPr/>
                        <a:lstStyle/>
                        <a:p>
                          <a:pPr algn="ctr"/>
                          <a14:m>
                            <m:oMath xmlns:m="http://schemas.openxmlformats.org/officeDocument/2006/math">
                              <m:r>
                                <a:rPr lang="de-DE" b="0" i="1" smtClean="0">
                                  <a:latin typeface="Cambria Math" panose="02040503050406030204" pitchFamily="18" charset="0"/>
                                  <a:ea typeface="Cambria Math" panose="02040503050406030204" pitchFamily="18" charset="0"/>
                                </a:rPr>
                                <m:t>∆</m:t>
                              </m:r>
                            </m:oMath>
                          </a14:m>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1</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2</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de-DE" b="0" i="1" smtClean="0">
                                        <a:solidFill>
                                          <a:schemeClr val="bg1"/>
                                        </a:solidFill>
                                        <a:latin typeface="Cambria Math" panose="02040503050406030204" pitchFamily="18" charset="0"/>
                                      </a:rPr>
                                    </m:ctrlPr>
                                  </m:sSupPr>
                                  <m:e>
                                    <m:r>
                                      <a:rPr lang="de-DE" b="0" i="1" smtClean="0">
                                        <a:solidFill>
                                          <a:schemeClr val="bg1"/>
                                        </a:solidFill>
                                        <a:latin typeface="Cambria Math" panose="02040503050406030204" pitchFamily="18" charset="0"/>
                                      </a:rPr>
                                      <m:t>𝑏</m:t>
                                    </m:r>
                                  </m:e>
                                  <m:sup>
                                    <m:r>
                                      <a:rPr lang="de-DE" b="0" i="1" smtClean="0">
                                        <a:solidFill>
                                          <a:schemeClr val="bg1"/>
                                        </a:solidFill>
                                        <a:latin typeface="Cambria Math" panose="02040503050406030204" pitchFamily="18" charset="0"/>
                                      </a:rPr>
                                      <m:t>𝑛𝑒𝑤</m:t>
                                    </m:r>
                                  </m:sup>
                                </m:sSup>
                              </m:oMath>
                            </m:oMathPara>
                          </a14:m>
                          <a:endParaRPr lang="en-GB" b="0" dirty="0"/>
                        </a:p>
                      </a:txBody>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3765177634"/>
                      </a:ext>
                    </a:extLst>
                  </a:tr>
                  <a:tr h="370840">
                    <a:tc rowSpan="4">
                      <a:txBody>
                        <a:bodyPr/>
                        <a:lstStyle/>
                        <a:p>
                          <a:endParaRPr lang="de-DE" dirty="0"/>
                        </a:p>
                        <a:p>
                          <a:endParaRPr lang="de-DE" dirty="0"/>
                        </a:p>
                        <a:p>
                          <a:endParaRPr lang="de-DE" dirty="0"/>
                        </a:p>
                        <a:p>
                          <a:r>
                            <a:rPr lang="de-DE" dirty="0"/>
                            <a:t>Epoch 3</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467034433"/>
                      </a:ext>
                    </a:extLst>
                  </a:tr>
                </a:tbl>
              </a:graphicData>
            </a:graphic>
          </p:graphicFrame>
        </mc:Choice>
        <mc:Fallback xmlns="">
          <p:graphicFrame>
            <p:nvGraphicFramePr>
              <p:cNvPr id="9" name="Table 46">
                <a:extLst>
                  <a:ext uri="{FF2B5EF4-FFF2-40B4-BE49-F238E27FC236}">
                    <a16:creationId xmlns:a16="http://schemas.microsoft.com/office/drawing/2014/main" id="{9FAA7979-6780-46C6-BDF5-216779699C14}"/>
                  </a:ext>
                </a:extLst>
              </p:cNvPr>
              <p:cNvGraphicFramePr>
                <a:graphicFrameLocks noGrp="1"/>
              </p:cNvGraphicFramePr>
              <p:nvPr>
                <p:extLst>
                  <p:ext uri="{D42A27DB-BD31-4B8C-83A1-F6EECF244321}">
                    <p14:modId xmlns:p14="http://schemas.microsoft.com/office/powerpoint/2010/main" val="3465140731"/>
                  </p:ext>
                </p:extLst>
              </p:nvPr>
            </p:nvGraphicFramePr>
            <p:xfrm>
              <a:off x="1475657" y="3053839"/>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endParaRPr lang="en-US"/>
                        </a:p>
                      </a:txBody>
                      <a:tcPr>
                        <a:blipFill>
                          <a:blip r:embed="rId3"/>
                          <a:stretch>
                            <a:fillRect l="-122018" t="-1639" r="-616514" b="-504918"/>
                          </a:stretch>
                        </a:blipFill>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endParaRPr lang="en-US"/>
                        </a:p>
                      </a:txBody>
                      <a:tcPr>
                        <a:blipFill>
                          <a:blip r:embed="rId3"/>
                          <a:stretch>
                            <a:fillRect l="-401099" t="-1639" r="-503297" b="-504918"/>
                          </a:stretch>
                        </a:blipFill>
                      </a:tcPr>
                    </a:tc>
                    <a:tc>
                      <a:txBody>
                        <a:bodyPr/>
                        <a:lstStyle/>
                        <a:p>
                          <a:endParaRPr lang="en-US"/>
                        </a:p>
                      </a:txBody>
                      <a:tcPr>
                        <a:blipFill>
                          <a:blip r:embed="rId3"/>
                          <a:stretch>
                            <a:fillRect l="-506667" t="-1639" r="-408889" b="-504918"/>
                          </a:stretch>
                        </a:blipFill>
                      </a:tcPr>
                    </a:tc>
                    <a:tc>
                      <a:txBody>
                        <a:bodyPr/>
                        <a:lstStyle/>
                        <a:p>
                          <a:endParaRPr lang="en-US"/>
                        </a:p>
                      </a:txBody>
                      <a:tcPr>
                        <a:blipFill>
                          <a:blip r:embed="rId3"/>
                          <a:stretch>
                            <a:fillRect l="-600000" t="-1639" r="-304396" b="-504918"/>
                          </a:stretch>
                        </a:blipFill>
                      </a:tcPr>
                    </a:tc>
                    <a:tc>
                      <a:txBody>
                        <a:bodyPr/>
                        <a:lstStyle/>
                        <a:p>
                          <a:endParaRPr lang="en-US"/>
                        </a:p>
                      </a:txBody>
                      <a:tcPr>
                        <a:blipFill>
                          <a:blip r:embed="rId3"/>
                          <a:stretch>
                            <a:fillRect l="-700000" t="-1639" r="-204396" b="-504918"/>
                          </a:stretch>
                        </a:blipFill>
                      </a:tcPr>
                    </a:tc>
                    <a:tc>
                      <a:txBody>
                        <a:bodyPr/>
                        <a:lstStyle/>
                        <a:p>
                          <a:endParaRPr lang="en-US"/>
                        </a:p>
                      </a:txBody>
                      <a:tcPr>
                        <a:blipFill>
                          <a:blip r:embed="rId3"/>
                          <a:stretch>
                            <a:fillRect l="-800000" t="-1639" r="-104396" b="-504918"/>
                          </a:stretch>
                        </a:blipFill>
                      </a:tcPr>
                    </a:tc>
                    <a:tc>
                      <a:txBody>
                        <a:bodyPr/>
                        <a:lstStyle/>
                        <a:p>
                          <a:endParaRPr lang="en-US"/>
                        </a:p>
                      </a:txBody>
                      <a:tcPr>
                        <a:blipFill>
                          <a:blip r:embed="rId3"/>
                          <a:stretch>
                            <a:fillRect l="-900000" t="-1639" r="-4396" b="-504918"/>
                          </a:stretch>
                        </a:blipFill>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3765177634"/>
                      </a:ext>
                    </a:extLst>
                  </a:tr>
                  <a:tr h="370840">
                    <a:tc rowSpan="4">
                      <a:txBody>
                        <a:bodyPr/>
                        <a:lstStyle/>
                        <a:p>
                          <a:endParaRPr lang="de-DE" dirty="0"/>
                        </a:p>
                        <a:p>
                          <a:endParaRPr lang="de-DE" dirty="0"/>
                        </a:p>
                        <a:p>
                          <a:endParaRPr lang="de-DE" dirty="0"/>
                        </a:p>
                        <a:p>
                          <a:r>
                            <a:rPr lang="de-DE" dirty="0"/>
                            <a:t>Epoch 3</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467034433"/>
                      </a:ext>
                    </a:extLst>
                  </a:tr>
                </a:tbl>
              </a:graphicData>
            </a:graphic>
          </p:graphicFrame>
        </mc:Fallback>
      </mc:AlternateContent>
    </p:spTree>
    <p:extLst>
      <p:ext uri="{BB962C8B-B14F-4D97-AF65-F5344CB8AC3E}">
        <p14:creationId xmlns:p14="http://schemas.microsoft.com/office/powerpoint/2010/main" val="1564039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CA82-D332-4A20-9357-3BAB91E019EA}"/>
              </a:ext>
            </a:extLst>
          </p:cNvPr>
          <p:cNvSpPr>
            <a:spLocks noGrp="1"/>
          </p:cNvSpPr>
          <p:nvPr>
            <p:ph type="title"/>
          </p:nvPr>
        </p:nvSpPr>
        <p:spPr/>
        <p:txBody>
          <a:bodyPr/>
          <a:lstStyle/>
          <a:p>
            <a:r>
              <a:rPr lang="de-DE" dirty="0"/>
              <a:t>Example: Learning the logical operator AND</a:t>
            </a:r>
            <a:endParaRPr lang="en-GB" dirty="0"/>
          </a:p>
        </p:txBody>
      </p:sp>
      <p:sp>
        <p:nvSpPr>
          <p:cNvPr id="3" name="Slide Number Placeholder 2">
            <a:extLst>
              <a:ext uri="{FF2B5EF4-FFF2-40B4-BE49-F238E27FC236}">
                <a16:creationId xmlns:a16="http://schemas.microsoft.com/office/drawing/2014/main" id="{DA223801-7B56-4534-ACEB-3049E925F358}"/>
              </a:ext>
            </a:extLst>
          </p:cNvPr>
          <p:cNvSpPr>
            <a:spLocks noGrp="1"/>
          </p:cNvSpPr>
          <p:nvPr>
            <p:ph type="sldNum" sz="quarter" idx="13"/>
          </p:nvPr>
        </p:nvSpPr>
        <p:spPr/>
        <p:txBody>
          <a:bodyPr/>
          <a:lstStyle/>
          <a:p>
            <a:fld id="{15C29056-5AFA-7949-831A-3EC086771171}" type="slidenum">
              <a:rPr lang="de-DE" smtClean="0"/>
              <a:pPr/>
              <a:t>21</a:t>
            </a:fld>
            <a:endParaRPr lang="de-DE" dirty="0"/>
          </a:p>
        </p:txBody>
      </p:sp>
      <p:sp>
        <p:nvSpPr>
          <p:cNvPr id="5" name="Footer Placeholder 4">
            <a:extLst>
              <a:ext uri="{FF2B5EF4-FFF2-40B4-BE49-F238E27FC236}">
                <a16:creationId xmlns:a16="http://schemas.microsoft.com/office/drawing/2014/main" id="{5D4CDE8C-2A6B-4666-B7FE-E22C7190E0C3}"/>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mc:AlternateContent xmlns:mc="http://schemas.openxmlformats.org/markup-compatibility/2006" xmlns:a14="http://schemas.microsoft.com/office/drawing/2010/main">
        <mc:Choice Requires="a14">
          <p:graphicFrame>
            <p:nvGraphicFramePr>
              <p:cNvPr id="7" name="Table 46">
                <a:extLst>
                  <a:ext uri="{FF2B5EF4-FFF2-40B4-BE49-F238E27FC236}">
                    <a16:creationId xmlns:a16="http://schemas.microsoft.com/office/drawing/2014/main" id="{180040B5-7F54-4EB0-8B43-36142BD8939E}"/>
                  </a:ext>
                </a:extLst>
              </p:cNvPr>
              <p:cNvGraphicFramePr>
                <a:graphicFrameLocks noGrp="1"/>
              </p:cNvGraphicFramePr>
              <p:nvPr>
                <p:extLst>
                  <p:ext uri="{D42A27DB-BD31-4B8C-83A1-F6EECF244321}">
                    <p14:modId xmlns:p14="http://schemas.microsoft.com/office/powerpoint/2010/main" val="4137330048"/>
                  </p:ext>
                </p:extLst>
              </p:nvPr>
            </p:nvGraphicFramePr>
            <p:xfrm>
              <a:off x="1475657" y="731298"/>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pPr algn="ct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𝒙</m:t>
                                </m:r>
                              </m:oMath>
                            </m:oMathPara>
                          </a14:m>
                          <a:endParaRPr lang="en-GB" dirty="0"/>
                        </a:p>
                      </a:txBody>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1</m:t>
                                    </m:r>
                                  </m:sub>
                                </m:sSub>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2</m:t>
                                    </m:r>
                                  </m:sub>
                                </m:sSub>
                              </m:oMath>
                            </m:oMathPara>
                          </a14:m>
                          <a:endParaRPr lang="en-GB" dirty="0"/>
                        </a:p>
                      </a:txBody>
                      <a:tcPr/>
                    </a:tc>
                    <a:tc>
                      <a:txBody>
                        <a:bodyPr/>
                        <a:lstStyle/>
                        <a:p>
                          <a:pPr algn="ctr"/>
                          <a14:m>
                            <m:oMath xmlns:m="http://schemas.openxmlformats.org/officeDocument/2006/math">
                              <m:r>
                                <a:rPr lang="de-DE" b="0" i="1" smtClean="0">
                                  <a:latin typeface="Cambria Math" panose="02040503050406030204" pitchFamily="18" charset="0"/>
                                  <a:ea typeface="Cambria Math" panose="02040503050406030204" pitchFamily="18" charset="0"/>
                                </a:rPr>
                                <m:t>∆</m:t>
                              </m:r>
                            </m:oMath>
                          </a14:m>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1</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2</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de-DE" b="0" i="1" smtClean="0">
                                        <a:solidFill>
                                          <a:schemeClr val="bg1"/>
                                        </a:solidFill>
                                        <a:latin typeface="Cambria Math" panose="02040503050406030204" pitchFamily="18" charset="0"/>
                                      </a:rPr>
                                    </m:ctrlPr>
                                  </m:sSupPr>
                                  <m:e>
                                    <m:r>
                                      <a:rPr lang="de-DE" b="0" i="1" smtClean="0">
                                        <a:solidFill>
                                          <a:schemeClr val="bg1"/>
                                        </a:solidFill>
                                        <a:latin typeface="Cambria Math" panose="02040503050406030204" pitchFamily="18" charset="0"/>
                                      </a:rPr>
                                      <m:t>𝑏</m:t>
                                    </m:r>
                                  </m:e>
                                  <m:sup>
                                    <m:r>
                                      <a:rPr lang="de-DE" b="0" i="1" smtClean="0">
                                        <a:solidFill>
                                          <a:schemeClr val="bg1"/>
                                        </a:solidFill>
                                        <a:latin typeface="Cambria Math" panose="02040503050406030204" pitchFamily="18" charset="0"/>
                                      </a:rPr>
                                      <m:t>𝑛𝑒𝑤</m:t>
                                    </m:r>
                                  </m:sup>
                                </m:sSup>
                              </m:oMath>
                            </m:oMathPara>
                          </a14:m>
                          <a:endParaRPr lang="en-GB" b="0" dirty="0"/>
                        </a:p>
                      </a:txBody>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2679284365"/>
                      </a:ext>
                    </a:extLst>
                  </a:tr>
                  <a:tr h="370840">
                    <a:tc rowSpan="4">
                      <a:txBody>
                        <a:bodyPr/>
                        <a:lstStyle/>
                        <a:p>
                          <a:endParaRPr lang="de-DE" dirty="0"/>
                        </a:p>
                        <a:p>
                          <a:endParaRPr lang="de-DE" dirty="0"/>
                        </a:p>
                        <a:p>
                          <a:endParaRPr lang="de-DE" dirty="0"/>
                        </a:p>
                        <a:p>
                          <a:r>
                            <a:rPr lang="de-DE" dirty="0"/>
                            <a:t>Epoch 4</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467034433"/>
                      </a:ext>
                    </a:extLst>
                  </a:tr>
                </a:tbl>
              </a:graphicData>
            </a:graphic>
          </p:graphicFrame>
        </mc:Choice>
        <mc:Fallback xmlns="">
          <p:graphicFrame>
            <p:nvGraphicFramePr>
              <p:cNvPr id="7" name="Table 46">
                <a:extLst>
                  <a:ext uri="{FF2B5EF4-FFF2-40B4-BE49-F238E27FC236}">
                    <a16:creationId xmlns:a16="http://schemas.microsoft.com/office/drawing/2014/main" id="{180040B5-7F54-4EB0-8B43-36142BD8939E}"/>
                  </a:ext>
                </a:extLst>
              </p:cNvPr>
              <p:cNvGraphicFramePr>
                <a:graphicFrameLocks noGrp="1"/>
              </p:cNvGraphicFramePr>
              <p:nvPr>
                <p:extLst>
                  <p:ext uri="{D42A27DB-BD31-4B8C-83A1-F6EECF244321}">
                    <p14:modId xmlns:p14="http://schemas.microsoft.com/office/powerpoint/2010/main" val="4137330048"/>
                  </p:ext>
                </p:extLst>
              </p:nvPr>
            </p:nvGraphicFramePr>
            <p:xfrm>
              <a:off x="1475657" y="731298"/>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endParaRPr lang="en-US"/>
                        </a:p>
                      </a:txBody>
                      <a:tcPr>
                        <a:blipFill>
                          <a:blip r:embed="rId2"/>
                          <a:stretch>
                            <a:fillRect l="-122018" t="-1639" r="-616514" b="-504918"/>
                          </a:stretch>
                        </a:blipFill>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endParaRPr lang="en-US"/>
                        </a:p>
                      </a:txBody>
                      <a:tcPr>
                        <a:blipFill>
                          <a:blip r:embed="rId2"/>
                          <a:stretch>
                            <a:fillRect l="-401099" t="-1639" r="-503297" b="-504918"/>
                          </a:stretch>
                        </a:blipFill>
                      </a:tcPr>
                    </a:tc>
                    <a:tc>
                      <a:txBody>
                        <a:bodyPr/>
                        <a:lstStyle/>
                        <a:p>
                          <a:endParaRPr lang="en-US"/>
                        </a:p>
                      </a:txBody>
                      <a:tcPr>
                        <a:blipFill>
                          <a:blip r:embed="rId2"/>
                          <a:stretch>
                            <a:fillRect l="-506667" t="-1639" r="-408889" b="-504918"/>
                          </a:stretch>
                        </a:blipFill>
                      </a:tcPr>
                    </a:tc>
                    <a:tc>
                      <a:txBody>
                        <a:bodyPr/>
                        <a:lstStyle/>
                        <a:p>
                          <a:endParaRPr lang="en-US"/>
                        </a:p>
                      </a:txBody>
                      <a:tcPr>
                        <a:blipFill>
                          <a:blip r:embed="rId2"/>
                          <a:stretch>
                            <a:fillRect l="-600000" t="-1639" r="-304396" b="-504918"/>
                          </a:stretch>
                        </a:blipFill>
                      </a:tcPr>
                    </a:tc>
                    <a:tc>
                      <a:txBody>
                        <a:bodyPr/>
                        <a:lstStyle/>
                        <a:p>
                          <a:endParaRPr lang="en-US"/>
                        </a:p>
                      </a:txBody>
                      <a:tcPr>
                        <a:blipFill>
                          <a:blip r:embed="rId2"/>
                          <a:stretch>
                            <a:fillRect l="-700000" t="-1639" r="-204396" b="-504918"/>
                          </a:stretch>
                        </a:blipFill>
                      </a:tcPr>
                    </a:tc>
                    <a:tc>
                      <a:txBody>
                        <a:bodyPr/>
                        <a:lstStyle/>
                        <a:p>
                          <a:endParaRPr lang="en-US"/>
                        </a:p>
                      </a:txBody>
                      <a:tcPr>
                        <a:blipFill>
                          <a:blip r:embed="rId2"/>
                          <a:stretch>
                            <a:fillRect l="-800000" t="-1639" r="-104396" b="-504918"/>
                          </a:stretch>
                        </a:blipFill>
                      </a:tcPr>
                    </a:tc>
                    <a:tc>
                      <a:txBody>
                        <a:bodyPr/>
                        <a:lstStyle/>
                        <a:p>
                          <a:endParaRPr lang="en-US"/>
                        </a:p>
                      </a:txBody>
                      <a:tcPr>
                        <a:blipFill>
                          <a:blip r:embed="rId2"/>
                          <a:stretch>
                            <a:fillRect l="-900000" t="-1639" r="-4396" b="-504918"/>
                          </a:stretch>
                        </a:blipFill>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2679284365"/>
                      </a:ext>
                    </a:extLst>
                  </a:tr>
                  <a:tr h="370840">
                    <a:tc rowSpan="4">
                      <a:txBody>
                        <a:bodyPr/>
                        <a:lstStyle/>
                        <a:p>
                          <a:endParaRPr lang="de-DE" dirty="0"/>
                        </a:p>
                        <a:p>
                          <a:endParaRPr lang="de-DE" dirty="0"/>
                        </a:p>
                        <a:p>
                          <a:endParaRPr lang="de-DE" dirty="0"/>
                        </a:p>
                        <a:p>
                          <a:r>
                            <a:rPr lang="de-DE" dirty="0"/>
                            <a:t>Epoch 4</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46703443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46">
                <a:extLst>
                  <a:ext uri="{FF2B5EF4-FFF2-40B4-BE49-F238E27FC236}">
                    <a16:creationId xmlns:a16="http://schemas.microsoft.com/office/drawing/2014/main" id="{9FAA7979-6780-46C6-BDF5-216779699C14}"/>
                  </a:ext>
                </a:extLst>
              </p:cNvPr>
              <p:cNvGraphicFramePr>
                <a:graphicFrameLocks noGrp="1"/>
              </p:cNvGraphicFramePr>
              <p:nvPr>
                <p:extLst>
                  <p:ext uri="{D42A27DB-BD31-4B8C-83A1-F6EECF244321}">
                    <p14:modId xmlns:p14="http://schemas.microsoft.com/office/powerpoint/2010/main" val="2419650994"/>
                  </p:ext>
                </p:extLst>
              </p:nvPr>
            </p:nvGraphicFramePr>
            <p:xfrm>
              <a:off x="1475657" y="3053839"/>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pPr algn="ct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𝒙</m:t>
                                </m:r>
                              </m:oMath>
                            </m:oMathPara>
                          </a14:m>
                          <a:endParaRPr lang="en-GB" dirty="0"/>
                        </a:p>
                      </a:txBody>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1</m:t>
                                    </m:r>
                                  </m:sub>
                                </m:sSub>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2</m:t>
                                    </m:r>
                                  </m:sub>
                                </m:sSub>
                              </m:oMath>
                            </m:oMathPara>
                          </a14:m>
                          <a:endParaRPr lang="en-GB" dirty="0"/>
                        </a:p>
                      </a:txBody>
                      <a:tcPr/>
                    </a:tc>
                    <a:tc>
                      <a:txBody>
                        <a:bodyPr/>
                        <a:lstStyle/>
                        <a:p>
                          <a:pPr algn="ctr"/>
                          <a14:m>
                            <m:oMath xmlns:m="http://schemas.openxmlformats.org/officeDocument/2006/math">
                              <m:r>
                                <a:rPr lang="de-DE" b="0" i="1" smtClean="0">
                                  <a:latin typeface="Cambria Math" panose="02040503050406030204" pitchFamily="18" charset="0"/>
                                  <a:ea typeface="Cambria Math" panose="02040503050406030204" pitchFamily="18" charset="0"/>
                                </a:rPr>
                                <m:t>∆</m:t>
                              </m:r>
                            </m:oMath>
                          </a14:m>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1</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2</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de-DE" b="0" i="1" smtClean="0">
                                        <a:solidFill>
                                          <a:schemeClr val="bg1"/>
                                        </a:solidFill>
                                        <a:latin typeface="Cambria Math" panose="02040503050406030204" pitchFamily="18" charset="0"/>
                                      </a:rPr>
                                    </m:ctrlPr>
                                  </m:sSupPr>
                                  <m:e>
                                    <m:r>
                                      <a:rPr lang="de-DE" b="0" i="1" smtClean="0">
                                        <a:solidFill>
                                          <a:schemeClr val="bg1"/>
                                        </a:solidFill>
                                        <a:latin typeface="Cambria Math" panose="02040503050406030204" pitchFamily="18" charset="0"/>
                                      </a:rPr>
                                      <m:t>𝑏</m:t>
                                    </m:r>
                                  </m:e>
                                  <m:sup>
                                    <m:r>
                                      <a:rPr lang="de-DE" b="0" i="1" smtClean="0">
                                        <a:solidFill>
                                          <a:schemeClr val="bg1"/>
                                        </a:solidFill>
                                        <a:latin typeface="Cambria Math" panose="02040503050406030204" pitchFamily="18" charset="0"/>
                                      </a:rPr>
                                      <m:t>𝑛𝑒𝑤</m:t>
                                    </m:r>
                                  </m:sup>
                                </m:sSup>
                              </m:oMath>
                            </m:oMathPara>
                          </a14:m>
                          <a:endParaRPr lang="en-GB" b="0" dirty="0"/>
                        </a:p>
                      </a:txBody>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2</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918070850"/>
                      </a:ext>
                    </a:extLst>
                  </a:tr>
                  <a:tr h="370840">
                    <a:tc rowSpan="4">
                      <a:txBody>
                        <a:bodyPr/>
                        <a:lstStyle/>
                        <a:p>
                          <a:endParaRPr lang="de-DE" dirty="0"/>
                        </a:p>
                        <a:p>
                          <a:endParaRPr lang="de-DE" dirty="0"/>
                        </a:p>
                        <a:p>
                          <a:endParaRPr lang="de-DE" dirty="0"/>
                        </a:p>
                        <a:p>
                          <a:r>
                            <a:rPr lang="de-DE" dirty="0"/>
                            <a:t>Epoch 5</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2</a:t>
                          </a:r>
                          <a:endParaRPr lang="en-GB" dirty="0"/>
                        </a:p>
                      </a:txBody>
                      <a:tcPr/>
                    </a:tc>
                    <a:tc>
                      <a:txBody>
                        <a:bodyPr/>
                        <a:lstStyle/>
                        <a:p>
                          <a:pPr algn="ctr"/>
                          <a:r>
                            <a:rPr lang="de-DE"/>
                            <a:t>1</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1467034433"/>
                      </a:ext>
                    </a:extLst>
                  </a:tr>
                </a:tbl>
              </a:graphicData>
            </a:graphic>
          </p:graphicFrame>
        </mc:Choice>
        <mc:Fallback xmlns="">
          <p:graphicFrame>
            <p:nvGraphicFramePr>
              <p:cNvPr id="9" name="Table 46">
                <a:extLst>
                  <a:ext uri="{FF2B5EF4-FFF2-40B4-BE49-F238E27FC236}">
                    <a16:creationId xmlns:a16="http://schemas.microsoft.com/office/drawing/2014/main" id="{9FAA7979-6780-46C6-BDF5-216779699C14}"/>
                  </a:ext>
                </a:extLst>
              </p:cNvPr>
              <p:cNvGraphicFramePr>
                <a:graphicFrameLocks noGrp="1"/>
              </p:cNvGraphicFramePr>
              <p:nvPr>
                <p:extLst>
                  <p:ext uri="{D42A27DB-BD31-4B8C-83A1-F6EECF244321}">
                    <p14:modId xmlns:p14="http://schemas.microsoft.com/office/powerpoint/2010/main" val="2419650994"/>
                  </p:ext>
                </p:extLst>
              </p:nvPr>
            </p:nvGraphicFramePr>
            <p:xfrm>
              <a:off x="1475657" y="3053839"/>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a:p>
                      </a:txBody>
                      <a:tcPr/>
                    </a:tc>
                    <a:tc>
                      <a:txBody>
                        <a:bodyPr/>
                        <a:lstStyle/>
                        <a:p>
                          <a:endParaRPr lang="en-US"/>
                        </a:p>
                      </a:txBody>
                      <a:tcPr>
                        <a:blipFill>
                          <a:blip r:embed="rId3"/>
                          <a:stretch>
                            <a:fillRect l="-122018" t="-1639" r="-616514" b="-504918"/>
                          </a:stretch>
                        </a:blipFill>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endParaRPr lang="en-US"/>
                        </a:p>
                      </a:txBody>
                      <a:tcPr>
                        <a:blipFill>
                          <a:blip r:embed="rId3"/>
                          <a:stretch>
                            <a:fillRect l="-401099" t="-1639" r="-503297" b="-504918"/>
                          </a:stretch>
                        </a:blipFill>
                      </a:tcPr>
                    </a:tc>
                    <a:tc>
                      <a:txBody>
                        <a:bodyPr/>
                        <a:lstStyle/>
                        <a:p>
                          <a:endParaRPr lang="en-US"/>
                        </a:p>
                      </a:txBody>
                      <a:tcPr>
                        <a:blipFill>
                          <a:blip r:embed="rId3"/>
                          <a:stretch>
                            <a:fillRect l="-506667" t="-1639" r="-408889" b="-504918"/>
                          </a:stretch>
                        </a:blipFill>
                      </a:tcPr>
                    </a:tc>
                    <a:tc>
                      <a:txBody>
                        <a:bodyPr/>
                        <a:lstStyle/>
                        <a:p>
                          <a:endParaRPr lang="en-US"/>
                        </a:p>
                      </a:txBody>
                      <a:tcPr>
                        <a:blipFill>
                          <a:blip r:embed="rId3"/>
                          <a:stretch>
                            <a:fillRect l="-600000" t="-1639" r="-304396" b="-504918"/>
                          </a:stretch>
                        </a:blipFill>
                      </a:tcPr>
                    </a:tc>
                    <a:tc>
                      <a:txBody>
                        <a:bodyPr/>
                        <a:lstStyle/>
                        <a:p>
                          <a:endParaRPr lang="en-US"/>
                        </a:p>
                      </a:txBody>
                      <a:tcPr>
                        <a:blipFill>
                          <a:blip r:embed="rId3"/>
                          <a:stretch>
                            <a:fillRect l="-700000" t="-1639" r="-204396" b="-504918"/>
                          </a:stretch>
                        </a:blipFill>
                      </a:tcPr>
                    </a:tc>
                    <a:tc>
                      <a:txBody>
                        <a:bodyPr/>
                        <a:lstStyle/>
                        <a:p>
                          <a:endParaRPr lang="en-US"/>
                        </a:p>
                      </a:txBody>
                      <a:tcPr>
                        <a:blipFill>
                          <a:blip r:embed="rId3"/>
                          <a:stretch>
                            <a:fillRect l="-800000" t="-1639" r="-104396" b="-504918"/>
                          </a:stretch>
                        </a:blipFill>
                      </a:tcPr>
                    </a:tc>
                    <a:tc>
                      <a:txBody>
                        <a:bodyPr/>
                        <a:lstStyle/>
                        <a:p>
                          <a:endParaRPr lang="en-US"/>
                        </a:p>
                      </a:txBody>
                      <a:tcPr>
                        <a:blipFill>
                          <a:blip r:embed="rId3"/>
                          <a:stretch>
                            <a:fillRect l="-900000" t="-1639" r="-4396" b="-504918"/>
                          </a:stretch>
                        </a:blipFill>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2</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extLst>
                      <a:ext uri="{0D108BD9-81ED-4DB2-BD59-A6C34878D82A}">
                        <a16:rowId xmlns:a16="http://schemas.microsoft.com/office/drawing/2014/main" val="1918070850"/>
                      </a:ext>
                    </a:extLst>
                  </a:tr>
                  <a:tr h="370840">
                    <a:tc rowSpan="4">
                      <a:txBody>
                        <a:bodyPr/>
                        <a:lstStyle/>
                        <a:p>
                          <a:endParaRPr lang="de-DE" dirty="0"/>
                        </a:p>
                        <a:p>
                          <a:endParaRPr lang="de-DE" dirty="0"/>
                        </a:p>
                        <a:p>
                          <a:endParaRPr lang="de-DE" dirty="0"/>
                        </a:p>
                        <a:p>
                          <a:r>
                            <a:rPr lang="de-DE" dirty="0"/>
                            <a:t>Epoch 5</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2</a:t>
                          </a:r>
                          <a:endParaRPr lang="en-GB" dirty="0"/>
                        </a:p>
                      </a:txBody>
                      <a:tcPr/>
                    </a:tc>
                    <a:tc>
                      <a:txBody>
                        <a:bodyPr/>
                        <a:lstStyle/>
                        <a:p>
                          <a:pPr algn="ctr"/>
                          <a:r>
                            <a:rPr lang="de-DE"/>
                            <a:t>1</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1467034433"/>
                      </a:ext>
                    </a:extLst>
                  </a:tr>
                </a:tbl>
              </a:graphicData>
            </a:graphic>
          </p:graphicFrame>
        </mc:Fallback>
      </mc:AlternateContent>
    </p:spTree>
    <p:extLst>
      <p:ext uri="{BB962C8B-B14F-4D97-AF65-F5344CB8AC3E}">
        <p14:creationId xmlns:p14="http://schemas.microsoft.com/office/powerpoint/2010/main" val="128368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CA82-D332-4A20-9357-3BAB91E019EA}"/>
              </a:ext>
            </a:extLst>
          </p:cNvPr>
          <p:cNvSpPr>
            <a:spLocks noGrp="1"/>
          </p:cNvSpPr>
          <p:nvPr>
            <p:ph type="title"/>
          </p:nvPr>
        </p:nvSpPr>
        <p:spPr/>
        <p:txBody>
          <a:bodyPr/>
          <a:lstStyle/>
          <a:p>
            <a:r>
              <a:rPr lang="de-DE" dirty="0"/>
              <a:t>Example: Learning the logical operator AND</a:t>
            </a:r>
            <a:endParaRPr lang="en-GB" dirty="0"/>
          </a:p>
        </p:txBody>
      </p:sp>
      <p:sp>
        <p:nvSpPr>
          <p:cNvPr id="3" name="Slide Number Placeholder 2">
            <a:extLst>
              <a:ext uri="{FF2B5EF4-FFF2-40B4-BE49-F238E27FC236}">
                <a16:creationId xmlns:a16="http://schemas.microsoft.com/office/drawing/2014/main" id="{DA223801-7B56-4534-ACEB-3049E925F358}"/>
              </a:ext>
            </a:extLst>
          </p:cNvPr>
          <p:cNvSpPr>
            <a:spLocks noGrp="1"/>
          </p:cNvSpPr>
          <p:nvPr>
            <p:ph type="sldNum" sz="quarter" idx="13"/>
          </p:nvPr>
        </p:nvSpPr>
        <p:spPr/>
        <p:txBody>
          <a:bodyPr/>
          <a:lstStyle/>
          <a:p>
            <a:fld id="{15C29056-5AFA-7949-831A-3EC086771171}" type="slidenum">
              <a:rPr lang="de-DE" smtClean="0"/>
              <a:pPr/>
              <a:t>22</a:t>
            </a:fld>
            <a:endParaRPr lang="de-DE" dirty="0"/>
          </a:p>
        </p:txBody>
      </p:sp>
      <p:sp>
        <p:nvSpPr>
          <p:cNvPr id="5" name="Footer Placeholder 4">
            <a:extLst>
              <a:ext uri="{FF2B5EF4-FFF2-40B4-BE49-F238E27FC236}">
                <a16:creationId xmlns:a16="http://schemas.microsoft.com/office/drawing/2014/main" id="{5D4CDE8C-2A6B-4666-B7FE-E22C7190E0C3}"/>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mc:AlternateContent xmlns:mc="http://schemas.openxmlformats.org/markup-compatibility/2006" xmlns:a14="http://schemas.microsoft.com/office/drawing/2010/main">
        <mc:Choice Requires="a14">
          <p:graphicFrame>
            <p:nvGraphicFramePr>
              <p:cNvPr id="7" name="Table 46">
                <a:extLst>
                  <a:ext uri="{FF2B5EF4-FFF2-40B4-BE49-F238E27FC236}">
                    <a16:creationId xmlns:a16="http://schemas.microsoft.com/office/drawing/2014/main" id="{180040B5-7F54-4EB0-8B43-36142BD8939E}"/>
                  </a:ext>
                </a:extLst>
              </p:cNvPr>
              <p:cNvGraphicFramePr>
                <a:graphicFrameLocks noGrp="1"/>
              </p:cNvGraphicFramePr>
              <p:nvPr>
                <p:extLst>
                  <p:ext uri="{D42A27DB-BD31-4B8C-83A1-F6EECF244321}">
                    <p14:modId xmlns:p14="http://schemas.microsoft.com/office/powerpoint/2010/main" val="3199934219"/>
                  </p:ext>
                </p:extLst>
              </p:nvPr>
            </p:nvGraphicFramePr>
            <p:xfrm>
              <a:off x="1475657" y="686140"/>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𝒙</m:t>
                                </m:r>
                              </m:oMath>
                            </m:oMathPara>
                          </a14:m>
                          <a:endParaRPr lang="en-GB" dirty="0"/>
                        </a:p>
                      </a:txBody>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1</m:t>
                                    </m:r>
                                  </m:sub>
                                </m:sSub>
                              </m:oMath>
                            </m:oMathPara>
                          </a14:m>
                          <a:endParaRPr lang="en-GB"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𝑤</m:t>
                                    </m:r>
                                  </m:e>
                                  <m:sub>
                                    <m:r>
                                      <a:rPr lang="de-DE" b="0" i="1" smtClean="0">
                                        <a:latin typeface="Cambria Math" panose="02040503050406030204" pitchFamily="18" charset="0"/>
                                      </a:rPr>
                                      <m:t>2</m:t>
                                    </m:r>
                                  </m:sub>
                                </m:sSub>
                              </m:oMath>
                            </m:oMathPara>
                          </a14:m>
                          <a:endParaRPr lang="en-GB" dirty="0"/>
                        </a:p>
                      </a:txBody>
                      <a:tcPr/>
                    </a:tc>
                    <a:tc>
                      <a:txBody>
                        <a:bodyPr/>
                        <a:lstStyle/>
                        <a:p>
                          <a:pPr algn="ctr"/>
                          <a14:m>
                            <m:oMath xmlns:m="http://schemas.openxmlformats.org/officeDocument/2006/math">
                              <m:r>
                                <a:rPr lang="de-DE" b="0" i="1" smtClean="0">
                                  <a:latin typeface="Cambria Math" panose="02040503050406030204" pitchFamily="18" charset="0"/>
                                  <a:ea typeface="Cambria Math" panose="02040503050406030204" pitchFamily="18" charset="0"/>
                                </a:rPr>
                                <m:t>∆</m:t>
                              </m:r>
                            </m:oMath>
                          </a14:m>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1</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solidFill>
                                          <a:schemeClr val="bg1"/>
                                        </a:solidFill>
                                        <a:latin typeface="Cambria Math" panose="02040503050406030204" pitchFamily="18" charset="0"/>
                                      </a:rPr>
                                    </m:ctrlPr>
                                  </m:sSubSupPr>
                                  <m:e>
                                    <m:r>
                                      <a:rPr lang="de-DE" b="0" i="1">
                                        <a:solidFill>
                                          <a:schemeClr val="bg1"/>
                                        </a:solidFill>
                                        <a:latin typeface="Cambria Math" panose="02040503050406030204" pitchFamily="18" charset="0"/>
                                      </a:rPr>
                                      <m:t>𝑤</m:t>
                                    </m:r>
                                  </m:e>
                                  <m:sub>
                                    <m:r>
                                      <a:rPr lang="de-DE" b="0" i="1" smtClean="0">
                                        <a:solidFill>
                                          <a:schemeClr val="bg1"/>
                                        </a:solidFill>
                                        <a:latin typeface="Cambria Math" panose="02040503050406030204" pitchFamily="18" charset="0"/>
                                      </a:rPr>
                                      <m:t>2</m:t>
                                    </m:r>
                                  </m:sub>
                                  <m:sup>
                                    <m:r>
                                      <a:rPr lang="de-DE" b="0" i="1">
                                        <a:solidFill>
                                          <a:schemeClr val="bg1"/>
                                        </a:solidFill>
                                        <a:latin typeface="Cambria Math" panose="02040503050406030204" pitchFamily="18" charset="0"/>
                                      </a:rPr>
                                      <m:t>𝑛𝑒𝑤</m:t>
                                    </m:r>
                                  </m:sup>
                                </m:sSubSup>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de-DE" b="0" i="1" smtClean="0">
                                        <a:solidFill>
                                          <a:schemeClr val="bg1"/>
                                        </a:solidFill>
                                        <a:latin typeface="Cambria Math" panose="02040503050406030204" pitchFamily="18" charset="0"/>
                                      </a:rPr>
                                    </m:ctrlPr>
                                  </m:sSupPr>
                                  <m:e>
                                    <m:r>
                                      <a:rPr lang="de-DE" b="0" i="1" smtClean="0">
                                        <a:solidFill>
                                          <a:schemeClr val="bg1"/>
                                        </a:solidFill>
                                        <a:latin typeface="Cambria Math" panose="02040503050406030204" pitchFamily="18" charset="0"/>
                                      </a:rPr>
                                      <m:t>𝑏</m:t>
                                    </m:r>
                                  </m:e>
                                  <m:sup>
                                    <m:r>
                                      <a:rPr lang="de-DE" b="0" i="1" smtClean="0">
                                        <a:solidFill>
                                          <a:schemeClr val="bg1"/>
                                        </a:solidFill>
                                        <a:latin typeface="Cambria Math" panose="02040503050406030204" pitchFamily="18" charset="0"/>
                                      </a:rPr>
                                      <m:t>𝑛𝑒𝑤</m:t>
                                    </m:r>
                                  </m:sup>
                                </m:sSup>
                              </m:oMath>
                            </m:oMathPara>
                          </a14:m>
                          <a:endParaRPr lang="en-GB" b="0" dirty="0"/>
                        </a:p>
                      </a:txBody>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2129212512"/>
                      </a:ext>
                    </a:extLst>
                  </a:tr>
                  <a:tr h="370840">
                    <a:tc rowSpan="4">
                      <a:txBody>
                        <a:bodyPr/>
                        <a:lstStyle/>
                        <a:p>
                          <a:endParaRPr lang="de-DE" dirty="0"/>
                        </a:p>
                        <a:p>
                          <a:endParaRPr lang="de-DE" dirty="0"/>
                        </a:p>
                        <a:p>
                          <a:endParaRPr lang="de-DE" dirty="0"/>
                        </a:p>
                        <a:p>
                          <a:r>
                            <a:rPr lang="de-DE" dirty="0"/>
                            <a:t>Epoch 6</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1467034433"/>
                      </a:ext>
                    </a:extLst>
                  </a:tr>
                </a:tbl>
              </a:graphicData>
            </a:graphic>
          </p:graphicFrame>
        </mc:Choice>
        <mc:Fallback xmlns="">
          <p:graphicFrame>
            <p:nvGraphicFramePr>
              <p:cNvPr id="7" name="Table 46">
                <a:extLst>
                  <a:ext uri="{FF2B5EF4-FFF2-40B4-BE49-F238E27FC236}">
                    <a16:creationId xmlns:a16="http://schemas.microsoft.com/office/drawing/2014/main" id="{180040B5-7F54-4EB0-8B43-36142BD8939E}"/>
                  </a:ext>
                </a:extLst>
              </p:cNvPr>
              <p:cNvGraphicFramePr>
                <a:graphicFrameLocks noGrp="1"/>
              </p:cNvGraphicFramePr>
              <p:nvPr>
                <p:extLst>
                  <p:ext uri="{D42A27DB-BD31-4B8C-83A1-F6EECF244321}">
                    <p14:modId xmlns:p14="http://schemas.microsoft.com/office/powerpoint/2010/main" val="3199934219"/>
                  </p:ext>
                </p:extLst>
              </p:nvPr>
            </p:nvGraphicFramePr>
            <p:xfrm>
              <a:off x="1475657" y="686140"/>
              <a:ext cx="5539261" cy="2225040"/>
            </p:xfrm>
            <a:graphic>
              <a:graphicData uri="http://schemas.openxmlformats.org/drawingml/2006/table">
                <a:tbl>
                  <a:tblPr firstRow="1" bandRow="1">
                    <a:tableStyleId>{5C22544A-7EE6-4342-B048-85BDC9FD1C3A}</a:tableStyleId>
                  </a:tblPr>
                  <a:tblGrid>
                    <a:gridCol w="801457">
                      <a:extLst>
                        <a:ext uri="{9D8B030D-6E8A-4147-A177-3AD203B41FA5}">
                          <a16:colId xmlns:a16="http://schemas.microsoft.com/office/drawing/2014/main" val="923208998"/>
                        </a:ext>
                      </a:extLst>
                    </a:gridCol>
                    <a:gridCol w="666838">
                      <a:extLst>
                        <a:ext uri="{9D8B030D-6E8A-4147-A177-3AD203B41FA5}">
                          <a16:colId xmlns:a16="http://schemas.microsoft.com/office/drawing/2014/main" val="3584359522"/>
                        </a:ext>
                      </a:extLst>
                    </a:gridCol>
                    <a:gridCol w="396372">
                      <a:extLst>
                        <a:ext uri="{9D8B030D-6E8A-4147-A177-3AD203B41FA5}">
                          <a16:colId xmlns:a16="http://schemas.microsoft.com/office/drawing/2014/main" val="3574901893"/>
                        </a:ext>
                      </a:extLst>
                    </a:gridCol>
                    <a:gridCol w="351038">
                      <a:extLst>
                        <a:ext uri="{9D8B030D-6E8A-4147-A177-3AD203B41FA5}">
                          <a16:colId xmlns:a16="http://schemas.microsoft.com/office/drawing/2014/main" val="1363322270"/>
                        </a:ext>
                      </a:extLst>
                    </a:gridCol>
                    <a:gridCol w="553926">
                      <a:extLst>
                        <a:ext uri="{9D8B030D-6E8A-4147-A177-3AD203B41FA5}">
                          <a16:colId xmlns:a16="http://schemas.microsoft.com/office/drawing/2014/main" val="916470687"/>
                        </a:ext>
                      </a:extLst>
                    </a:gridCol>
                    <a:gridCol w="553926">
                      <a:extLst>
                        <a:ext uri="{9D8B030D-6E8A-4147-A177-3AD203B41FA5}">
                          <a16:colId xmlns:a16="http://schemas.microsoft.com/office/drawing/2014/main" val="1707711695"/>
                        </a:ext>
                      </a:extLst>
                    </a:gridCol>
                    <a:gridCol w="553926">
                      <a:extLst>
                        <a:ext uri="{9D8B030D-6E8A-4147-A177-3AD203B41FA5}">
                          <a16:colId xmlns:a16="http://schemas.microsoft.com/office/drawing/2014/main" val="4105152605"/>
                        </a:ext>
                      </a:extLst>
                    </a:gridCol>
                    <a:gridCol w="553926">
                      <a:extLst>
                        <a:ext uri="{9D8B030D-6E8A-4147-A177-3AD203B41FA5}">
                          <a16:colId xmlns:a16="http://schemas.microsoft.com/office/drawing/2014/main" val="2742692312"/>
                        </a:ext>
                      </a:extLst>
                    </a:gridCol>
                    <a:gridCol w="553926">
                      <a:extLst>
                        <a:ext uri="{9D8B030D-6E8A-4147-A177-3AD203B41FA5}">
                          <a16:colId xmlns:a16="http://schemas.microsoft.com/office/drawing/2014/main" val="1719831341"/>
                        </a:ext>
                      </a:extLst>
                    </a:gridCol>
                    <a:gridCol w="553926">
                      <a:extLst>
                        <a:ext uri="{9D8B030D-6E8A-4147-A177-3AD203B41FA5}">
                          <a16:colId xmlns:a16="http://schemas.microsoft.com/office/drawing/2014/main" val="2639406039"/>
                        </a:ext>
                      </a:extLst>
                    </a:gridCol>
                  </a:tblGrid>
                  <a:tr h="370840">
                    <a:tc>
                      <a:txBody>
                        <a:bodyPr/>
                        <a:lstStyle/>
                        <a:p>
                          <a:endParaRPr lang="en-GB" dirty="0"/>
                        </a:p>
                      </a:txBody>
                      <a:tcPr/>
                    </a:tc>
                    <a:tc>
                      <a:txBody>
                        <a:bodyPr/>
                        <a:lstStyle/>
                        <a:p>
                          <a:endParaRPr lang="en-US"/>
                        </a:p>
                      </a:txBody>
                      <a:tcPr>
                        <a:blipFill>
                          <a:blip r:embed="rId2"/>
                          <a:stretch>
                            <a:fillRect l="-122018" t="-1639" r="-616514" b="-503279"/>
                          </a:stretch>
                        </a:blipFill>
                      </a:tcPr>
                    </a:tc>
                    <a:tc>
                      <a:txBody>
                        <a:bodyPr/>
                        <a:lstStyle/>
                        <a:p>
                          <a:pPr algn="ctr"/>
                          <a:r>
                            <a:rPr lang="de-DE" b="0" dirty="0"/>
                            <a:t>t</a:t>
                          </a:r>
                          <a:endParaRPr lang="en-GB" b="0" dirty="0"/>
                        </a:p>
                      </a:txBody>
                      <a:tcPr/>
                    </a:tc>
                    <a:tc>
                      <a:txBody>
                        <a:bodyPr/>
                        <a:lstStyle/>
                        <a:p>
                          <a:pPr algn="ctr"/>
                          <a:r>
                            <a:rPr lang="de-DE" b="0" dirty="0"/>
                            <a:t>y</a:t>
                          </a:r>
                          <a:endParaRPr lang="en-GB" b="0" dirty="0"/>
                        </a:p>
                      </a:txBody>
                      <a:tcPr/>
                    </a:tc>
                    <a:tc>
                      <a:txBody>
                        <a:bodyPr/>
                        <a:lstStyle/>
                        <a:p>
                          <a:endParaRPr lang="en-US"/>
                        </a:p>
                      </a:txBody>
                      <a:tcPr>
                        <a:blipFill>
                          <a:blip r:embed="rId2"/>
                          <a:stretch>
                            <a:fillRect l="-401099" t="-1639" r="-503297" b="-503279"/>
                          </a:stretch>
                        </a:blipFill>
                      </a:tcPr>
                    </a:tc>
                    <a:tc>
                      <a:txBody>
                        <a:bodyPr/>
                        <a:lstStyle/>
                        <a:p>
                          <a:endParaRPr lang="en-US"/>
                        </a:p>
                      </a:txBody>
                      <a:tcPr>
                        <a:blipFill>
                          <a:blip r:embed="rId2"/>
                          <a:stretch>
                            <a:fillRect l="-506667" t="-1639" r="-408889" b="-503279"/>
                          </a:stretch>
                        </a:blipFill>
                      </a:tcPr>
                    </a:tc>
                    <a:tc>
                      <a:txBody>
                        <a:bodyPr/>
                        <a:lstStyle/>
                        <a:p>
                          <a:endParaRPr lang="en-US"/>
                        </a:p>
                      </a:txBody>
                      <a:tcPr>
                        <a:blipFill>
                          <a:blip r:embed="rId2"/>
                          <a:stretch>
                            <a:fillRect l="-600000" t="-1639" r="-304396" b="-503279"/>
                          </a:stretch>
                        </a:blipFill>
                      </a:tcPr>
                    </a:tc>
                    <a:tc>
                      <a:txBody>
                        <a:bodyPr/>
                        <a:lstStyle/>
                        <a:p>
                          <a:endParaRPr lang="en-US"/>
                        </a:p>
                      </a:txBody>
                      <a:tcPr>
                        <a:blipFill>
                          <a:blip r:embed="rId2"/>
                          <a:stretch>
                            <a:fillRect l="-700000" t="-1639" r="-204396" b="-503279"/>
                          </a:stretch>
                        </a:blipFill>
                      </a:tcPr>
                    </a:tc>
                    <a:tc>
                      <a:txBody>
                        <a:bodyPr/>
                        <a:lstStyle/>
                        <a:p>
                          <a:endParaRPr lang="en-US"/>
                        </a:p>
                      </a:txBody>
                      <a:tcPr>
                        <a:blipFill>
                          <a:blip r:embed="rId2"/>
                          <a:stretch>
                            <a:fillRect l="-800000" t="-1639" r="-104396" b="-503279"/>
                          </a:stretch>
                        </a:blipFill>
                      </a:tcPr>
                    </a:tc>
                    <a:tc>
                      <a:txBody>
                        <a:bodyPr/>
                        <a:lstStyle/>
                        <a:p>
                          <a:endParaRPr lang="en-US"/>
                        </a:p>
                      </a:txBody>
                      <a:tcPr>
                        <a:blipFill>
                          <a:blip r:embed="rId2"/>
                          <a:stretch>
                            <a:fillRect l="-900000" t="-1639" r="-4396" b="-503279"/>
                          </a:stretch>
                        </a:blipFill>
                      </a:tcPr>
                    </a:tc>
                    <a:extLst>
                      <a:ext uri="{0D108BD9-81ED-4DB2-BD59-A6C34878D82A}">
                        <a16:rowId xmlns:a16="http://schemas.microsoft.com/office/drawing/2014/main" val="1202476046"/>
                      </a:ext>
                    </a:extLst>
                  </a:tr>
                  <a:tr h="370840">
                    <a:tc>
                      <a:txBody>
                        <a:bodyPr/>
                        <a:lstStyle/>
                        <a:p>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2129212512"/>
                      </a:ext>
                    </a:extLst>
                  </a:tr>
                  <a:tr h="370840">
                    <a:tc rowSpan="4">
                      <a:txBody>
                        <a:bodyPr/>
                        <a:lstStyle/>
                        <a:p>
                          <a:endParaRPr lang="de-DE" dirty="0"/>
                        </a:p>
                        <a:p>
                          <a:endParaRPr lang="de-DE" dirty="0"/>
                        </a:p>
                        <a:p>
                          <a:endParaRPr lang="de-DE" dirty="0"/>
                        </a:p>
                        <a:p>
                          <a:r>
                            <a:rPr lang="de-DE" dirty="0"/>
                            <a:t>Epoch 6</a:t>
                          </a:r>
                          <a:endParaRPr lang="en-GB" dirty="0"/>
                        </a:p>
                      </a:txBody>
                      <a:tcPr/>
                    </a:tc>
                    <a:tc>
                      <a:txBody>
                        <a:bodyPr/>
                        <a:lstStyle/>
                        <a:p>
                          <a:pPr algn="ctr"/>
                          <a:r>
                            <a:rPr lang="de-DE" dirty="0"/>
                            <a:t>0 0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1561170023"/>
                      </a:ext>
                    </a:extLst>
                  </a:tr>
                  <a:tr h="370840">
                    <a:tc vMerge="1">
                      <a:txBody>
                        <a:bodyPr/>
                        <a:lstStyle/>
                        <a:p>
                          <a:endParaRPr lang="en-GB" dirty="0"/>
                        </a:p>
                      </a:txBody>
                      <a:tcPr/>
                    </a:tc>
                    <a:tc>
                      <a:txBody>
                        <a:bodyPr/>
                        <a:lstStyle/>
                        <a:p>
                          <a:pPr algn="ctr"/>
                          <a:r>
                            <a:rPr lang="de-DE" dirty="0"/>
                            <a:t>0 1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175039279"/>
                      </a:ext>
                    </a:extLst>
                  </a:tr>
                  <a:tr h="370840">
                    <a:tc vMerge="1">
                      <a:txBody>
                        <a:bodyPr/>
                        <a:lstStyle/>
                        <a:p>
                          <a:endParaRPr lang="en-GB" dirty="0"/>
                        </a:p>
                      </a:txBody>
                      <a:tcPr/>
                    </a:tc>
                    <a:tc>
                      <a:txBody>
                        <a:bodyPr/>
                        <a:lstStyle/>
                        <a:p>
                          <a:pPr algn="ctr"/>
                          <a:r>
                            <a:rPr lang="de-DE" dirty="0"/>
                            <a:t>1 0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3698380804"/>
                      </a:ext>
                    </a:extLst>
                  </a:tr>
                  <a:tr h="370840">
                    <a:tc vMerge="1">
                      <a:txBody>
                        <a:bodyPr/>
                        <a:lstStyle/>
                        <a:p>
                          <a:endParaRPr lang="en-GB" dirty="0"/>
                        </a:p>
                      </a:txBody>
                      <a:tcPr/>
                    </a:tc>
                    <a:tc>
                      <a:txBody>
                        <a:bodyPr/>
                        <a:lstStyle/>
                        <a:p>
                          <a:pPr algn="ctr"/>
                          <a:r>
                            <a:rPr lang="de-DE" dirty="0"/>
                            <a:t>1 1</a:t>
                          </a:r>
                          <a:endParaRPr lang="en-GB" dirty="0"/>
                        </a:p>
                      </a:txBody>
                      <a:tcPr/>
                    </a:tc>
                    <a:tc>
                      <a:txBody>
                        <a:bodyPr/>
                        <a:lstStyle/>
                        <a:p>
                          <a:pPr algn="ctr"/>
                          <a:r>
                            <a:rPr lang="de-DE" dirty="0"/>
                            <a:t>1</a:t>
                          </a:r>
                          <a:endParaRPr lang="en-GB" dirty="0"/>
                        </a:p>
                      </a:txBody>
                      <a:tcPr/>
                    </a:tc>
                    <a:tc>
                      <a:txBody>
                        <a:bodyPr/>
                        <a:lstStyle/>
                        <a:p>
                          <a:pPr algn="ctr"/>
                          <a:r>
                            <a:rPr lang="de-DE" dirty="0"/>
                            <a:t>1</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0</a:t>
                          </a:r>
                          <a:endParaRPr lang="en-GB" dirty="0"/>
                        </a:p>
                      </a:txBody>
                      <a:tcPr/>
                    </a:tc>
                    <a:tc>
                      <a:txBody>
                        <a:bodyPr/>
                        <a:lstStyle/>
                        <a:p>
                          <a:pPr algn="ctr"/>
                          <a:r>
                            <a:rPr lang="de-DE" dirty="0"/>
                            <a:t>2</a:t>
                          </a:r>
                          <a:endParaRPr lang="en-GB" dirty="0"/>
                        </a:p>
                      </a:txBody>
                      <a:tcPr/>
                    </a:tc>
                    <a:tc>
                      <a:txBody>
                        <a:bodyPr/>
                        <a:lstStyle/>
                        <a:p>
                          <a:pPr algn="ctr"/>
                          <a:r>
                            <a:rPr lang="de-DE" dirty="0"/>
                            <a:t>1</a:t>
                          </a:r>
                          <a:endParaRPr lang="en-GB" dirty="0"/>
                        </a:p>
                      </a:txBody>
                      <a:tcPr/>
                    </a:tc>
                    <a:tc>
                      <a:txBody>
                        <a:bodyPr/>
                        <a:lstStyle/>
                        <a:p>
                          <a:pPr algn="ctr"/>
                          <a:r>
                            <a:rPr lang="de-DE" dirty="0"/>
                            <a:t>2</a:t>
                          </a:r>
                          <a:endParaRPr lang="en-GB" dirty="0"/>
                        </a:p>
                      </a:txBody>
                      <a:tcPr/>
                    </a:tc>
                    <a:extLst>
                      <a:ext uri="{0D108BD9-81ED-4DB2-BD59-A6C34878D82A}">
                        <a16:rowId xmlns:a16="http://schemas.microsoft.com/office/drawing/2014/main" val="1467034433"/>
                      </a:ext>
                    </a:extLst>
                  </a:tr>
                </a:tbl>
              </a:graphicData>
            </a:graphic>
          </p:graphicFrame>
        </mc:Fallback>
      </mc:AlternateContent>
      <p:sp>
        <p:nvSpPr>
          <p:cNvPr id="4" name="Rectangle: Rounded Corners 3">
            <a:extLst>
              <a:ext uri="{FF2B5EF4-FFF2-40B4-BE49-F238E27FC236}">
                <a16:creationId xmlns:a16="http://schemas.microsoft.com/office/drawing/2014/main" id="{DA8E0BAB-1E4C-4907-8491-4C245B5AFDD8}"/>
              </a:ext>
            </a:extLst>
          </p:cNvPr>
          <p:cNvSpPr/>
          <p:nvPr/>
        </p:nvSpPr>
        <p:spPr>
          <a:xfrm>
            <a:off x="831273" y="3086968"/>
            <a:ext cx="7215447" cy="1619134"/>
          </a:xfrm>
          <a:prstGeom prst="roundRect">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ln w="0"/>
                <a:solidFill>
                  <a:schemeClr val="tx1">
                    <a:lumMod val="75000"/>
                  </a:schemeClr>
                </a:solidFill>
                <a:latin typeface="Arial" panose="020B0604020202020204" pitchFamily="34" charset="0"/>
                <a:cs typeface="Arial" panose="020B0604020202020204" pitchFamily="34" charset="0"/>
              </a:rPr>
              <a:t>Perceptron Convergence</a:t>
            </a:r>
          </a:p>
          <a:p>
            <a:pPr algn="l"/>
            <a:endParaRPr lang="en-GB" sz="1600" i="0" u="none" strike="noStrike" baseline="0" dirty="0">
              <a:ln w="0"/>
              <a:solidFill>
                <a:schemeClr val="tx1">
                  <a:lumMod val="75000"/>
                </a:schemeClr>
              </a:solidFill>
              <a:latin typeface="Arial" panose="020B0604020202020204" pitchFamily="34" charset="0"/>
              <a:cs typeface="Arial" panose="020B0604020202020204" pitchFamily="34" charset="0"/>
            </a:endParaRPr>
          </a:p>
          <a:p>
            <a:pPr algn="l"/>
            <a:r>
              <a:rPr lang="en-GB" sz="1600" i="0" u="none" strike="noStrike" baseline="0" dirty="0">
                <a:ln w="0"/>
                <a:solidFill>
                  <a:schemeClr val="tx1">
                    <a:lumMod val="75000"/>
                  </a:schemeClr>
                </a:solidFill>
                <a:latin typeface="Arial" panose="020B0604020202020204" pitchFamily="34" charset="0"/>
                <a:cs typeface="Arial" panose="020B0604020202020204" pitchFamily="34" charset="0"/>
              </a:rPr>
              <a:t>If, for a given data set with two classes, there exists a perceptron that can classify all patterns correctly, then the delta rule will adjust the weights and the threshold after a finite number of steps in such way that all patterns are classified correctly.</a:t>
            </a:r>
            <a:endParaRPr lang="en-GB" sz="1600" dirty="0">
              <a:ln w="0"/>
              <a:solidFill>
                <a:schemeClr val="tx1">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6AC6930-811A-4CD1-8895-85BDE6CA317E}"/>
              </a:ext>
            </a:extLst>
          </p:cNvPr>
          <p:cNvSpPr txBox="1"/>
          <p:nvPr/>
        </p:nvSpPr>
        <p:spPr>
          <a:xfrm>
            <a:off x="1342709" y="4889882"/>
            <a:ext cx="6054543" cy="307777"/>
          </a:xfrm>
          <a:prstGeom prst="rect">
            <a:avLst/>
          </a:prstGeom>
          <a:solidFill>
            <a:schemeClr val="bg1"/>
          </a:solidFill>
        </p:spPr>
        <p:txBody>
          <a:bodyPr wrap="none" lIns="0" tIns="0" rIns="0" bIns="0" rtlCol="0">
            <a:spAutoFit/>
          </a:bodyPr>
          <a:lstStyle/>
          <a:p>
            <a:pPr algn="l">
              <a:lnSpc>
                <a:spcPct val="100000"/>
              </a:lnSpc>
            </a:pPr>
            <a:r>
              <a:rPr lang="de-DE" sz="2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What classification problems can a perceptron solve?</a:t>
            </a:r>
            <a:endParaRPr lang="en-GB" sz="2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Tree>
    <p:extLst>
      <p:ext uri="{BB962C8B-B14F-4D97-AF65-F5344CB8AC3E}">
        <p14:creationId xmlns:p14="http://schemas.microsoft.com/office/powerpoint/2010/main" val="1881336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32DA5-CA7B-4BD2-B876-BE60650E4FA5}"/>
              </a:ext>
            </a:extLst>
          </p:cNvPr>
          <p:cNvSpPr>
            <a:spLocks noGrp="1"/>
          </p:cNvSpPr>
          <p:nvPr>
            <p:ph type="title"/>
          </p:nvPr>
        </p:nvSpPr>
        <p:spPr/>
        <p:txBody>
          <a:bodyPr/>
          <a:lstStyle/>
          <a:p>
            <a:r>
              <a:rPr lang="de-DE" dirty="0"/>
              <a:t>Linear separability</a:t>
            </a:r>
            <a:endParaRPr lang="en-GB" dirty="0"/>
          </a:p>
        </p:txBody>
      </p:sp>
      <p:sp>
        <p:nvSpPr>
          <p:cNvPr id="3" name="Slide Number Placeholder 2">
            <a:extLst>
              <a:ext uri="{FF2B5EF4-FFF2-40B4-BE49-F238E27FC236}">
                <a16:creationId xmlns:a16="http://schemas.microsoft.com/office/drawing/2014/main" id="{A96D3046-8E6E-4259-A352-F18E1FCF89AC}"/>
              </a:ext>
            </a:extLst>
          </p:cNvPr>
          <p:cNvSpPr>
            <a:spLocks noGrp="1"/>
          </p:cNvSpPr>
          <p:nvPr>
            <p:ph type="sldNum" sz="quarter" idx="13"/>
          </p:nvPr>
        </p:nvSpPr>
        <p:spPr/>
        <p:txBody>
          <a:bodyPr/>
          <a:lstStyle/>
          <a:p>
            <a:fld id="{15C29056-5AFA-7949-831A-3EC086771171}" type="slidenum">
              <a:rPr lang="de-DE" smtClean="0"/>
              <a:pPr/>
              <a:t>23</a:t>
            </a:fld>
            <a:endParaRPr lang="de-DE"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EE6A1D72-6C79-454F-B948-4F1FA08DAAF7}"/>
                  </a:ext>
                </a:extLst>
              </p:cNvPr>
              <p:cNvSpPr>
                <a:spLocks noGrp="1"/>
              </p:cNvSpPr>
              <p:nvPr>
                <p:ph type="body" sz="quarter" idx="14"/>
              </p:nvPr>
            </p:nvSpPr>
            <p:spPr/>
            <p:txBody>
              <a:bodyPr/>
              <a:lstStyle/>
              <a:p>
                <a:r>
                  <a:rPr lang="de-DE" dirty="0"/>
                  <a:t>Consider a perceptron with </a:t>
                </a:r>
                <a:r>
                  <a:rPr lang="de-DE" dirty="0" err="1"/>
                  <a:t>two</a:t>
                </a:r>
                <a:r>
                  <a:rPr lang="de-DE" dirty="0"/>
                  <a:t> </a:t>
                </a:r>
                <a:r>
                  <a:rPr lang="de-DE" dirty="0" err="1"/>
                  <a:t>inputs</a:t>
                </a:r>
                <a:r>
                  <a:rPr lang="de-DE" dirty="0"/>
                  <a:t>.</a:t>
                </a:r>
              </a:p>
              <a:p>
                <a:r>
                  <a:rPr lang="de-DE" dirty="0"/>
                  <a:t>Let </a:t>
                </a:r>
                <a14:m>
                  <m:oMath xmlns:m="http://schemas.openxmlformats.org/officeDocument/2006/math">
                    <m:r>
                      <a:rPr lang="de-DE" i="1" dirty="0" smtClean="0">
                        <a:latin typeface="Cambria Math" panose="02040503050406030204" pitchFamily="18" charset="0"/>
                      </a:rPr>
                      <m:t>𝑦</m:t>
                    </m:r>
                  </m:oMath>
                </a14:m>
                <a:r>
                  <a:rPr lang="de-DE" dirty="0"/>
                  <a:t> be the output of the perceptron for input </a:t>
                </a:r>
                <a14:m>
                  <m:oMath xmlns:m="http://schemas.openxmlformats.org/officeDocument/2006/math">
                    <m:sSub>
                      <m:sSubPr>
                        <m:ctrlPr>
                          <a:rPr lang="en-GB"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1</m:t>
                        </m:r>
                      </m:sub>
                    </m:sSub>
                    <m:r>
                      <a:rPr lang="de-DE" b="0" i="1" smtClean="0">
                        <a:solidFill>
                          <a:schemeClr val="tx1">
                            <a:lumMod val="75000"/>
                          </a:schemeClr>
                        </a:solidFill>
                        <a:latin typeface="Cambria Math" panose="02040503050406030204" pitchFamily="18" charset="0"/>
                      </a:rPr>
                      <m:t>,</m:t>
                    </m:r>
                    <m:sSub>
                      <m:sSubPr>
                        <m:ctrlPr>
                          <a:rPr lang="en-GB" i="1" smtClean="0">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2</m:t>
                        </m:r>
                      </m:sub>
                    </m:sSub>
                    <m:r>
                      <a:rPr lang="de-DE" b="0" i="1" smtClean="0">
                        <a:latin typeface="Cambria Math" panose="02040503050406030204" pitchFamily="18" charset="0"/>
                      </a:rPr>
                      <m:t>)</m:t>
                    </m:r>
                  </m:oMath>
                </a14:m>
                <a:endParaRPr lang="en-GB" dirty="0"/>
              </a:p>
              <a:p>
                <a:r>
                  <a:rPr lang="en-GB" dirty="0"/>
                  <a:t>Then:</a:t>
                </a:r>
              </a:p>
              <a:p>
                <a:pPr marL="635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𝑦</m:t>
                      </m:r>
                      <m:r>
                        <a:rPr lang="de-DE" b="0" i="1" smtClean="0">
                          <a:latin typeface="Cambria Math" panose="02040503050406030204" pitchFamily="18" charset="0"/>
                        </a:rPr>
                        <m:t>=1 ⟺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𝑤</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b="0" i="1" smtClean="0">
                              <a:latin typeface="Cambria Math" panose="02040503050406030204" pitchFamily="18" charset="0"/>
                              <a:ea typeface="Cambria Math" panose="02040503050406030204" pitchFamily="18" charset="0"/>
                            </a:rPr>
                            <m:t>2</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 &gt;</m:t>
                      </m:r>
                      <m:r>
                        <a:rPr lang="de-DE" b="0" i="1" smtClean="0">
                          <a:latin typeface="Cambria Math" panose="02040503050406030204" pitchFamily="18" charset="0"/>
                          <a:ea typeface="Cambria Math" panose="02040503050406030204" pitchFamily="18" charset="0"/>
                        </a:rPr>
                        <m:t>𝑏</m:t>
                      </m:r>
                    </m:oMath>
                  </m:oMathPara>
                </a14:m>
                <a:endParaRPr lang="de-DE" b="0" dirty="0">
                  <a:ea typeface="Cambria Math" panose="02040503050406030204" pitchFamily="18" charset="0"/>
                </a:endParaRPr>
              </a:p>
              <a:p>
                <a:pPr marL="6350" indent="0">
                  <a:buNone/>
                </a:pPr>
                <a:endParaRPr lang="de-DE" sz="800" b="0" dirty="0">
                  <a:ea typeface="Cambria Math" panose="02040503050406030204" pitchFamily="18" charset="0"/>
                </a:endParaRPr>
              </a:p>
              <a:p>
                <a:pPr marL="635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&gt; −</m:t>
                      </m:r>
                      <m:f>
                        <m:fPr>
                          <m:ctrlPr>
                            <a:rPr lang="de-DE" b="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1</m:t>
                              </m:r>
                            </m:sub>
                          </m:sSub>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b="0" i="1" smtClean="0">
                                  <a:latin typeface="Cambria Math" panose="02040503050406030204" pitchFamily="18" charset="0"/>
                                  <a:ea typeface="Cambria Math" panose="02040503050406030204" pitchFamily="18" charset="0"/>
                                </a:rPr>
                                <m:t>2</m:t>
                              </m:r>
                            </m:sub>
                          </m:sSub>
                        </m:den>
                      </m:f>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𝑏</m:t>
                          </m:r>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2</m:t>
                              </m:r>
                            </m:sub>
                          </m:sSub>
                        </m:den>
                      </m:f>
                    </m:oMath>
                  </m:oMathPara>
                </a14:m>
                <a:endParaRPr lang="de-DE" b="0" dirty="0">
                  <a:ea typeface="Cambria Math" panose="02040503050406030204" pitchFamily="18" charset="0"/>
                </a:endParaRPr>
              </a:p>
              <a:p>
                <a:pPr marL="6350" indent="0">
                  <a:buNone/>
                </a:pPr>
                <a:endParaRPr lang="de-DE" sz="800" b="0" dirty="0">
                  <a:ea typeface="Cambria Math" panose="02040503050406030204" pitchFamily="18" charset="0"/>
                </a:endParaRPr>
              </a:p>
              <a:p>
                <a:r>
                  <a:rPr lang="de-DE" dirty="0">
                    <a:ea typeface="Cambria Math" panose="02040503050406030204" pitchFamily="18" charset="0"/>
                  </a:rPr>
                  <a:t>The perceptron output is 1 if and only if the input vector </a:t>
                </a:r>
                <a14:m>
                  <m:oMath xmlns:m="http://schemas.openxmlformats.org/officeDocument/2006/math">
                    <m:sSub>
                      <m:sSubPr>
                        <m:ctrlPr>
                          <a:rPr lang="en-GB"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1</m:t>
                        </m:r>
                      </m:sub>
                    </m:sSub>
                    <m:r>
                      <a:rPr lang="de-DE" b="0" i="1" smtClean="0">
                        <a:solidFill>
                          <a:schemeClr val="tx1">
                            <a:lumMod val="75000"/>
                          </a:schemeClr>
                        </a:solidFill>
                        <a:latin typeface="Cambria Math" panose="02040503050406030204" pitchFamily="18" charset="0"/>
                      </a:rPr>
                      <m:t>,</m:t>
                    </m:r>
                    <m:sSub>
                      <m:sSubPr>
                        <m:ctrlPr>
                          <a:rPr lang="en-GB" i="1" smtClean="0">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2</m:t>
                        </m:r>
                      </m:sub>
                    </m:sSub>
                    <m:r>
                      <a:rPr lang="de-DE" b="0" i="1" smtClean="0">
                        <a:latin typeface="Cambria Math" panose="02040503050406030204" pitchFamily="18" charset="0"/>
                      </a:rPr>
                      <m:t>)</m:t>
                    </m:r>
                  </m:oMath>
                </a14:m>
                <a:r>
                  <a:rPr lang="en-GB" dirty="0">
                    <a:ea typeface="Cambria Math" panose="02040503050406030204" pitchFamily="18" charset="0"/>
                  </a:rPr>
                  <a:t> i</a:t>
                </a:r>
                <a:r>
                  <a:rPr lang="de-DE" dirty="0">
                    <a:ea typeface="Cambria Math" panose="02040503050406030204" pitchFamily="18" charset="0"/>
                  </a:rPr>
                  <a:t>s above the line:</a:t>
                </a:r>
              </a:p>
              <a:p>
                <a:pPr marL="635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 −</m:t>
                      </m:r>
                      <m:f>
                        <m:fPr>
                          <m:ctrlPr>
                            <a:rPr lang="de-DE" b="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1</m:t>
                              </m:r>
                            </m:sub>
                          </m:sSub>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b="0" i="1" smtClean="0">
                                  <a:latin typeface="Cambria Math" panose="02040503050406030204" pitchFamily="18" charset="0"/>
                                  <a:ea typeface="Cambria Math" panose="02040503050406030204" pitchFamily="18" charset="0"/>
                                </a:rPr>
                                <m:t>2</m:t>
                              </m:r>
                            </m:sub>
                          </m:sSub>
                        </m:den>
                      </m:f>
                      <m:r>
                        <a:rPr lang="de-DE" b="0" i="1" smtClean="0">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𝑏</m:t>
                          </m:r>
                        </m:num>
                        <m:den>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2</m:t>
                              </m:r>
                            </m:sub>
                          </m:sSub>
                        </m:den>
                      </m:f>
                    </m:oMath>
                  </m:oMathPara>
                </a14:m>
                <a:endParaRPr lang="en-GB" dirty="0"/>
              </a:p>
            </p:txBody>
          </p:sp>
        </mc:Choice>
        <mc:Fallback xmlns="">
          <p:sp>
            <p:nvSpPr>
              <p:cNvPr id="4" name="Text Placeholder 3">
                <a:extLst>
                  <a:ext uri="{FF2B5EF4-FFF2-40B4-BE49-F238E27FC236}">
                    <a16:creationId xmlns:a16="http://schemas.microsoft.com/office/drawing/2014/main" id="{EE6A1D72-6C79-454F-B948-4F1FA08DAAF7}"/>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1818" t="-2125" r="-2255"/>
                </a:stretch>
              </a:blipFill>
            </p:spPr>
            <p:txBody>
              <a:bodyPr/>
              <a:lstStyle/>
              <a:p>
                <a:r>
                  <a:rPr lang="de-DE">
                    <a:noFill/>
                  </a:rPr>
                  <a:t> </a:t>
                </a:r>
              </a:p>
            </p:txBody>
          </p:sp>
        </mc:Fallback>
      </mc:AlternateContent>
      <p:sp>
        <p:nvSpPr>
          <p:cNvPr id="5" name="Footer Placeholder 4">
            <a:extLst>
              <a:ext uri="{FF2B5EF4-FFF2-40B4-BE49-F238E27FC236}">
                <a16:creationId xmlns:a16="http://schemas.microsoft.com/office/drawing/2014/main" id="{6E5979D5-22E0-43F6-BBD2-BA14AF01DE2D}"/>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789802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912378A1-F2C9-42A0-9975-04CC9D87F343}"/>
                  </a:ext>
                </a:extLst>
              </p:cNvPr>
              <p:cNvSpPr txBox="1"/>
              <p:nvPr/>
            </p:nvSpPr>
            <p:spPr>
              <a:xfrm>
                <a:off x="6126803" y="1275660"/>
                <a:ext cx="1926077" cy="66358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ea typeface="Cambria Math" panose="02040503050406030204" pitchFamily="18" charset="0"/>
                        </a:rPr>
                        <m:t>𝑦</m:t>
                      </m:r>
                      <m:r>
                        <a:rPr lang="de-DE" b="0" i="1" smtClean="0">
                          <a:solidFill>
                            <a:schemeClr val="tx1">
                              <a:lumMod val="75000"/>
                            </a:schemeClr>
                          </a:solidFill>
                          <a:latin typeface="Cambria Math" panose="02040503050406030204" pitchFamily="18" charset="0"/>
                          <a:ea typeface="Cambria Math" panose="02040503050406030204" pitchFamily="18" charset="0"/>
                        </a:rPr>
                        <m:t>= −</m:t>
                      </m:r>
                      <m:f>
                        <m:fPr>
                          <m:ctrlPr>
                            <a:rPr lang="de-DE" b="0" i="1" smtClean="0">
                              <a:solidFill>
                                <a:schemeClr val="tx1">
                                  <a:lumMod val="75000"/>
                                </a:schemeClr>
                              </a:solidFill>
                              <a:latin typeface="Cambria Math" panose="02040503050406030204" pitchFamily="18" charset="0"/>
                              <a:ea typeface="Cambria Math" panose="02040503050406030204" pitchFamily="18" charset="0"/>
                            </a:rPr>
                          </m:ctrlPr>
                        </m:fPr>
                        <m:num>
                          <m:sSub>
                            <m:sSubPr>
                              <m:ctrlPr>
                                <a:rPr lang="de-DE" i="1">
                                  <a:solidFill>
                                    <a:schemeClr val="tx1">
                                      <a:lumMod val="75000"/>
                                    </a:schemeClr>
                                  </a:solidFill>
                                  <a:latin typeface="Cambria Math" panose="02040503050406030204" pitchFamily="18" charset="0"/>
                                  <a:ea typeface="Cambria Math" panose="02040503050406030204" pitchFamily="18" charset="0"/>
                                </a:rPr>
                              </m:ctrlPr>
                            </m:sSubPr>
                            <m:e>
                              <m:r>
                                <a:rPr lang="de-DE" i="1">
                                  <a:solidFill>
                                    <a:schemeClr val="tx1">
                                      <a:lumMod val="75000"/>
                                    </a:schemeClr>
                                  </a:solidFill>
                                  <a:latin typeface="Cambria Math" panose="02040503050406030204" pitchFamily="18" charset="0"/>
                                  <a:ea typeface="Cambria Math" panose="02040503050406030204" pitchFamily="18" charset="0"/>
                                </a:rPr>
                                <m:t>𝑤</m:t>
                              </m:r>
                            </m:e>
                            <m:sub>
                              <m:r>
                                <a:rPr lang="de-DE" i="1">
                                  <a:solidFill>
                                    <a:schemeClr val="tx1">
                                      <a:lumMod val="75000"/>
                                    </a:schemeClr>
                                  </a:solidFill>
                                  <a:latin typeface="Cambria Math" panose="02040503050406030204" pitchFamily="18" charset="0"/>
                                  <a:ea typeface="Cambria Math" panose="02040503050406030204" pitchFamily="18" charset="0"/>
                                </a:rPr>
                                <m:t>1</m:t>
                              </m:r>
                            </m:sub>
                          </m:sSub>
                        </m:num>
                        <m:den>
                          <m:sSub>
                            <m:sSubPr>
                              <m:ctrlPr>
                                <a:rPr lang="de-DE" i="1">
                                  <a:solidFill>
                                    <a:schemeClr val="tx1">
                                      <a:lumMod val="75000"/>
                                    </a:schemeClr>
                                  </a:solidFill>
                                  <a:latin typeface="Cambria Math" panose="02040503050406030204" pitchFamily="18" charset="0"/>
                                  <a:ea typeface="Cambria Math" panose="02040503050406030204" pitchFamily="18" charset="0"/>
                                </a:rPr>
                              </m:ctrlPr>
                            </m:sSubPr>
                            <m:e>
                              <m:r>
                                <a:rPr lang="de-DE" i="1">
                                  <a:solidFill>
                                    <a:schemeClr val="tx1">
                                      <a:lumMod val="75000"/>
                                    </a:schemeClr>
                                  </a:solidFill>
                                  <a:latin typeface="Cambria Math" panose="02040503050406030204" pitchFamily="18" charset="0"/>
                                  <a:ea typeface="Cambria Math" panose="02040503050406030204" pitchFamily="18" charset="0"/>
                                </a:rPr>
                                <m:t>𝑤</m:t>
                              </m:r>
                            </m:e>
                            <m:sub>
                              <m:r>
                                <a:rPr lang="de-DE" b="0" i="1" smtClean="0">
                                  <a:solidFill>
                                    <a:schemeClr val="tx1">
                                      <a:lumMod val="75000"/>
                                    </a:schemeClr>
                                  </a:solidFill>
                                  <a:latin typeface="Cambria Math" panose="02040503050406030204" pitchFamily="18" charset="0"/>
                                  <a:ea typeface="Cambria Math" panose="02040503050406030204" pitchFamily="18" charset="0"/>
                                </a:rPr>
                                <m:t>2</m:t>
                              </m:r>
                            </m:sub>
                          </m:sSub>
                        </m:den>
                      </m:f>
                      <m:r>
                        <a:rPr lang="de-DE" b="0" i="1" smtClean="0">
                          <a:solidFill>
                            <a:schemeClr val="tx1">
                              <a:lumMod val="75000"/>
                            </a:schemeClr>
                          </a:solidFill>
                          <a:latin typeface="Cambria Math" panose="02040503050406030204" pitchFamily="18" charset="0"/>
                          <a:ea typeface="Cambria Math" panose="02040503050406030204" pitchFamily="18" charset="0"/>
                        </a:rPr>
                        <m:t>𝑥</m:t>
                      </m:r>
                      <m:r>
                        <a:rPr lang="de-DE" i="1">
                          <a:solidFill>
                            <a:schemeClr val="tx1">
                              <a:lumMod val="75000"/>
                            </a:schemeClr>
                          </a:solidFill>
                          <a:latin typeface="Cambria Math" panose="02040503050406030204" pitchFamily="18" charset="0"/>
                          <a:ea typeface="Cambria Math" panose="02040503050406030204" pitchFamily="18" charset="0"/>
                        </a:rPr>
                        <m:t>+</m:t>
                      </m:r>
                      <m:f>
                        <m:fPr>
                          <m:ctrlPr>
                            <a:rPr lang="de-DE" i="1" smtClean="0">
                              <a:solidFill>
                                <a:schemeClr val="tx1">
                                  <a:lumMod val="75000"/>
                                </a:schemeClr>
                              </a:solidFill>
                              <a:latin typeface="Cambria Math" panose="02040503050406030204" pitchFamily="18" charset="0"/>
                              <a:ea typeface="Cambria Math" panose="02040503050406030204" pitchFamily="18" charset="0"/>
                            </a:rPr>
                          </m:ctrlPr>
                        </m:fPr>
                        <m:num>
                          <m:r>
                            <a:rPr lang="de-DE" b="0" i="1" smtClean="0">
                              <a:solidFill>
                                <a:schemeClr val="tx1">
                                  <a:lumMod val="75000"/>
                                </a:schemeClr>
                              </a:solidFill>
                              <a:latin typeface="Cambria Math" panose="02040503050406030204" pitchFamily="18" charset="0"/>
                              <a:ea typeface="Cambria Math" panose="02040503050406030204" pitchFamily="18" charset="0"/>
                            </a:rPr>
                            <m:t>𝑏</m:t>
                          </m:r>
                        </m:num>
                        <m:den>
                          <m:sSub>
                            <m:sSubPr>
                              <m:ctrlPr>
                                <a:rPr lang="de-DE" i="1">
                                  <a:solidFill>
                                    <a:schemeClr val="tx1">
                                      <a:lumMod val="75000"/>
                                    </a:schemeClr>
                                  </a:solidFill>
                                  <a:latin typeface="Cambria Math" panose="02040503050406030204" pitchFamily="18" charset="0"/>
                                  <a:ea typeface="Cambria Math" panose="02040503050406030204" pitchFamily="18" charset="0"/>
                                </a:rPr>
                              </m:ctrlPr>
                            </m:sSubPr>
                            <m:e>
                              <m:r>
                                <a:rPr lang="de-DE" i="1">
                                  <a:solidFill>
                                    <a:schemeClr val="tx1">
                                      <a:lumMod val="75000"/>
                                    </a:schemeClr>
                                  </a:solidFill>
                                  <a:latin typeface="Cambria Math" panose="02040503050406030204" pitchFamily="18" charset="0"/>
                                  <a:ea typeface="Cambria Math" panose="02040503050406030204" pitchFamily="18" charset="0"/>
                                </a:rPr>
                                <m:t>𝑤</m:t>
                              </m:r>
                            </m:e>
                            <m:sub>
                              <m:r>
                                <a:rPr lang="de-DE" i="1">
                                  <a:solidFill>
                                    <a:schemeClr val="tx1">
                                      <a:lumMod val="75000"/>
                                    </a:schemeClr>
                                  </a:solidFill>
                                  <a:latin typeface="Cambria Math" panose="02040503050406030204" pitchFamily="18" charset="0"/>
                                  <a:ea typeface="Cambria Math" panose="02040503050406030204" pitchFamily="18" charset="0"/>
                                </a:rPr>
                                <m:t>2</m:t>
                              </m:r>
                            </m:sub>
                          </m:sSub>
                        </m:den>
                      </m:f>
                    </m:oMath>
                  </m:oMathPara>
                </a14:m>
                <a:endParaRPr lang="en-GB" dirty="0">
                  <a:solidFill>
                    <a:schemeClr val="tx1">
                      <a:lumMod val="75000"/>
                    </a:schemeClr>
                  </a:solidFill>
                </a:endParaRPr>
              </a:p>
            </p:txBody>
          </p:sp>
        </mc:Choice>
        <mc:Fallback xmlns="">
          <p:sp>
            <p:nvSpPr>
              <p:cNvPr id="88" name="TextBox 87">
                <a:extLst>
                  <a:ext uri="{FF2B5EF4-FFF2-40B4-BE49-F238E27FC236}">
                    <a16:creationId xmlns:a16="http://schemas.microsoft.com/office/drawing/2014/main" id="{912378A1-F2C9-42A0-9975-04CC9D87F343}"/>
                  </a:ext>
                </a:extLst>
              </p:cNvPr>
              <p:cNvSpPr txBox="1">
                <a:spLocks noRot="1" noChangeAspect="1" noMove="1" noResize="1" noEditPoints="1" noAdjustHandles="1" noChangeArrowheads="1" noChangeShapeType="1" noTextEdit="1"/>
              </p:cNvSpPr>
              <p:nvPr/>
            </p:nvSpPr>
            <p:spPr>
              <a:xfrm>
                <a:off x="6126803" y="1275660"/>
                <a:ext cx="1926077" cy="663580"/>
              </a:xfrm>
              <a:prstGeom prst="rect">
                <a:avLst/>
              </a:prstGeom>
              <a:blipFill>
                <a:blip r:embed="rId2"/>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3B7FABF-CF1C-483E-A2E2-88464DAA7027}"/>
              </a:ext>
            </a:extLst>
          </p:cNvPr>
          <p:cNvSpPr>
            <a:spLocks noGrp="1"/>
          </p:cNvSpPr>
          <p:nvPr>
            <p:ph type="title"/>
          </p:nvPr>
        </p:nvSpPr>
        <p:spPr/>
        <p:txBody>
          <a:bodyPr/>
          <a:lstStyle/>
          <a:p>
            <a:r>
              <a:rPr lang="de-DE" dirty="0"/>
              <a:t>Linear Separability</a:t>
            </a:r>
            <a:endParaRPr lang="en-GB" dirty="0"/>
          </a:p>
        </p:txBody>
      </p:sp>
      <p:sp>
        <p:nvSpPr>
          <p:cNvPr id="3" name="Slide Number Placeholder 2">
            <a:extLst>
              <a:ext uri="{FF2B5EF4-FFF2-40B4-BE49-F238E27FC236}">
                <a16:creationId xmlns:a16="http://schemas.microsoft.com/office/drawing/2014/main" id="{9C6B6A13-13F4-4432-B631-D540A1F89646}"/>
              </a:ext>
            </a:extLst>
          </p:cNvPr>
          <p:cNvSpPr>
            <a:spLocks noGrp="1"/>
          </p:cNvSpPr>
          <p:nvPr>
            <p:ph type="sldNum" sz="quarter" idx="13"/>
          </p:nvPr>
        </p:nvSpPr>
        <p:spPr/>
        <p:txBody>
          <a:bodyPr/>
          <a:lstStyle/>
          <a:p>
            <a:fld id="{15C29056-5AFA-7949-831A-3EC086771171}" type="slidenum">
              <a:rPr lang="de-DE" smtClean="0"/>
              <a:pPr/>
              <a:t>24</a:t>
            </a:fld>
            <a:endParaRPr lang="de-DE" dirty="0"/>
          </a:p>
        </p:txBody>
      </p:sp>
      <p:sp>
        <p:nvSpPr>
          <p:cNvPr id="5" name="Footer Placeholder 4">
            <a:extLst>
              <a:ext uri="{FF2B5EF4-FFF2-40B4-BE49-F238E27FC236}">
                <a16:creationId xmlns:a16="http://schemas.microsoft.com/office/drawing/2014/main" id="{A14FCE35-829B-42D7-AEB3-256D3F66CDB3}"/>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cxnSp>
        <p:nvCxnSpPr>
          <p:cNvPr id="7" name="Straight Arrow Connector 6">
            <a:extLst>
              <a:ext uri="{FF2B5EF4-FFF2-40B4-BE49-F238E27FC236}">
                <a16:creationId xmlns:a16="http://schemas.microsoft.com/office/drawing/2014/main" id="{5D82D104-1C86-4E98-8565-6700966EFDC8}"/>
              </a:ext>
            </a:extLst>
          </p:cNvPr>
          <p:cNvCxnSpPr>
            <a:cxnSpLocks/>
          </p:cNvCxnSpPr>
          <p:nvPr/>
        </p:nvCxnSpPr>
        <p:spPr>
          <a:xfrm flipH="1" flipV="1">
            <a:off x="1716932" y="1089976"/>
            <a:ext cx="1" cy="3206528"/>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F203650-3937-494B-BA7E-686F8013752E}"/>
              </a:ext>
            </a:extLst>
          </p:cNvPr>
          <p:cNvCxnSpPr/>
          <p:nvPr/>
        </p:nvCxnSpPr>
        <p:spPr>
          <a:xfrm flipV="1">
            <a:off x="1439693" y="4134256"/>
            <a:ext cx="5410687" cy="1"/>
          </a:xfrm>
          <a:prstGeom prst="straightConnector1">
            <a:avLst/>
          </a:prstGeom>
          <a:ln w="19050" cap="rnd" cmpd="sng">
            <a:solidFill>
              <a:srgbClr val="92AEBC"/>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A33994A-8F20-4E8E-8483-8D3D650FF8EB}"/>
                  </a:ext>
                </a:extLst>
              </p:cNvPr>
              <p:cNvSpPr txBox="1"/>
              <p:nvPr/>
            </p:nvSpPr>
            <p:spPr>
              <a:xfrm>
                <a:off x="6553929" y="4169882"/>
                <a:ext cx="413426"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1</m:t>
                          </m:r>
                        </m:sub>
                      </m:sSub>
                    </m:oMath>
                  </m:oMathPara>
                </a14:m>
                <a:endParaRPr lang="en-GB" dirty="0">
                  <a:solidFill>
                    <a:schemeClr val="tx1">
                      <a:lumMod val="75000"/>
                    </a:schemeClr>
                  </a:solidFill>
                </a:endParaRPr>
              </a:p>
            </p:txBody>
          </p:sp>
        </mc:Choice>
        <mc:Fallback xmlns="">
          <p:sp>
            <p:nvSpPr>
              <p:cNvPr id="14" name="TextBox 13">
                <a:extLst>
                  <a:ext uri="{FF2B5EF4-FFF2-40B4-BE49-F238E27FC236}">
                    <a16:creationId xmlns:a16="http://schemas.microsoft.com/office/drawing/2014/main" id="{AA33994A-8F20-4E8E-8483-8D3D650FF8EB}"/>
                  </a:ext>
                </a:extLst>
              </p:cNvPr>
              <p:cNvSpPr txBox="1">
                <a:spLocks noRot="1" noChangeAspect="1" noMove="1" noResize="1" noEditPoints="1" noAdjustHandles="1" noChangeArrowheads="1" noChangeShapeType="1" noTextEdit="1"/>
              </p:cNvSpPr>
              <p:nvPr/>
            </p:nvSpPr>
            <p:spPr>
              <a:xfrm>
                <a:off x="6553929" y="4169882"/>
                <a:ext cx="413426" cy="369332"/>
              </a:xfrm>
              <a:prstGeom prst="rect">
                <a:avLst/>
              </a:prstGeom>
              <a:blipFill>
                <a:blip r:embed="rId3"/>
                <a:stretch>
                  <a:fillRect/>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id="{314B9867-4642-46F2-84DC-2FEEECEA21D4}"/>
              </a:ext>
            </a:extLst>
          </p:cNvPr>
          <p:cNvSpPr/>
          <p:nvPr/>
        </p:nvSpPr>
        <p:spPr>
          <a:xfrm>
            <a:off x="1974715" y="1716932"/>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9F9ED3E-6846-4B6D-82F1-790928810DD6}"/>
              </a:ext>
            </a:extLst>
          </p:cNvPr>
          <p:cNvSpPr/>
          <p:nvPr/>
        </p:nvSpPr>
        <p:spPr>
          <a:xfrm>
            <a:off x="2516220" y="2449764"/>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8FC03335-710C-4BDD-848A-6ADEF85F4F5D}"/>
              </a:ext>
            </a:extLst>
          </p:cNvPr>
          <p:cNvSpPr/>
          <p:nvPr/>
        </p:nvSpPr>
        <p:spPr>
          <a:xfrm>
            <a:off x="2608633" y="1967352"/>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A834C121-9155-4398-A807-4ED2C7E1AB02}"/>
              </a:ext>
            </a:extLst>
          </p:cNvPr>
          <p:cNvSpPr/>
          <p:nvPr/>
        </p:nvSpPr>
        <p:spPr>
          <a:xfrm>
            <a:off x="4479587" y="1701529"/>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E3451BD-D21F-4B03-93F0-8D22C5273CF6}"/>
              </a:ext>
            </a:extLst>
          </p:cNvPr>
          <p:cNvSpPr/>
          <p:nvPr/>
        </p:nvSpPr>
        <p:spPr>
          <a:xfrm>
            <a:off x="3446023" y="1747734"/>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058FB53-7639-411C-B3E4-1F310B17C119}"/>
              </a:ext>
            </a:extLst>
          </p:cNvPr>
          <p:cNvSpPr/>
          <p:nvPr/>
        </p:nvSpPr>
        <p:spPr>
          <a:xfrm>
            <a:off x="3087721" y="1372292"/>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5653BE3A-8428-433D-9F6B-99C9D096729A}"/>
              </a:ext>
            </a:extLst>
          </p:cNvPr>
          <p:cNvSpPr/>
          <p:nvPr/>
        </p:nvSpPr>
        <p:spPr>
          <a:xfrm>
            <a:off x="2782921" y="1624522"/>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2856377-BBBC-4861-BF68-EBF08239DE7B}"/>
              </a:ext>
            </a:extLst>
          </p:cNvPr>
          <p:cNvSpPr/>
          <p:nvPr/>
        </p:nvSpPr>
        <p:spPr>
          <a:xfrm>
            <a:off x="3133928" y="1809342"/>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C718F0E-4CAA-4DCC-A9A8-6246C718AB56}"/>
              </a:ext>
            </a:extLst>
          </p:cNvPr>
          <p:cNvSpPr/>
          <p:nvPr/>
        </p:nvSpPr>
        <p:spPr>
          <a:xfrm>
            <a:off x="3466289" y="1274642"/>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0874D75B-1859-425B-AAE2-FF7911855DE4}"/>
              </a:ext>
            </a:extLst>
          </p:cNvPr>
          <p:cNvSpPr/>
          <p:nvPr/>
        </p:nvSpPr>
        <p:spPr>
          <a:xfrm>
            <a:off x="5098915" y="1464702"/>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E3EB9B19-4005-4AA1-B796-18EA4017A076}"/>
              </a:ext>
            </a:extLst>
          </p:cNvPr>
          <p:cNvSpPr/>
          <p:nvPr/>
        </p:nvSpPr>
        <p:spPr>
          <a:xfrm>
            <a:off x="2875334" y="3411822"/>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829BEB18-028C-41BB-9B24-88CAF5FB4FB4}"/>
              </a:ext>
            </a:extLst>
          </p:cNvPr>
          <p:cNvCxnSpPr/>
          <p:nvPr/>
        </p:nvCxnSpPr>
        <p:spPr>
          <a:xfrm flipV="1">
            <a:off x="1400783" y="1418497"/>
            <a:ext cx="4936787" cy="2355835"/>
          </a:xfrm>
          <a:prstGeom prst="line">
            <a:avLst/>
          </a:prstGeom>
          <a:ln w="57150" cap="rnd" cmpd="sng">
            <a:solidFill>
              <a:srgbClr val="92AEBC"/>
            </a:solidFill>
            <a:prstDash val="solid"/>
            <a:roun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69B5E7B6-AE14-4B47-934F-B9DB0F0631FB}"/>
              </a:ext>
            </a:extLst>
          </p:cNvPr>
          <p:cNvSpPr/>
          <p:nvPr/>
        </p:nvSpPr>
        <p:spPr>
          <a:xfrm>
            <a:off x="3598423" y="1900134"/>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88649FD7-9DEE-4CD5-82E0-72275E5C28A4}"/>
              </a:ext>
            </a:extLst>
          </p:cNvPr>
          <p:cNvSpPr/>
          <p:nvPr/>
        </p:nvSpPr>
        <p:spPr>
          <a:xfrm>
            <a:off x="3210127" y="2083106"/>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3E999363-A3FC-4FC1-90CB-84370FBD6E76}"/>
              </a:ext>
            </a:extLst>
          </p:cNvPr>
          <p:cNvSpPr/>
          <p:nvPr/>
        </p:nvSpPr>
        <p:spPr>
          <a:xfrm>
            <a:off x="3087720" y="2527107"/>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97338CB9-8D42-41A4-A0DC-48B70E505A91}"/>
              </a:ext>
            </a:extLst>
          </p:cNvPr>
          <p:cNvSpPr/>
          <p:nvPr/>
        </p:nvSpPr>
        <p:spPr>
          <a:xfrm>
            <a:off x="4055622" y="1541600"/>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84DE3CF6-DCE3-4661-B42C-C6462CEC7597}"/>
              </a:ext>
            </a:extLst>
          </p:cNvPr>
          <p:cNvSpPr/>
          <p:nvPr/>
        </p:nvSpPr>
        <p:spPr>
          <a:xfrm>
            <a:off x="4209644" y="2089824"/>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17FA4F02-249A-4A4B-BC2A-1A0A75E22806}"/>
              </a:ext>
            </a:extLst>
          </p:cNvPr>
          <p:cNvSpPr/>
          <p:nvPr/>
        </p:nvSpPr>
        <p:spPr>
          <a:xfrm>
            <a:off x="3998068" y="2341145"/>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8C5A2D3-BA02-4204-B973-F40C941D38C9}"/>
              </a:ext>
            </a:extLst>
          </p:cNvPr>
          <p:cNvSpPr/>
          <p:nvPr/>
        </p:nvSpPr>
        <p:spPr>
          <a:xfrm>
            <a:off x="2724150" y="3869022"/>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AC8C357-53FD-49BE-8B62-A5EA2EBF34CA}"/>
              </a:ext>
            </a:extLst>
          </p:cNvPr>
          <p:cNvSpPr/>
          <p:nvPr/>
        </p:nvSpPr>
        <p:spPr>
          <a:xfrm>
            <a:off x="4379068" y="3113665"/>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7514ABD7-CECF-4AB0-8801-BB52E7CBBDB7}"/>
              </a:ext>
            </a:extLst>
          </p:cNvPr>
          <p:cNvSpPr/>
          <p:nvPr/>
        </p:nvSpPr>
        <p:spPr>
          <a:xfrm>
            <a:off x="3869176" y="3282773"/>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804BA2FE-0305-48D7-91E6-2A780516FC3A}"/>
              </a:ext>
            </a:extLst>
          </p:cNvPr>
          <p:cNvSpPr/>
          <p:nvPr/>
        </p:nvSpPr>
        <p:spPr>
          <a:xfrm>
            <a:off x="4754393" y="3019473"/>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0E229486-3CBD-4E5D-90A9-56DC59EE40D8}"/>
              </a:ext>
            </a:extLst>
          </p:cNvPr>
          <p:cNvSpPr/>
          <p:nvPr/>
        </p:nvSpPr>
        <p:spPr>
          <a:xfrm>
            <a:off x="3517359" y="3111883"/>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766798D5-140B-4220-8873-D53BFB279CB9}"/>
              </a:ext>
            </a:extLst>
          </p:cNvPr>
          <p:cNvSpPr/>
          <p:nvPr/>
        </p:nvSpPr>
        <p:spPr>
          <a:xfrm>
            <a:off x="4209644" y="2668776"/>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8429048B-F0DF-4DD9-AF4E-B886868F3AA8}"/>
              </a:ext>
            </a:extLst>
          </p:cNvPr>
          <p:cNvSpPr/>
          <p:nvPr/>
        </p:nvSpPr>
        <p:spPr>
          <a:xfrm>
            <a:off x="4255850" y="3581166"/>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C371EF32-5BF1-4C85-BD9C-A7143684A360}"/>
              </a:ext>
            </a:extLst>
          </p:cNvPr>
          <p:cNvSpPr/>
          <p:nvPr/>
        </p:nvSpPr>
        <p:spPr>
          <a:xfrm>
            <a:off x="5655823" y="3065678"/>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10639B91-888C-4896-9C8C-17CFBB7FB606}"/>
              </a:ext>
            </a:extLst>
          </p:cNvPr>
          <p:cNvSpPr/>
          <p:nvPr/>
        </p:nvSpPr>
        <p:spPr>
          <a:xfrm>
            <a:off x="5430466" y="2411511"/>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A403E7B3-7FE6-44A5-9CF8-5D3F8CB71A90}"/>
              </a:ext>
            </a:extLst>
          </p:cNvPr>
          <p:cNvSpPr/>
          <p:nvPr/>
        </p:nvSpPr>
        <p:spPr>
          <a:xfrm>
            <a:off x="4637255" y="2665694"/>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785EF3C2-6DE7-4963-AC64-7E6096C970BD}"/>
              </a:ext>
            </a:extLst>
          </p:cNvPr>
          <p:cNvSpPr/>
          <p:nvPr/>
        </p:nvSpPr>
        <p:spPr>
          <a:xfrm>
            <a:off x="4952189" y="3504232"/>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17200C65-41BA-44E0-9E40-E23A09EBAD8B}"/>
              </a:ext>
            </a:extLst>
          </p:cNvPr>
          <p:cNvSpPr/>
          <p:nvPr/>
        </p:nvSpPr>
        <p:spPr>
          <a:xfrm>
            <a:off x="3484934" y="3656710"/>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F595C938-1249-4513-A0F8-A2126B6BE897}"/>
              </a:ext>
            </a:extLst>
          </p:cNvPr>
          <p:cNvSpPr/>
          <p:nvPr/>
        </p:nvSpPr>
        <p:spPr>
          <a:xfrm>
            <a:off x="3180133" y="3891755"/>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8E0DC57B-A627-4D86-945F-0AE6FF55A62A}"/>
              </a:ext>
            </a:extLst>
          </p:cNvPr>
          <p:cNvSpPr/>
          <p:nvPr/>
        </p:nvSpPr>
        <p:spPr>
          <a:xfrm>
            <a:off x="5145121" y="2665694"/>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4F290897-D422-4B40-8218-A36B286A84C3}"/>
              </a:ext>
            </a:extLst>
          </p:cNvPr>
          <p:cNvSpPr/>
          <p:nvPr/>
        </p:nvSpPr>
        <p:spPr>
          <a:xfrm>
            <a:off x="7181036" y="2844620"/>
            <a:ext cx="92413" cy="92410"/>
          </a:xfrm>
          <a:prstGeom prst="ellipse">
            <a:avLst/>
          </a:prstGeom>
          <a:solidFill>
            <a:schemeClr val="tx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6447D25B-E523-4854-9221-2141C4E7D120}"/>
              </a:ext>
            </a:extLst>
          </p:cNvPr>
          <p:cNvSpPr/>
          <p:nvPr/>
        </p:nvSpPr>
        <p:spPr>
          <a:xfrm>
            <a:off x="7181442" y="3217260"/>
            <a:ext cx="92413" cy="92410"/>
          </a:xfrm>
          <a:prstGeom prst="ellipse">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7EF996C5-7B62-4A62-9FD5-251A67BE26D6}"/>
              </a:ext>
            </a:extLst>
          </p:cNvPr>
          <p:cNvSpPr txBox="1"/>
          <p:nvPr/>
        </p:nvSpPr>
        <p:spPr>
          <a:xfrm>
            <a:off x="7391803" y="2741878"/>
            <a:ext cx="557845" cy="215444"/>
          </a:xfrm>
          <a:prstGeom prst="rect">
            <a:avLst/>
          </a:prstGeom>
          <a:solidFill>
            <a:schemeClr val="bg1"/>
          </a:solidFill>
        </p:spPr>
        <p:txBody>
          <a:bodyPr wrap="none" lIns="0" tIns="0" rIns="0" bIns="0" rtlCol="0">
            <a:spAutoFit/>
          </a:bodyPr>
          <a:lstStyle/>
          <a:p>
            <a:pPr algn="l">
              <a:lnSpc>
                <a:spcPct val="100000"/>
              </a:lnSpc>
            </a:pPr>
            <a:r>
              <a:rPr lang="de-DE"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class 1</a:t>
            </a:r>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84" name="TextBox 83">
            <a:extLst>
              <a:ext uri="{FF2B5EF4-FFF2-40B4-BE49-F238E27FC236}">
                <a16:creationId xmlns:a16="http://schemas.microsoft.com/office/drawing/2014/main" id="{9CE724C9-6FFD-4C89-A514-8732503B6747}"/>
              </a:ext>
            </a:extLst>
          </p:cNvPr>
          <p:cNvSpPr txBox="1"/>
          <p:nvPr/>
        </p:nvSpPr>
        <p:spPr>
          <a:xfrm>
            <a:off x="7391803" y="3116173"/>
            <a:ext cx="557845" cy="215444"/>
          </a:xfrm>
          <a:prstGeom prst="rect">
            <a:avLst/>
          </a:prstGeom>
          <a:solidFill>
            <a:schemeClr val="bg1"/>
          </a:solidFill>
        </p:spPr>
        <p:txBody>
          <a:bodyPr wrap="none" lIns="0" tIns="0" rIns="0" bIns="0" rtlCol="0">
            <a:spAutoFit/>
          </a:bodyPr>
          <a:lstStyle/>
          <a:p>
            <a:pPr algn="l">
              <a:lnSpc>
                <a:spcPct val="100000"/>
              </a:lnSpc>
            </a:pPr>
            <a:r>
              <a:rPr lang="de-DE"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class 0</a:t>
            </a:r>
            <a:endParaRPr lang="en-GB" sz="14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3CDB0B7-C7F4-4B7D-93EF-5429C1AFE890}"/>
                  </a:ext>
                </a:extLst>
              </p:cNvPr>
              <p:cNvSpPr txBox="1"/>
              <p:nvPr/>
            </p:nvSpPr>
            <p:spPr>
              <a:xfrm>
                <a:off x="1271891" y="905310"/>
                <a:ext cx="413426"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2</m:t>
                          </m:r>
                        </m:sub>
                      </m:sSub>
                    </m:oMath>
                  </m:oMathPara>
                </a14:m>
                <a:endParaRPr lang="en-GB" dirty="0">
                  <a:solidFill>
                    <a:schemeClr val="tx1">
                      <a:lumMod val="75000"/>
                    </a:schemeClr>
                  </a:solidFill>
                </a:endParaRPr>
              </a:p>
            </p:txBody>
          </p:sp>
        </mc:Choice>
        <mc:Fallback xmlns="">
          <p:sp>
            <p:nvSpPr>
              <p:cNvPr id="86" name="TextBox 85">
                <a:extLst>
                  <a:ext uri="{FF2B5EF4-FFF2-40B4-BE49-F238E27FC236}">
                    <a16:creationId xmlns:a16="http://schemas.microsoft.com/office/drawing/2014/main" id="{C3CDB0B7-C7F4-4B7D-93EF-5429C1AFE890}"/>
                  </a:ext>
                </a:extLst>
              </p:cNvPr>
              <p:cNvSpPr txBox="1">
                <a:spLocks noRot="1" noChangeAspect="1" noMove="1" noResize="1" noEditPoints="1" noAdjustHandles="1" noChangeArrowheads="1" noChangeShapeType="1" noTextEdit="1"/>
              </p:cNvSpPr>
              <p:nvPr/>
            </p:nvSpPr>
            <p:spPr>
              <a:xfrm>
                <a:off x="1271891" y="905310"/>
                <a:ext cx="413426"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78052AA5-C37E-4FEB-A1A7-E54BCE68BF67}"/>
                  </a:ext>
                </a:extLst>
              </p:cNvPr>
              <p:cNvSpPr txBox="1"/>
              <p:nvPr/>
            </p:nvSpPr>
            <p:spPr>
              <a:xfrm>
                <a:off x="1074321" y="4663910"/>
                <a:ext cx="6363057" cy="492443"/>
              </a:xfrm>
              <a:prstGeom prst="rect">
                <a:avLst/>
              </a:prstGeom>
              <a:solidFill>
                <a:schemeClr val="bg1"/>
              </a:solidFill>
            </p:spPr>
            <p:txBody>
              <a:bodyPr wrap="square" lIns="0" tIns="0" rIns="0" bIns="0" rtlCol="0">
                <a:spAutoFit/>
              </a:bodyPr>
              <a:lstStyle/>
              <a:p>
                <a:r>
                  <a:rPr lang="en-GB" sz="1600" b="0" i="0" u="none" strike="noStrike" baseline="0" dirty="0">
                    <a:solidFill>
                      <a:schemeClr val="tx1">
                        <a:lumMod val="75000"/>
                      </a:schemeClr>
                    </a:solidFill>
                    <a:latin typeface="Arial" panose="020B0604020202020204" pitchFamily="34" charset="0"/>
                    <a:cs typeface="Arial" panose="020B0604020202020204" pitchFamily="34" charset="0"/>
                  </a:rPr>
                  <a:t>The parameters </a:t>
                </a:r>
                <a14:m>
                  <m:oMath xmlns:m="http://schemas.openxmlformats.org/officeDocument/2006/math">
                    <m:sSub>
                      <m:sSubPr>
                        <m:ctrlPr>
                          <a:rPr lang="de-DE" sz="1600" i="1" smtClean="0">
                            <a:solidFill>
                              <a:schemeClr val="tx1">
                                <a:lumMod val="75000"/>
                              </a:schemeClr>
                            </a:solidFill>
                            <a:latin typeface="Cambria Math" panose="02040503050406030204" pitchFamily="18" charset="0"/>
                            <a:ea typeface="Cambria Math" panose="02040503050406030204" pitchFamily="18" charset="0"/>
                          </a:rPr>
                        </m:ctrlPr>
                      </m:sSubPr>
                      <m:e>
                        <m:r>
                          <a:rPr lang="de-DE" sz="1600" i="1">
                            <a:solidFill>
                              <a:schemeClr val="tx1">
                                <a:lumMod val="75000"/>
                              </a:schemeClr>
                            </a:solidFill>
                            <a:latin typeface="Cambria Math" panose="02040503050406030204" pitchFamily="18" charset="0"/>
                            <a:ea typeface="Cambria Math" panose="02040503050406030204" pitchFamily="18" charset="0"/>
                          </a:rPr>
                          <m:t>𝑤</m:t>
                        </m:r>
                      </m:e>
                      <m:sub>
                        <m:r>
                          <a:rPr lang="de-DE" sz="1600" i="1">
                            <a:solidFill>
                              <a:schemeClr val="tx1">
                                <a:lumMod val="75000"/>
                              </a:schemeClr>
                            </a:solidFill>
                            <a:latin typeface="Cambria Math" panose="02040503050406030204" pitchFamily="18" charset="0"/>
                            <a:ea typeface="Cambria Math" panose="02040503050406030204" pitchFamily="18" charset="0"/>
                          </a:rPr>
                          <m:t>1</m:t>
                        </m:r>
                      </m:sub>
                    </m:sSub>
                  </m:oMath>
                </a14:m>
                <a:r>
                  <a:rPr lang="en-GB" sz="1600" b="0" i="1" u="none" strike="noStrike" baseline="0" dirty="0">
                    <a:solidFill>
                      <a:schemeClr val="tx1">
                        <a:lumMod val="75000"/>
                      </a:schemeClr>
                    </a:solidFill>
                    <a:latin typeface="Arial" panose="020B0604020202020204" pitchFamily="34" charset="0"/>
                    <a:cs typeface="Arial" panose="020B0604020202020204" pitchFamily="34" charset="0"/>
                  </a:rPr>
                  <a:t>, </a:t>
                </a:r>
                <a14:m>
                  <m:oMath xmlns:m="http://schemas.openxmlformats.org/officeDocument/2006/math">
                    <m:sSub>
                      <m:sSubPr>
                        <m:ctrlPr>
                          <a:rPr lang="de-DE" sz="1600" i="1">
                            <a:solidFill>
                              <a:schemeClr val="tx1">
                                <a:lumMod val="75000"/>
                              </a:schemeClr>
                            </a:solidFill>
                            <a:latin typeface="Cambria Math" panose="02040503050406030204" pitchFamily="18" charset="0"/>
                            <a:ea typeface="Cambria Math" panose="02040503050406030204" pitchFamily="18" charset="0"/>
                          </a:rPr>
                        </m:ctrlPr>
                      </m:sSubPr>
                      <m:e>
                        <m:r>
                          <a:rPr lang="de-DE" sz="1600" i="1">
                            <a:solidFill>
                              <a:schemeClr val="tx1">
                                <a:lumMod val="75000"/>
                              </a:schemeClr>
                            </a:solidFill>
                            <a:latin typeface="Cambria Math" panose="02040503050406030204" pitchFamily="18" charset="0"/>
                            <a:ea typeface="Cambria Math" panose="02040503050406030204" pitchFamily="18" charset="0"/>
                          </a:rPr>
                          <m:t>𝑤</m:t>
                        </m:r>
                      </m:e>
                      <m:sub>
                        <m:r>
                          <a:rPr lang="de-DE" sz="1600" b="0" i="1" smtClean="0">
                            <a:solidFill>
                              <a:schemeClr val="tx1">
                                <a:lumMod val="75000"/>
                              </a:schemeClr>
                            </a:solidFill>
                            <a:latin typeface="Cambria Math" panose="02040503050406030204" pitchFamily="18" charset="0"/>
                            <a:ea typeface="Cambria Math" panose="02040503050406030204" pitchFamily="18" charset="0"/>
                          </a:rPr>
                          <m:t>2</m:t>
                        </m:r>
                      </m:sub>
                    </m:sSub>
                  </m:oMath>
                </a14:m>
                <a:r>
                  <a:rPr lang="en-GB" sz="1600" b="0" i="1" u="none" strike="noStrike" baseline="0" dirty="0">
                    <a:solidFill>
                      <a:schemeClr val="tx1">
                        <a:lumMod val="75000"/>
                      </a:schemeClr>
                    </a:solidFill>
                    <a:latin typeface="Arial" panose="020B0604020202020204" pitchFamily="34" charset="0"/>
                    <a:cs typeface="Arial" panose="020B0604020202020204" pitchFamily="34" charset="0"/>
                  </a:rPr>
                  <a:t>,  </a:t>
                </a:r>
                <a:r>
                  <a:rPr lang="en-GB" sz="1600" b="0" i="0" u="none" strike="noStrike" baseline="0" dirty="0">
                    <a:solidFill>
                      <a:schemeClr val="tx1">
                        <a:lumMod val="75000"/>
                      </a:schemeClr>
                    </a:solidFill>
                    <a:latin typeface="Arial" panose="020B0604020202020204" pitchFamily="34" charset="0"/>
                    <a:cs typeface="Arial" panose="020B0604020202020204" pitchFamily="34" charset="0"/>
                  </a:rPr>
                  <a:t>define the line. All input patterns above this line are assigned to class 1, all input patterns below the line to class 0.</a:t>
                </a:r>
                <a:endParaRPr lang="en-GB" sz="16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90" name="TextBox 89">
                <a:extLst>
                  <a:ext uri="{FF2B5EF4-FFF2-40B4-BE49-F238E27FC236}">
                    <a16:creationId xmlns:a16="http://schemas.microsoft.com/office/drawing/2014/main" id="{78052AA5-C37E-4FEB-A1A7-E54BCE68BF67}"/>
                  </a:ext>
                </a:extLst>
              </p:cNvPr>
              <p:cNvSpPr txBox="1">
                <a:spLocks noRot="1" noChangeAspect="1" noMove="1" noResize="1" noEditPoints="1" noAdjustHandles="1" noChangeArrowheads="1" noChangeShapeType="1" noTextEdit="1"/>
              </p:cNvSpPr>
              <p:nvPr/>
            </p:nvSpPr>
            <p:spPr>
              <a:xfrm>
                <a:off x="1074321" y="4663910"/>
                <a:ext cx="6363057" cy="492443"/>
              </a:xfrm>
              <a:prstGeom prst="rect">
                <a:avLst/>
              </a:prstGeom>
              <a:blipFill>
                <a:blip r:embed="rId5"/>
                <a:stretch>
                  <a:fillRect l="-1916" t="-12346" r="-1341" b="-24691"/>
                </a:stretch>
              </a:blipFill>
            </p:spPr>
            <p:txBody>
              <a:bodyPr/>
              <a:lstStyle/>
              <a:p>
                <a:r>
                  <a:rPr lang="en-US">
                    <a:noFill/>
                  </a:rPr>
                  <a:t> </a:t>
                </a:r>
              </a:p>
            </p:txBody>
          </p:sp>
        </mc:Fallback>
      </mc:AlternateContent>
    </p:spTree>
    <p:extLst>
      <p:ext uri="{BB962C8B-B14F-4D97-AF65-F5344CB8AC3E}">
        <p14:creationId xmlns:p14="http://schemas.microsoft.com/office/powerpoint/2010/main" val="3909547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9BCDA601-D886-4BD3-9D6A-C7A0CDD006CD}"/>
              </a:ext>
            </a:extLst>
          </p:cNvPr>
          <p:cNvSpPr/>
          <p:nvPr/>
        </p:nvSpPr>
        <p:spPr>
          <a:xfrm rot="10800000">
            <a:off x="3333140" y="1640335"/>
            <a:ext cx="1153252" cy="1282668"/>
          </a:xfrm>
          <a:prstGeom prst="rtTriangle">
            <a:avLst/>
          </a:prstGeom>
          <a:solidFill>
            <a:srgbClr val="B4FAD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Single Corner Snipped 37">
            <a:extLst>
              <a:ext uri="{FF2B5EF4-FFF2-40B4-BE49-F238E27FC236}">
                <a16:creationId xmlns:a16="http://schemas.microsoft.com/office/drawing/2014/main" id="{CEACDB98-5FCD-4EF9-8F0B-B9A1129CCFB2}"/>
              </a:ext>
            </a:extLst>
          </p:cNvPr>
          <p:cNvSpPr/>
          <p:nvPr/>
        </p:nvSpPr>
        <p:spPr>
          <a:xfrm rot="10800000">
            <a:off x="4450106" y="1640193"/>
            <a:ext cx="3730350" cy="2598475"/>
          </a:xfrm>
          <a:prstGeom prst="snip1Rect">
            <a:avLst>
              <a:gd name="adj" fmla="val 50000"/>
            </a:avLst>
          </a:prstGeom>
          <a:solidFill>
            <a:srgbClr val="B4FAD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3CE5CE3-7243-4281-BF66-0CE46D29D2C8}"/>
              </a:ext>
            </a:extLst>
          </p:cNvPr>
          <p:cNvSpPr>
            <a:spLocks noGrp="1"/>
          </p:cNvSpPr>
          <p:nvPr>
            <p:ph type="title"/>
          </p:nvPr>
        </p:nvSpPr>
        <p:spPr/>
        <p:txBody>
          <a:bodyPr/>
          <a:lstStyle/>
          <a:p>
            <a:r>
              <a:rPr lang="de-DE" dirty="0"/>
              <a:t>Linear Separability in hyperspaces</a:t>
            </a:r>
            <a:endParaRPr lang="en-GB" dirty="0"/>
          </a:p>
        </p:txBody>
      </p:sp>
      <p:sp>
        <p:nvSpPr>
          <p:cNvPr id="3" name="Slide Number Placeholder 2">
            <a:extLst>
              <a:ext uri="{FF2B5EF4-FFF2-40B4-BE49-F238E27FC236}">
                <a16:creationId xmlns:a16="http://schemas.microsoft.com/office/drawing/2014/main" id="{A99840E6-21EB-4B09-A41C-B1603770CEF7}"/>
              </a:ext>
            </a:extLst>
          </p:cNvPr>
          <p:cNvSpPr>
            <a:spLocks noGrp="1"/>
          </p:cNvSpPr>
          <p:nvPr>
            <p:ph type="sldNum" sz="quarter" idx="13"/>
          </p:nvPr>
        </p:nvSpPr>
        <p:spPr/>
        <p:txBody>
          <a:bodyPr/>
          <a:lstStyle/>
          <a:p>
            <a:fld id="{15C29056-5AFA-7949-831A-3EC086771171}" type="slidenum">
              <a:rPr lang="de-DE" smtClean="0"/>
              <a:pPr/>
              <a:t>25</a:t>
            </a:fld>
            <a:endParaRPr lang="de-DE"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AE09FF9F-54F5-4422-BFE0-73D9D87E6EF6}"/>
                  </a:ext>
                </a:extLst>
              </p:cNvPr>
              <p:cNvSpPr>
                <a:spLocks noGrp="1"/>
              </p:cNvSpPr>
              <p:nvPr>
                <p:ph type="body" sz="quarter" idx="14"/>
              </p:nvPr>
            </p:nvSpPr>
            <p:spPr>
              <a:xfrm>
                <a:off x="360000" y="900001"/>
                <a:ext cx="8378825" cy="439850"/>
              </a:xfrm>
            </p:spPr>
            <p:txBody>
              <a:bodyPr/>
              <a:lstStyle/>
              <a:p>
                <a:pPr marL="6350" indent="0" algn="ctr">
                  <a:buNone/>
                </a:pPr>
                <a14:m>
                  <m:oMath xmlns:m="http://schemas.openxmlformats.org/officeDocument/2006/math">
                    <m:r>
                      <a:rPr lang="de-DE" b="0" i="1" smtClean="0">
                        <a:latin typeface="Cambria Math" panose="02040503050406030204" pitchFamily="18" charset="0"/>
                      </a:rPr>
                      <m:t>𝑦</m:t>
                    </m:r>
                    <m:d>
                      <m:dPr>
                        <m:ctrlPr>
                          <a:rPr lang="de-DE" b="1" i="1" smtClean="0">
                            <a:latin typeface="Cambria Math" panose="02040503050406030204" pitchFamily="18" charset="0"/>
                          </a:rPr>
                        </m:ctrlPr>
                      </m:dPr>
                      <m:e>
                        <m:r>
                          <a:rPr lang="de-DE" b="1" i="1" smtClean="0">
                            <a:latin typeface="Cambria Math" panose="02040503050406030204" pitchFamily="18" charset="0"/>
                          </a:rPr>
                          <m:t>𝒙</m:t>
                        </m:r>
                      </m:e>
                    </m:d>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0</m:t>
                        </m:r>
                      </m:sub>
                    </m:sSub>
                    <m:r>
                      <a:rPr lang="de-DE" b="0" i="1" smtClean="0">
                        <a:latin typeface="Cambria Math" panose="02040503050406030204" pitchFamily="18" charset="0"/>
                      </a:rPr>
                      <m:t>+</m:t>
                    </m:r>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b="0" i="1" smtClean="0">
                                <a:latin typeface="Cambria Math" panose="02040503050406030204" pitchFamily="18" charset="0"/>
                              </a:rPr>
                              <m:t>𝑖</m:t>
                            </m:r>
                          </m:sub>
                        </m:sSub>
                        <m:sSub>
                          <m:sSubPr>
                            <m:ctrlPr>
                              <a:rPr lang="de-DE" i="1">
                                <a:latin typeface="Cambria Math" panose="02040503050406030204" pitchFamily="18" charset="0"/>
                              </a:rPr>
                            </m:ctrlPr>
                          </m:sSubPr>
                          <m:e>
                            <m:r>
                              <a:rPr lang="de-DE" b="0" i="1" smtClean="0">
                                <a:latin typeface="Cambria Math" panose="02040503050406030204" pitchFamily="18" charset="0"/>
                              </a:rPr>
                              <m:t> </m:t>
                            </m:r>
                            <m:r>
                              <a:rPr lang="de-DE" b="0" i="1" smtClean="0">
                                <a:latin typeface="Cambria Math" panose="02040503050406030204" pitchFamily="18" charset="0"/>
                              </a:rPr>
                              <m:t>𝑥</m:t>
                            </m:r>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0</m:t>
                            </m:r>
                          </m:sub>
                        </m:sSub>
                        <m:r>
                          <a:rPr lang="de-DE" i="1">
                            <a:latin typeface="Cambria Math" panose="02040503050406030204" pitchFamily="18" charset="0"/>
                          </a:rPr>
                          <m:t>+</m:t>
                        </m:r>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r>
                              <a:rPr lang="de-DE" b="1" i="1" smtClean="0">
                                <a:latin typeface="Cambria Math" panose="02040503050406030204" pitchFamily="18" charset="0"/>
                              </a:rPr>
                              <m:t>𝒘</m:t>
                            </m:r>
                          </m:e>
                          <m:sup>
                            <m:r>
                              <a:rPr lang="de-DE" b="0" i="1" smtClean="0">
                                <a:latin typeface="Cambria Math" panose="02040503050406030204" pitchFamily="18" charset="0"/>
                              </a:rPr>
                              <m:t>𝑇</m:t>
                            </m:r>
                          </m:sup>
                        </m:sSup>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r>
                          <a:rPr lang="de-DE" b="0" i="1" smtClean="0">
                            <a:latin typeface="Cambria Math" panose="02040503050406030204" pitchFamily="18" charset="0"/>
                            <a:ea typeface="Cambria Math" panose="02040503050406030204" pitchFamily="18" charset="0"/>
                          </a:rPr>
                          <m:t>= </m:t>
                        </m:r>
                      </m:e>
                    </m:nary>
                  </m:oMath>
                </a14:m>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0</m:t>
                        </m:r>
                      </m:sub>
                    </m:sSub>
                    <m:r>
                      <a:rPr lang="de-DE" i="1">
                        <a:latin typeface="Cambria Math" panose="02040503050406030204" pitchFamily="18" charset="0"/>
                      </a:rPr>
                      <m:t>+ </m:t>
                    </m:r>
                    <m:d>
                      <m:dPr>
                        <m:begChr m:val="|"/>
                        <m:endChr m:val="|"/>
                        <m:ctrlPr>
                          <a:rPr lang="de-DE" b="1" i="1" smtClean="0">
                            <a:latin typeface="Cambria Math" panose="02040503050406030204" pitchFamily="18" charset="0"/>
                          </a:rPr>
                        </m:ctrlPr>
                      </m:dPr>
                      <m:e>
                        <m:r>
                          <a:rPr lang="de-DE" b="1" i="1" smtClean="0">
                            <a:latin typeface="Cambria Math" panose="02040503050406030204" pitchFamily="18" charset="0"/>
                          </a:rPr>
                          <m:t>𝒙</m:t>
                        </m:r>
                      </m:e>
                    </m:d>
                  </m:oMath>
                </a14:m>
                <a:r>
                  <a:rPr lang="de-DE" b="1" dirty="0"/>
                  <a:t> </a:t>
                </a:r>
                <a14:m>
                  <m:oMath xmlns:m="http://schemas.openxmlformats.org/officeDocument/2006/math">
                    <m:d>
                      <m:dPr>
                        <m:begChr m:val="|"/>
                        <m:endChr m:val="|"/>
                        <m:ctrlPr>
                          <a:rPr lang="de-DE" i="1">
                            <a:latin typeface="Cambria Math" panose="02040503050406030204" pitchFamily="18" charset="0"/>
                          </a:rPr>
                        </m:ctrlPr>
                      </m:dPr>
                      <m:e>
                        <m:r>
                          <a:rPr lang="de-DE" b="1" i="1" smtClean="0">
                            <a:latin typeface="Cambria Math" panose="02040503050406030204" pitchFamily="18" charset="0"/>
                          </a:rPr>
                          <m:t>𝒘</m:t>
                        </m:r>
                      </m:e>
                    </m:d>
                    <m:r>
                      <a:rPr lang="de-DE" b="0" i="1" smtClean="0">
                        <a:latin typeface="Cambria Math" panose="02040503050406030204" pitchFamily="18" charset="0"/>
                      </a:rPr>
                      <m:t> </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1" i="1">
                                <a:latin typeface="Cambria Math" panose="02040503050406030204" pitchFamily="18" charset="0"/>
                              </a:rPr>
                              <m:t>𝒘</m:t>
                            </m:r>
                            <m:r>
                              <m:rPr>
                                <m:nor/>
                              </m:rPr>
                              <a:rPr lang="de-DE" b="0" smtClean="0">
                                <a:latin typeface="Cambria Math" panose="02040503050406030204" pitchFamily="18" charset="0"/>
                              </a:rPr>
                              <m:t>,</m:t>
                            </m:r>
                            <m:r>
                              <a:rPr lang="de-DE" b="1" i="1">
                                <a:latin typeface="Cambria Math" panose="02040503050406030204" pitchFamily="18" charset="0"/>
                                <a:ea typeface="Cambria Math" panose="02040503050406030204" pitchFamily="18" charset="0"/>
                              </a:rPr>
                              <m:t>𝒙</m:t>
                            </m:r>
                          </m:e>
                        </m:d>
                      </m:e>
                    </m:func>
                  </m:oMath>
                </a14:m>
                <a:endParaRPr lang="en-GB" dirty="0"/>
              </a:p>
            </p:txBody>
          </p:sp>
        </mc:Choice>
        <mc:Fallback xmlns="">
          <p:sp>
            <p:nvSpPr>
              <p:cNvPr id="4" name="Text Placeholder 3">
                <a:extLst>
                  <a:ext uri="{FF2B5EF4-FFF2-40B4-BE49-F238E27FC236}">
                    <a16:creationId xmlns:a16="http://schemas.microsoft.com/office/drawing/2014/main" id="{AE09FF9F-54F5-4422-BFE0-73D9D87E6EF6}"/>
                  </a:ext>
                </a:extLst>
              </p:cNvPr>
              <p:cNvSpPr>
                <a:spLocks noGrp="1" noRot="1" noChangeAspect="1" noMove="1" noResize="1" noEditPoints="1" noAdjustHandles="1" noChangeArrowheads="1" noChangeShapeType="1" noTextEdit="1"/>
              </p:cNvSpPr>
              <p:nvPr>
                <p:ph type="body" sz="quarter" idx="14"/>
              </p:nvPr>
            </p:nvSpPr>
            <p:spPr>
              <a:xfrm>
                <a:off x="360000" y="900001"/>
                <a:ext cx="8378825" cy="439850"/>
              </a:xfrm>
              <a:blipFill>
                <a:blip r:embed="rId2"/>
                <a:stretch>
                  <a:fillRect t="-120833" b="-150000"/>
                </a:stretch>
              </a:blipFill>
            </p:spPr>
            <p:txBody>
              <a:bodyPr/>
              <a:lstStyle/>
              <a:p>
                <a:r>
                  <a:rPr lang="en-GB">
                    <a:noFill/>
                  </a:rPr>
                  <a:t> </a:t>
                </a:r>
              </a:p>
            </p:txBody>
          </p:sp>
        </mc:Fallback>
      </mc:AlternateContent>
      <p:sp>
        <p:nvSpPr>
          <p:cNvPr id="5" name="Footer Placeholder 4">
            <a:extLst>
              <a:ext uri="{FF2B5EF4-FFF2-40B4-BE49-F238E27FC236}">
                <a16:creationId xmlns:a16="http://schemas.microsoft.com/office/drawing/2014/main" id="{90CE4BDD-7006-4313-B358-F7E5646CEB81}"/>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
        <p:nvSpPr>
          <p:cNvPr id="6" name="TextBox 5">
            <a:extLst>
              <a:ext uri="{FF2B5EF4-FFF2-40B4-BE49-F238E27FC236}">
                <a16:creationId xmlns:a16="http://schemas.microsoft.com/office/drawing/2014/main" id="{583B1F6E-4A89-4BE8-8563-C137EBE5A9D6}"/>
              </a:ext>
            </a:extLst>
          </p:cNvPr>
          <p:cNvSpPr txBox="1"/>
          <p:nvPr/>
        </p:nvSpPr>
        <p:spPr>
          <a:xfrm>
            <a:off x="1279501" y="4822590"/>
            <a:ext cx="6551473" cy="307777"/>
          </a:xfrm>
          <a:prstGeom prst="rect">
            <a:avLst/>
          </a:prstGeom>
          <a:solidFill>
            <a:schemeClr val="bg1"/>
          </a:solidFill>
        </p:spPr>
        <p:txBody>
          <a:bodyPr wrap="none" lIns="0" tIns="0" rIns="0" bIns="0" rtlCol="0">
            <a:spAutoFit/>
          </a:bodyPr>
          <a:lstStyle/>
          <a:p>
            <a:pPr algn="l">
              <a:lnSpc>
                <a:spcPct val="100000"/>
              </a:lnSpc>
            </a:pPr>
            <a:r>
              <a:rPr lang="de-DE"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Perceptrons implements hyperplanes in the feature space</a:t>
            </a:r>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18DBDB78-8B98-4B77-A75E-D477E5EB900F}"/>
              </a:ext>
            </a:extLst>
          </p:cNvPr>
          <p:cNvCxnSpPr>
            <a:cxnSpLocks/>
          </p:cNvCxnSpPr>
          <p:nvPr/>
        </p:nvCxnSpPr>
        <p:spPr>
          <a:xfrm flipV="1">
            <a:off x="4361491" y="1913960"/>
            <a:ext cx="868352" cy="848614"/>
          </a:xfrm>
          <a:prstGeom prst="line">
            <a:avLst/>
          </a:prstGeom>
          <a:ln w="38100" cap="rnd" cmpd="sng">
            <a:solidFill>
              <a:schemeClr val="tx1">
                <a:lumMod val="75000"/>
              </a:schemeClr>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CC0E34D-2FC7-49C6-8C9F-B330E3C8E701}"/>
              </a:ext>
            </a:extLst>
          </p:cNvPr>
          <p:cNvSpPr/>
          <p:nvPr/>
        </p:nvSpPr>
        <p:spPr>
          <a:xfrm rot="2724005">
            <a:off x="4289130" y="2460321"/>
            <a:ext cx="197353" cy="246690"/>
          </a:xfrm>
          <a:prstGeom prst="rect">
            <a:avLst/>
          </a:prstGeom>
          <a:no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42D2473-F002-4938-A041-A68844F6C5A5}"/>
                  </a:ext>
                </a:extLst>
              </p:cNvPr>
              <p:cNvSpPr txBox="1"/>
              <p:nvPr/>
            </p:nvSpPr>
            <p:spPr>
              <a:xfrm>
                <a:off x="5195691" y="1968935"/>
                <a:ext cx="5024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𝒘</m:t>
                      </m:r>
                    </m:oMath>
                  </m:oMathPara>
                </a14:m>
                <a:endParaRPr lang="en-GB" dirty="0"/>
              </a:p>
            </p:txBody>
          </p:sp>
        </mc:Choice>
        <mc:Fallback xmlns="">
          <p:sp>
            <p:nvSpPr>
              <p:cNvPr id="14" name="TextBox 13">
                <a:extLst>
                  <a:ext uri="{FF2B5EF4-FFF2-40B4-BE49-F238E27FC236}">
                    <a16:creationId xmlns:a16="http://schemas.microsoft.com/office/drawing/2014/main" id="{E42D2473-F002-4938-A041-A68844F6C5A5}"/>
                  </a:ext>
                </a:extLst>
              </p:cNvPr>
              <p:cNvSpPr txBox="1">
                <a:spLocks noRot="1" noChangeAspect="1" noMove="1" noResize="1" noEditPoints="1" noAdjustHandles="1" noChangeArrowheads="1" noChangeShapeType="1" noTextEdit="1"/>
              </p:cNvSpPr>
              <p:nvPr/>
            </p:nvSpPr>
            <p:spPr>
              <a:xfrm>
                <a:off x="5195691" y="1968935"/>
                <a:ext cx="502479" cy="369332"/>
              </a:xfrm>
              <a:prstGeom prst="rect">
                <a:avLst/>
              </a:prstGeom>
              <a:blipFill>
                <a:blip r:embed="rId3"/>
                <a:stretch>
                  <a:fillRect/>
                </a:stretch>
              </a:blipFill>
            </p:spPr>
            <p:txBody>
              <a:bodyPr/>
              <a:lstStyle/>
              <a:p>
                <a:r>
                  <a:rPr lang="en-GB">
                    <a:noFill/>
                  </a:rPr>
                  <a:t> </a:t>
                </a:r>
              </a:p>
            </p:txBody>
          </p:sp>
        </mc:Fallback>
      </mc:AlternateContent>
      <p:sp>
        <p:nvSpPr>
          <p:cNvPr id="15" name="Rectangle: Single Corner Snipped 14">
            <a:extLst>
              <a:ext uri="{FF2B5EF4-FFF2-40B4-BE49-F238E27FC236}">
                <a16:creationId xmlns:a16="http://schemas.microsoft.com/office/drawing/2014/main" id="{0C7964D4-18C8-42B3-9CF3-298F53FDD9CF}"/>
              </a:ext>
            </a:extLst>
          </p:cNvPr>
          <p:cNvSpPr/>
          <p:nvPr/>
        </p:nvSpPr>
        <p:spPr>
          <a:xfrm>
            <a:off x="814568" y="1637261"/>
            <a:ext cx="3730350" cy="2598475"/>
          </a:xfrm>
          <a:prstGeom prst="snip1Rect">
            <a:avLst>
              <a:gd name="adj" fmla="val 50000"/>
            </a:avLst>
          </a:prstGeom>
          <a:solidFill>
            <a:schemeClr val="tx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Triangle 33">
            <a:extLst>
              <a:ext uri="{FF2B5EF4-FFF2-40B4-BE49-F238E27FC236}">
                <a16:creationId xmlns:a16="http://schemas.microsoft.com/office/drawing/2014/main" id="{8449C43D-8DD7-46C7-956C-D04EC498ECEF}"/>
              </a:ext>
            </a:extLst>
          </p:cNvPr>
          <p:cNvSpPr/>
          <p:nvPr/>
        </p:nvSpPr>
        <p:spPr>
          <a:xfrm>
            <a:off x="4544918" y="2953069"/>
            <a:ext cx="1153252" cy="1282668"/>
          </a:xfrm>
          <a:prstGeom prst="rtTriangle">
            <a:avLst/>
          </a:prstGeom>
          <a:solidFill>
            <a:schemeClr val="tx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2412C0EE-7BA9-41EE-AF56-73E7046CD376}"/>
              </a:ext>
            </a:extLst>
          </p:cNvPr>
          <p:cNvCxnSpPr>
            <a:cxnSpLocks/>
            <a:endCxn id="34" idx="4"/>
          </p:cNvCxnSpPr>
          <p:nvPr/>
        </p:nvCxnSpPr>
        <p:spPr>
          <a:xfrm>
            <a:off x="3276053" y="1640193"/>
            <a:ext cx="2422117" cy="2595544"/>
          </a:xfrm>
          <a:prstGeom prst="line">
            <a:avLst/>
          </a:prstGeom>
          <a:ln w="7620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19105A8-15E0-4D79-9518-A0A4D9372A85}"/>
                  </a:ext>
                </a:extLst>
              </p:cNvPr>
              <p:cNvSpPr txBox="1"/>
              <p:nvPr/>
            </p:nvSpPr>
            <p:spPr>
              <a:xfrm>
                <a:off x="1534215" y="3097956"/>
                <a:ext cx="226511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sz="2400" b="0" i="1" smtClean="0">
                              <a:latin typeface="Cambria Math" panose="02040503050406030204" pitchFamily="18" charset="0"/>
                            </a:rPr>
                          </m:ctrlPr>
                        </m:funcPr>
                        <m:fName>
                          <m:r>
                            <m:rPr>
                              <m:sty m:val="p"/>
                            </m:rPr>
                            <a:rPr lang="de-DE" sz="2400" b="0" i="0" smtClean="0">
                              <a:latin typeface="Cambria Math" panose="02040503050406030204" pitchFamily="18" charset="0"/>
                            </a:rPr>
                            <m:t>cos</m:t>
                          </m:r>
                        </m:fName>
                        <m:e>
                          <m:d>
                            <m:dPr>
                              <m:ctrlPr>
                                <a:rPr lang="de-DE" sz="2400" b="0" i="1" smtClean="0">
                                  <a:latin typeface="Cambria Math" panose="02040503050406030204" pitchFamily="18" charset="0"/>
                                </a:rPr>
                              </m:ctrlPr>
                            </m:dPr>
                            <m:e>
                              <m:r>
                                <a:rPr lang="de-DE" sz="2400" b="1" i="1">
                                  <a:latin typeface="Cambria Math" panose="02040503050406030204" pitchFamily="18" charset="0"/>
                                </a:rPr>
                                <m:t>𝒘</m:t>
                              </m:r>
                              <m:r>
                                <m:rPr>
                                  <m:nor/>
                                </m:rPr>
                                <a:rPr lang="de-DE" sz="2400" b="0" smtClean="0">
                                  <a:latin typeface="Cambria Math" panose="02040503050406030204" pitchFamily="18" charset="0"/>
                                </a:rPr>
                                <m:t>,</m:t>
                              </m:r>
                              <m:r>
                                <a:rPr lang="de-DE" sz="2400" b="1" i="1">
                                  <a:latin typeface="Cambria Math" panose="02040503050406030204" pitchFamily="18" charset="0"/>
                                  <a:ea typeface="Cambria Math" panose="02040503050406030204" pitchFamily="18" charset="0"/>
                                </a:rPr>
                                <m:t>𝒙</m:t>
                              </m:r>
                            </m:e>
                          </m:d>
                        </m:e>
                      </m:func>
                      <m:r>
                        <a:rPr lang="de-DE" sz="2400" b="0" i="1" smtClean="0">
                          <a:latin typeface="Cambria Math" panose="02040503050406030204" pitchFamily="18" charset="0"/>
                          <a:ea typeface="Cambria Math" panose="02040503050406030204" pitchFamily="18" charset="0"/>
                        </a:rPr>
                        <m:t>&lt;0</m:t>
                      </m:r>
                    </m:oMath>
                  </m:oMathPara>
                </a14:m>
                <a:endParaRPr lang="en-GB" sz="2400" dirty="0"/>
              </a:p>
            </p:txBody>
          </p:sp>
        </mc:Choice>
        <mc:Fallback xmlns="">
          <p:sp>
            <p:nvSpPr>
              <p:cNvPr id="42" name="TextBox 41">
                <a:extLst>
                  <a:ext uri="{FF2B5EF4-FFF2-40B4-BE49-F238E27FC236}">
                    <a16:creationId xmlns:a16="http://schemas.microsoft.com/office/drawing/2014/main" id="{019105A8-15E0-4D79-9518-A0A4D9372A85}"/>
                  </a:ext>
                </a:extLst>
              </p:cNvPr>
              <p:cNvSpPr txBox="1">
                <a:spLocks noRot="1" noChangeAspect="1" noMove="1" noResize="1" noEditPoints="1" noAdjustHandles="1" noChangeArrowheads="1" noChangeShapeType="1" noTextEdit="1"/>
              </p:cNvSpPr>
              <p:nvPr/>
            </p:nvSpPr>
            <p:spPr>
              <a:xfrm>
                <a:off x="1534215" y="3097956"/>
                <a:ext cx="2265118" cy="461665"/>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8071007-493E-439A-B438-2FB4B6C8C5E2}"/>
                  </a:ext>
                </a:extLst>
              </p:cNvPr>
              <p:cNvSpPr txBox="1"/>
              <p:nvPr/>
            </p:nvSpPr>
            <p:spPr>
              <a:xfrm>
                <a:off x="5824371" y="2414533"/>
                <a:ext cx="226511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sz="2400" b="0" i="1" smtClean="0">
                              <a:latin typeface="Cambria Math" panose="02040503050406030204" pitchFamily="18" charset="0"/>
                            </a:rPr>
                          </m:ctrlPr>
                        </m:funcPr>
                        <m:fName>
                          <m:r>
                            <m:rPr>
                              <m:sty m:val="p"/>
                            </m:rPr>
                            <a:rPr lang="de-DE" sz="2400" b="0" i="0" smtClean="0">
                              <a:latin typeface="Cambria Math" panose="02040503050406030204" pitchFamily="18" charset="0"/>
                            </a:rPr>
                            <m:t>cos</m:t>
                          </m:r>
                        </m:fName>
                        <m:e>
                          <m:d>
                            <m:dPr>
                              <m:ctrlPr>
                                <a:rPr lang="de-DE" sz="2400" b="0" i="1" smtClean="0">
                                  <a:latin typeface="Cambria Math" panose="02040503050406030204" pitchFamily="18" charset="0"/>
                                </a:rPr>
                              </m:ctrlPr>
                            </m:dPr>
                            <m:e>
                              <m:r>
                                <a:rPr lang="de-DE" sz="2400" b="1" i="1">
                                  <a:latin typeface="Cambria Math" panose="02040503050406030204" pitchFamily="18" charset="0"/>
                                </a:rPr>
                                <m:t>𝒘</m:t>
                              </m:r>
                              <m:r>
                                <m:rPr>
                                  <m:nor/>
                                </m:rPr>
                                <a:rPr lang="de-DE" sz="2400" b="0" smtClean="0">
                                  <a:latin typeface="Cambria Math" panose="02040503050406030204" pitchFamily="18" charset="0"/>
                                </a:rPr>
                                <m:t>,</m:t>
                              </m:r>
                              <m:r>
                                <a:rPr lang="de-DE" sz="2400" b="1" i="1">
                                  <a:latin typeface="Cambria Math" panose="02040503050406030204" pitchFamily="18" charset="0"/>
                                  <a:ea typeface="Cambria Math" panose="02040503050406030204" pitchFamily="18" charset="0"/>
                                </a:rPr>
                                <m:t>𝒙</m:t>
                              </m:r>
                            </m:e>
                          </m:d>
                        </m:e>
                      </m:func>
                      <m:r>
                        <a:rPr lang="de-DE" sz="2400" b="0" i="1" smtClean="0">
                          <a:latin typeface="Cambria Math" panose="02040503050406030204" pitchFamily="18" charset="0"/>
                          <a:ea typeface="Cambria Math" panose="02040503050406030204" pitchFamily="18" charset="0"/>
                        </a:rPr>
                        <m:t>&gt;0</m:t>
                      </m:r>
                    </m:oMath>
                  </m:oMathPara>
                </a14:m>
                <a:endParaRPr lang="en-GB" sz="2400" dirty="0"/>
              </a:p>
            </p:txBody>
          </p:sp>
        </mc:Choice>
        <mc:Fallback xmlns="">
          <p:sp>
            <p:nvSpPr>
              <p:cNvPr id="44" name="TextBox 43">
                <a:extLst>
                  <a:ext uri="{FF2B5EF4-FFF2-40B4-BE49-F238E27FC236}">
                    <a16:creationId xmlns:a16="http://schemas.microsoft.com/office/drawing/2014/main" id="{88071007-493E-439A-B438-2FB4B6C8C5E2}"/>
                  </a:ext>
                </a:extLst>
              </p:cNvPr>
              <p:cNvSpPr txBox="1">
                <a:spLocks noRot="1" noChangeAspect="1" noMove="1" noResize="1" noEditPoints="1" noAdjustHandles="1" noChangeArrowheads="1" noChangeShapeType="1" noTextEdit="1"/>
              </p:cNvSpPr>
              <p:nvPr/>
            </p:nvSpPr>
            <p:spPr>
              <a:xfrm>
                <a:off x="5824371" y="2414533"/>
                <a:ext cx="2265118" cy="461665"/>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194647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E6B7-355E-4BA8-81F5-7C90574DFC1C}"/>
              </a:ext>
            </a:extLst>
          </p:cNvPr>
          <p:cNvSpPr>
            <a:spLocks noGrp="1"/>
          </p:cNvSpPr>
          <p:nvPr>
            <p:ph type="title"/>
          </p:nvPr>
        </p:nvSpPr>
        <p:spPr/>
        <p:txBody>
          <a:bodyPr/>
          <a:lstStyle/>
          <a:p>
            <a:r>
              <a:rPr lang="de-DE" dirty="0"/>
              <a:t>Linear Separability</a:t>
            </a:r>
            <a:endParaRPr lang="en-GB" dirty="0"/>
          </a:p>
        </p:txBody>
      </p:sp>
      <p:sp>
        <p:nvSpPr>
          <p:cNvPr id="3" name="Slide Number Placeholder 2">
            <a:extLst>
              <a:ext uri="{FF2B5EF4-FFF2-40B4-BE49-F238E27FC236}">
                <a16:creationId xmlns:a16="http://schemas.microsoft.com/office/drawing/2014/main" id="{60037131-54FE-4A9C-B0B3-52D1F342D44F}"/>
              </a:ext>
            </a:extLst>
          </p:cNvPr>
          <p:cNvSpPr>
            <a:spLocks noGrp="1"/>
          </p:cNvSpPr>
          <p:nvPr>
            <p:ph type="sldNum" sz="quarter" idx="13"/>
          </p:nvPr>
        </p:nvSpPr>
        <p:spPr/>
        <p:txBody>
          <a:bodyPr/>
          <a:lstStyle/>
          <a:p>
            <a:fld id="{15C29056-5AFA-7949-831A-3EC086771171}" type="slidenum">
              <a:rPr lang="de-DE" smtClean="0"/>
              <a:pPr/>
              <a:t>26</a:t>
            </a:fld>
            <a:endParaRPr lang="de-DE" dirty="0"/>
          </a:p>
        </p:txBody>
      </p:sp>
      <p:sp>
        <p:nvSpPr>
          <p:cNvPr id="4" name="Text Placeholder 3">
            <a:extLst>
              <a:ext uri="{FF2B5EF4-FFF2-40B4-BE49-F238E27FC236}">
                <a16:creationId xmlns:a16="http://schemas.microsoft.com/office/drawing/2014/main" id="{1B2ACFDE-CB48-4758-B7F9-27ADE7F14DA7}"/>
              </a:ext>
            </a:extLst>
          </p:cNvPr>
          <p:cNvSpPr>
            <a:spLocks noGrp="1"/>
          </p:cNvSpPr>
          <p:nvPr>
            <p:ph type="body" sz="quarter" idx="14"/>
          </p:nvPr>
        </p:nvSpPr>
        <p:spPr>
          <a:xfrm>
            <a:off x="360000" y="1453830"/>
            <a:ext cx="8378825" cy="3753849"/>
          </a:xfrm>
        </p:spPr>
        <p:txBody>
          <a:bodyPr/>
          <a:lstStyle/>
          <a:p>
            <a:r>
              <a:rPr lang="de-DE" dirty="0"/>
              <a:t>A Perceptron with n input neurons can classify all examples from a dataset with n input variables and two classes correctly, if there exists a hyperplane separating the two classes</a:t>
            </a:r>
          </a:p>
          <a:p>
            <a:endParaRPr lang="de-DE" dirty="0"/>
          </a:p>
          <a:p>
            <a:r>
              <a:rPr lang="de-DE" dirty="0"/>
              <a:t>Such classification problems are called </a:t>
            </a:r>
            <a:r>
              <a:rPr lang="de-DE" b="1" dirty="0"/>
              <a:t>linearly separable</a:t>
            </a:r>
          </a:p>
          <a:p>
            <a:endParaRPr lang="de-DE" b="1" dirty="0"/>
          </a:p>
          <a:p>
            <a:r>
              <a:rPr lang="de-DE" dirty="0"/>
              <a:t>A Perceptron can only solve linearly separable problems</a:t>
            </a:r>
            <a:endParaRPr lang="en-GB" dirty="0"/>
          </a:p>
        </p:txBody>
      </p:sp>
      <p:sp>
        <p:nvSpPr>
          <p:cNvPr id="5" name="Footer Placeholder 4">
            <a:extLst>
              <a:ext uri="{FF2B5EF4-FFF2-40B4-BE49-F238E27FC236}">
                <a16:creationId xmlns:a16="http://schemas.microsoft.com/office/drawing/2014/main" id="{BF999329-515C-4D9A-9E74-E61CF571E305}"/>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924630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a:extLst>
              <a:ext uri="{FF2B5EF4-FFF2-40B4-BE49-F238E27FC236}">
                <a16:creationId xmlns:a16="http://schemas.microsoft.com/office/drawing/2014/main" id="{3AD7193D-40ED-482B-94C9-05078D3E2AB1}"/>
              </a:ext>
            </a:extLst>
          </p:cNvPr>
          <p:cNvSpPr>
            <a:spLocks noGrp="1" noChangeArrowheads="1"/>
          </p:cNvSpPr>
          <p:nvPr>
            <p:ph type="title"/>
          </p:nvPr>
        </p:nvSpPr>
        <p:spPr/>
        <p:txBody>
          <a:bodyPr/>
          <a:lstStyle/>
          <a:p>
            <a:pPr eaLnBrk="1" hangingPunct="1"/>
            <a:r>
              <a:rPr lang="en-US" altLang="en-US" dirty="0"/>
              <a:t>What can a single Perceptron do?</a:t>
            </a:r>
          </a:p>
        </p:txBody>
      </p:sp>
      <p:sp>
        <p:nvSpPr>
          <p:cNvPr id="51207" name="Line 4">
            <a:extLst>
              <a:ext uri="{FF2B5EF4-FFF2-40B4-BE49-F238E27FC236}">
                <a16:creationId xmlns:a16="http://schemas.microsoft.com/office/drawing/2014/main" id="{D57B2E6A-86B5-4806-A32C-FF00DAB6BB21}"/>
              </a:ext>
            </a:extLst>
          </p:cNvPr>
          <p:cNvSpPr>
            <a:spLocks noChangeShapeType="1"/>
          </p:cNvSpPr>
          <p:nvPr/>
        </p:nvSpPr>
        <p:spPr bwMode="auto">
          <a:xfrm>
            <a:off x="1968500" y="3022332"/>
            <a:ext cx="165100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1208" name="Line 5">
            <a:extLst>
              <a:ext uri="{FF2B5EF4-FFF2-40B4-BE49-F238E27FC236}">
                <a16:creationId xmlns:a16="http://schemas.microsoft.com/office/drawing/2014/main" id="{319DE608-4A4B-4ADC-A9C0-87945377B0B4}"/>
              </a:ext>
            </a:extLst>
          </p:cNvPr>
          <p:cNvSpPr>
            <a:spLocks noChangeShapeType="1"/>
          </p:cNvSpPr>
          <p:nvPr/>
        </p:nvSpPr>
        <p:spPr bwMode="auto">
          <a:xfrm flipV="1">
            <a:off x="1968500" y="1625332"/>
            <a:ext cx="0" cy="13970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1209" name="Oval 6">
            <a:extLst>
              <a:ext uri="{FF2B5EF4-FFF2-40B4-BE49-F238E27FC236}">
                <a16:creationId xmlns:a16="http://schemas.microsoft.com/office/drawing/2014/main" id="{BEFBCDDC-F9B7-4CC9-9F06-DB3815B89CA9}"/>
              </a:ext>
            </a:extLst>
          </p:cNvPr>
          <p:cNvSpPr>
            <a:spLocks noChangeArrowheads="1"/>
          </p:cNvSpPr>
          <p:nvPr/>
        </p:nvSpPr>
        <p:spPr bwMode="auto">
          <a:xfrm>
            <a:off x="1841500" y="1815832"/>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1</a:t>
            </a:r>
          </a:p>
        </p:txBody>
      </p:sp>
      <p:sp>
        <p:nvSpPr>
          <p:cNvPr id="51210" name="Oval 7">
            <a:extLst>
              <a:ext uri="{FF2B5EF4-FFF2-40B4-BE49-F238E27FC236}">
                <a16:creationId xmlns:a16="http://schemas.microsoft.com/office/drawing/2014/main" id="{510471E0-D000-42F3-B802-402A291FEA90}"/>
              </a:ext>
            </a:extLst>
          </p:cNvPr>
          <p:cNvSpPr>
            <a:spLocks noChangeArrowheads="1"/>
          </p:cNvSpPr>
          <p:nvPr/>
        </p:nvSpPr>
        <p:spPr bwMode="auto">
          <a:xfrm>
            <a:off x="2984500" y="2895332"/>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1</a:t>
            </a:r>
          </a:p>
        </p:txBody>
      </p:sp>
      <p:sp>
        <p:nvSpPr>
          <p:cNvPr id="51211" name="Oval 8">
            <a:extLst>
              <a:ext uri="{FF2B5EF4-FFF2-40B4-BE49-F238E27FC236}">
                <a16:creationId xmlns:a16="http://schemas.microsoft.com/office/drawing/2014/main" id="{CE342BB8-2066-4EEC-92B2-1AE6B65A0E70}"/>
              </a:ext>
            </a:extLst>
          </p:cNvPr>
          <p:cNvSpPr>
            <a:spLocks noChangeArrowheads="1"/>
          </p:cNvSpPr>
          <p:nvPr/>
        </p:nvSpPr>
        <p:spPr bwMode="auto">
          <a:xfrm>
            <a:off x="1841500" y="2895332"/>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51212" name="Oval 9">
            <a:extLst>
              <a:ext uri="{FF2B5EF4-FFF2-40B4-BE49-F238E27FC236}">
                <a16:creationId xmlns:a16="http://schemas.microsoft.com/office/drawing/2014/main" id="{F058A9A6-08C9-4C92-8361-749681460A22}"/>
              </a:ext>
            </a:extLst>
          </p:cNvPr>
          <p:cNvSpPr>
            <a:spLocks noChangeArrowheads="1"/>
          </p:cNvSpPr>
          <p:nvPr/>
        </p:nvSpPr>
        <p:spPr bwMode="auto">
          <a:xfrm>
            <a:off x="2921000" y="1815832"/>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1</a:t>
            </a:r>
          </a:p>
        </p:txBody>
      </p:sp>
      <p:sp>
        <p:nvSpPr>
          <p:cNvPr id="51213" name="Line 10">
            <a:extLst>
              <a:ext uri="{FF2B5EF4-FFF2-40B4-BE49-F238E27FC236}">
                <a16:creationId xmlns:a16="http://schemas.microsoft.com/office/drawing/2014/main" id="{A83680F5-D301-4BEF-84E7-0DEC1061D121}"/>
              </a:ext>
            </a:extLst>
          </p:cNvPr>
          <p:cNvSpPr>
            <a:spLocks noChangeShapeType="1"/>
          </p:cNvSpPr>
          <p:nvPr/>
        </p:nvSpPr>
        <p:spPr bwMode="auto">
          <a:xfrm>
            <a:off x="1460500" y="2133332"/>
            <a:ext cx="1714500" cy="1333500"/>
          </a:xfrm>
          <a:prstGeom prst="line">
            <a:avLst/>
          </a:prstGeom>
          <a:noFill/>
          <a:ln w="38100">
            <a:solidFill>
              <a:srgbClr val="99FF99"/>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1214" name="Line 11">
            <a:extLst>
              <a:ext uri="{FF2B5EF4-FFF2-40B4-BE49-F238E27FC236}">
                <a16:creationId xmlns:a16="http://schemas.microsoft.com/office/drawing/2014/main" id="{DD679673-C41E-4D92-8E41-6E7DC5C089E5}"/>
              </a:ext>
            </a:extLst>
          </p:cNvPr>
          <p:cNvSpPr>
            <a:spLocks noChangeShapeType="1"/>
          </p:cNvSpPr>
          <p:nvPr/>
        </p:nvSpPr>
        <p:spPr bwMode="auto">
          <a:xfrm>
            <a:off x="5270500" y="3022332"/>
            <a:ext cx="165100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1215" name="Line 12">
            <a:extLst>
              <a:ext uri="{FF2B5EF4-FFF2-40B4-BE49-F238E27FC236}">
                <a16:creationId xmlns:a16="http://schemas.microsoft.com/office/drawing/2014/main" id="{4F6B1301-CC23-40FB-B88F-513E4A0AFEBF}"/>
              </a:ext>
            </a:extLst>
          </p:cNvPr>
          <p:cNvSpPr>
            <a:spLocks noChangeShapeType="1"/>
          </p:cNvSpPr>
          <p:nvPr/>
        </p:nvSpPr>
        <p:spPr bwMode="auto">
          <a:xfrm flipV="1">
            <a:off x="5270500" y="1625332"/>
            <a:ext cx="0" cy="13970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1216" name="Oval 13">
            <a:extLst>
              <a:ext uri="{FF2B5EF4-FFF2-40B4-BE49-F238E27FC236}">
                <a16:creationId xmlns:a16="http://schemas.microsoft.com/office/drawing/2014/main" id="{422A24DD-0281-4678-A543-16985861B397}"/>
              </a:ext>
            </a:extLst>
          </p:cNvPr>
          <p:cNvSpPr>
            <a:spLocks noChangeArrowheads="1"/>
          </p:cNvSpPr>
          <p:nvPr/>
        </p:nvSpPr>
        <p:spPr bwMode="auto">
          <a:xfrm>
            <a:off x="5143500" y="1815832"/>
            <a:ext cx="254000" cy="254000"/>
          </a:xfrm>
          <a:prstGeom prst="ellipse">
            <a:avLst/>
          </a:prstGeom>
          <a:solidFill>
            <a:srgbClr val="FBD1DA"/>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51217" name="Oval 14">
            <a:extLst>
              <a:ext uri="{FF2B5EF4-FFF2-40B4-BE49-F238E27FC236}">
                <a16:creationId xmlns:a16="http://schemas.microsoft.com/office/drawing/2014/main" id="{0D2679D5-2E52-47D5-83C2-4B387198E93A}"/>
              </a:ext>
            </a:extLst>
          </p:cNvPr>
          <p:cNvSpPr>
            <a:spLocks noChangeArrowheads="1"/>
          </p:cNvSpPr>
          <p:nvPr/>
        </p:nvSpPr>
        <p:spPr bwMode="auto">
          <a:xfrm>
            <a:off x="6286500" y="2895332"/>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51218" name="Oval 15">
            <a:extLst>
              <a:ext uri="{FF2B5EF4-FFF2-40B4-BE49-F238E27FC236}">
                <a16:creationId xmlns:a16="http://schemas.microsoft.com/office/drawing/2014/main" id="{3AFBD3C6-00DE-4A72-9C1F-FE1769F618CF}"/>
              </a:ext>
            </a:extLst>
          </p:cNvPr>
          <p:cNvSpPr>
            <a:spLocks noChangeArrowheads="1"/>
          </p:cNvSpPr>
          <p:nvPr/>
        </p:nvSpPr>
        <p:spPr bwMode="auto">
          <a:xfrm>
            <a:off x="5143500" y="2895332"/>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51219" name="Oval 16">
            <a:extLst>
              <a:ext uri="{FF2B5EF4-FFF2-40B4-BE49-F238E27FC236}">
                <a16:creationId xmlns:a16="http://schemas.microsoft.com/office/drawing/2014/main" id="{C8725C84-49EA-4975-B929-240AA4F15084}"/>
              </a:ext>
            </a:extLst>
          </p:cNvPr>
          <p:cNvSpPr>
            <a:spLocks noChangeArrowheads="1"/>
          </p:cNvSpPr>
          <p:nvPr/>
        </p:nvSpPr>
        <p:spPr bwMode="auto">
          <a:xfrm>
            <a:off x="6223000" y="1815832"/>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1</a:t>
            </a:r>
          </a:p>
        </p:txBody>
      </p:sp>
      <p:sp>
        <p:nvSpPr>
          <p:cNvPr id="51220" name="Line 17">
            <a:extLst>
              <a:ext uri="{FF2B5EF4-FFF2-40B4-BE49-F238E27FC236}">
                <a16:creationId xmlns:a16="http://schemas.microsoft.com/office/drawing/2014/main" id="{9D637AC1-C77A-4E1E-ABA7-1208BCEE5D59}"/>
              </a:ext>
            </a:extLst>
          </p:cNvPr>
          <p:cNvSpPr>
            <a:spLocks noChangeShapeType="1"/>
          </p:cNvSpPr>
          <p:nvPr/>
        </p:nvSpPr>
        <p:spPr bwMode="auto">
          <a:xfrm>
            <a:off x="5207000" y="1531668"/>
            <a:ext cx="1579258" cy="1617664"/>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1221" name="Line 18">
            <a:extLst>
              <a:ext uri="{FF2B5EF4-FFF2-40B4-BE49-F238E27FC236}">
                <a16:creationId xmlns:a16="http://schemas.microsoft.com/office/drawing/2014/main" id="{E4E4B182-BC2E-4AAA-9C97-06E6409DB742}"/>
              </a:ext>
            </a:extLst>
          </p:cNvPr>
          <p:cNvSpPr>
            <a:spLocks noChangeShapeType="1"/>
          </p:cNvSpPr>
          <p:nvPr/>
        </p:nvSpPr>
        <p:spPr bwMode="auto">
          <a:xfrm>
            <a:off x="4000500" y="5035956"/>
            <a:ext cx="165100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1222" name="Line 19">
            <a:extLst>
              <a:ext uri="{FF2B5EF4-FFF2-40B4-BE49-F238E27FC236}">
                <a16:creationId xmlns:a16="http://schemas.microsoft.com/office/drawing/2014/main" id="{A6462B18-AA2E-4CE2-9A52-A25361117356}"/>
              </a:ext>
            </a:extLst>
          </p:cNvPr>
          <p:cNvSpPr>
            <a:spLocks noChangeShapeType="1"/>
          </p:cNvSpPr>
          <p:nvPr/>
        </p:nvSpPr>
        <p:spPr bwMode="auto">
          <a:xfrm flipV="1">
            <a:off x="4000500" y="3638956"/>
            <a:ext cx="0" cy="13970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1223" name="Oval 20">
            <a:extLst>
              <a:ext uri="{FF2B5EF4-FFF2-40B4-BE49-F238E27FC236}">
                <a16:creationId xmlns:a16="http://schemas.microsoft.com/office/drawing/2014/main" id="{A8677457-7BB8-43DB-A158-3D609BF1EC5D}"/>
              </a:ext>
            </a:extLst>
          </p:cNvPr>
          <p:cNvSpPr>
            <a:spLocks noChangeArrowheads="1"/>
          </p:cNvSpPr>
          <p:nvPr/>
        </p:nvSpPr>
        <p:spPr bwMode="auto">
          <a:xfrm>
            <a:off x="3873500" y="3829456"/>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1</a:t>
            </a:r>
          </a:p>
        </p:txBody>
      </p:sp>
      <p:sp>
        <p:nvSpPr>
          <p:cNvPr id="51224" name="Oval 21">
            <a:extLst>
              <a:ext uri="{FF2B5EF4-FFF2-40B4-BE49-F238E27FC236}">
                <a16:creationId xmlns:a16="http://schemas.microsoft.com/office/drawing/2014/main" id="{3E3D0ADF-289F-4FE8-88DE-A6B7C01A8344}"/>
              </a:ext>
            </a:extLst>
          </p:cNvPr>
          <p:cNvSpPr>
            <a:spLocks noChangeArrowheads="1"/>
          </p:cNvSpPr>
          <p:nvPr/>
        </p:nvSpPr>
        <p:spPr bwMode="auto">
          <a:xfrm>
            <a:off x="5016500" y="4908956"/>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1</a:t>
            </a:r>
          </a:p>
        </p:txBody>
      </p:sp>
      <p:sp>
        <p:nvSpPr>
          <p:cNvPr id="51225" name="Oval 22">
            <a:extLst>
              <a:ext uri="{FF2B5EF4-FFF2-40B4-BE49-F238E27FC236}">
                <a16:creationId xmlns:a16="http://schemas.microsoft.com/office/drawing/2014/main" id="{BE3C0B46-8D4D-4F7A-98A9-583844539766}"/>
              </a:ext>
            </a:extLst>
          </p:cNvPr>
          <p:cNvSpPr>
            <a:spLocks noChangeArrowheads="1"/>
          </p:cNvSpPr>
          <p:nvPr/>
        </p:nvSpPr>
        <p:spPr bwMode="auto">
          <a:xfrm>
            <a:off x="3873500" y="4908956"/>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51226" name="Oval 23">
            <a:extLst>
              <a:ext uri="{FF2B5EF4-FFF2-40B4-BE49-F238E27FC236}">
                <a16:creationId xmlns:a16="http://schemas.microsoft.com/office/drawing/2014/main" id="{F522EB76-4745-495C-BC55-34F4BED39371}"/>
              </a:ext>
            </a:extLst>
          </p:cNvPr>
          <p:cNvSpPr>
            <a:spLocks noChangeArrowheads="1"/>
          </p:cNvSpPr>
          <p:nvPr/>
        </p:nvSpPr>
        <p:spPr bwMode="auto">
          <a:xfrm>
            <a:off x="4953000" y="3829456"/>
            <a:ext cx="254000" cy="254000"/>
          </a:xfrm>
          <a:prstGeom prst="ellipse">
            <a:avLst/>
          </a:prstGeom>
          <a:solidFill>
            <a:schemeClr val="accent1">
              <a:lumMod val="20000"/>
              <a:lumOff val="8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51227" name="Text Box 24">
            <a:extLst>
              <a:ext uri="{FF2B5EF4-FFF2-40B4-BE49-F238E27FC236}">
                <a16:creationId xmlns:a16="http://schemas.microsoft.com/office/drawing/2014/main" id="{9F3F3155-7DB1-4E9A-91DE-95BF1269E17C}"/>
              </a:ext>
            </a:extLst>
          </p:cNvPr>
          <p:cNvSpPr txBox="1">
            <a:spLocks noChangeArrowheads="1"/>
          </p:cNvSpPr>
          <p:nvPr/>
        </p:nvSpPr>
        <p:spPr bwMode="auto">
          <a:xfrm>
            <a:off x="4318000" y="4146956"/>
            <a:ext cx="4972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t>?</a:t>
            </a:r>
          </a:p>
        </p:txBody>
      </p:sp>
      <p:sp>
        <p:nvSpPr>
          <p:cNvPr id="2" name="TextBox 1">
            <a:extLst>
              <a:ext uri="{FF2B5EF4-FFF2-40B4-BE49-F238E27FC236}">
                <a16:creationId xmlns:a16="http://schemas.microsoft.com/office/drawing/2014/main" id="{D8D47174-357C-4681-A964-6ADFD41ED0ED}"/>
              </a:ext>
            </a:extLst>
          </p:cNvPr>
          <p:cNvSpPr txBox="1"/>
          <p:nvPr/>
        </p:nvSpPr>
        <p:spPr>
          <a:xfrm>
            <a:off x="1245144" y="796556"/>
            <a:ext cx="6527256" cy="553998"/>
          </a:xfrm>
          <a:prstGeom prst="rect">
            <a:avLst/>
          </a:prstGeom>
          <a:solidFill>
            <a:schemeClr val="bg1"/>
          </a:solidFill>
        </p:spPr>
        <p:txBody>
          <a:bodyPr wrap="square" lIns="0" tIns="0" rIns="0" bIns="0" rtlCol="0">
            <a:spAutoFit/>
          </a:bodyPr>
          <a:lstStyle/>
          <a:p>
            <a:pPr algn="l"/>
            <a:r>
              <a:rPr lang="en-GB" sz="1800" b="1" i="0" u="none" strike="noStrike" baseline="0" dirty="0">
                <a:latin typeface="Arial" panose="020B0604020202020204" pitchFamily="34" charset="0"/>
                <a:cs typeface="Arial" panose="020B0604020202020204" pitchFamily="34" charset="0"/>
              </a:rPr>
              <a:t>Example: </a:t>
            </a:r>
            <a:r>
              <a:rPr lang="en-GB" sz="1800" b="0" i="0" u="none" strike="noStrike" baseline="0" dirty="0">
                <a:latin typeface="Arial" panose="020B0604020202020204" pitchFamily="34" charset="0"/>
                <a:cs typeface="Arial" panose="020B0604020202020204" pitchFamily="34" charset="0"/>
              </a:rPr>
              <a:t>The exclusive OR (XOR) defines a classification task which is not linearly separable.</a:t>
            </a:r>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210C78DF-D055-415E-BD5A-0CD544027743}"/>
              </a:ext>
            </a:extLst>
          </p:cNvPr>
          <p:cNvSpPr txBox="1"/>
          <p:nvPr/>
        </p:nvSpPr>
        <p:spPr>
          <a:xfrm>
            <a:off x="1123577" y="2488131"/>
            <a:ext cx="538609" cy="430887"/>
          </a:xfrm>
          <a:prstGeom prst="rect">
            <a:avLst/>
          </a:prstGeom>
          <a:solidFill>
            <a:schemeClr val="bg1"/>
          </a:solidFill>
        </p:spPr>
        <p:txBody>
          <a:bodyPr wrap="none" lIns="0" tIns="0" rIns="0" bIns="0" rtlCol="0">
            <a:spAutoFit/>
          </a:bodyPr>
          <a:lstStyle/>
          <a:p>
            <a:pPr algn="l">
              <a:lnSpc>
                <a:spcPct val="100000"/>
              </a:lnSpc>
            </a:pPr>
            <a:r>
              <a:rPr lang="de-DE" sz="28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OR</a:t>
            </a:r>
            <a:endParaRPr lang="en-GB" sz="28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93D43A53-0B48-478E-9714-B6A2E0D65B4E}"/>
              </a:ext>
            </a:extLst>
          </p:cNvPr>
          <p:cNvSpPr txBox="1"/>
          <p:nvPr/>
        </p:nvSpPr>
        <p:spPr>
          <a:xfrm>
            <a:off x="7032016" y="2488131"/>
            <a:ext cx="779059" cy="430887"/>
          </a:xfrm>
          <a:prstGeom prst="rect">
            <a:avLst/>
          </a:prstGeom>
          <a:solidFill>
            <a:schemeClr val="bg1"/>
          </a:solidFill>
        </p:spPr>
        <p:txBody>
          <a:bodyPr wrap="none" lIns="0" tIns="0" rIns="0" bIns="0" rtlCol="0">
            <a:spAutoFit/>
          </a:bodyPr>
          <a:lstStyle/>
          <a:p>
            <a:pPr algn="l">
              <a:lnSpc>
                <a:spcPct val="100000"/>
              </a:lnSpc>
            </a:pPr>
            <a:r>
              <a:rPr lang="de-DE" sz="28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AND</a:t>
            </a:r>
            <a:endParaRPr lang="en-GB" sz="28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700527D8-9EE6-4FC7-9E0F-157C2BAE55D4}"/>
              </a:ext>
            </a:extLst>
          </p:cNvPr>
          <p:cNvSpPr txBox="1"/>
          <p:nvPr/>
        </p:nvSpPr>
        <p:spPr>
          <a:xfrm>
            <a:off x="5492020" y="4366655"/>
            <a:ext cx="777457" cy="430887"/>
          </a:xfrm>
          <a:prstGeom prst="rect">
            <a:avLst/>
          </a:prstGeom>
          <a:solidFill>
            <a:schemeClr val="bg1"/>
          </a:solidFill>
        </p:spPr>
        <p:txBody>
          <a:bodyPr wrap="none" lIns="0" tIns="0" rIns="0" bIns="0" rtlCol="0">
            <a:spAutoFit/>
          </a:bodyPr>
          <a:lstStyle/>
          <a:p>
            <a:pPr algn="l">
              <a:lnSpc>
                <a:spcPct val="100000"/>
              </a:lnSpc>
            </a:pPr>
            <a:r>
              <a:rPr lang="de-DE" sz="28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XOR</a:t>
            </a:r>
            <a:endParaRPr lang="en-GB" sz="28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28"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6" name="Slide Number Placeholder 5"/>
          <p:cNvSpPr>
            <a:spLocks noGrp="1"/>
          </p:cNvSpPr>
          <p:nvPr>
            <p:ph type="sldNum" sz="quarter" idx="15"/>
          </p:nvPr>
        </p:nvSpPr>
        <p:spPr/>
        <p:txBody>
          <a:bodyPr/>
          <a:lstStyle/>
          <a:p>
            <a:fld id="{15C29056-5AFA-7949-831A-3EC086771171}" type="slidenum">
              <a:rPr lang="de-DE" smtClean="0"/>
              <a:pPr/>
              <a:t>27</a:t>
            </a:fld>
            <a:endParaRPr lang="de-DE" dirty="0"/>
          </a:p>
        </p:txBody>
      </p:sp>
    </p:spTree>
    <p:extLst>
      <p:ext uri="{BB962C8B-B14F-4D97-AF65-F5344CB8AC3E}">
        <p14:creationId xmlns:p14="http://schemas.microsoft.com/office/powerpoint/2010/main" val="1330573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7DEEA23-6119-4847-8F87-76DCCDD3F8D4}"/>
              </a:ext>
            </a:extLst>
          </p:cNvPr>
          <p:cNvGrpSpPr>
            <a:grpSpLocks/>
          </p:cNvGrpSpPr>
          <p:nvPr/>
        </p:nvGrpSpPr>
        <p:grpSpPr bwMode="auto">
          <a:xfrm>
            <a:off x="5715000" y="2286000"/>
            <a:ext cx="1079500" cy="1079500"/>
            <a:chOff x="3744" y="1728"/>
            <a:chExt cx="816" cy="816"/>
          </a:xfrm>
        </p:grpSpPr>
        <p:sp>
          <p:nvSpPr>
            <p:cNvPr id="52260" name="Line 3">
              <a:extLst>
                <a:ext uri="{FF2B5EF4-FFF2-40B4-BE49-F238E27FC236}">
                  <a16:creationId xmlns:a16="http://schemas.microsoft.com/office/drawing/2014/main" id="{421676BB-C37C-47A9-B2D8-094014D9F53E}"/>
                </a:ext>
              </a:extLst>
            </p:cNvPr>
            <p:cNvSpPr>
              <a:spLocks noChangeShapeType="1"/>
            </p:cNvSpPr>
            <p:nvPr/>
          </p:nvSpPr>
          <p:spPr bwMode="auto">
            <a:xfrm flipV="1">
              <a:off x="3744" y="1872"/>
              <a:ext cx="384"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2261" name="Line 4">
              <a:extLst>
                <a:ext uri="{FF2B5EF4-FFF2-40B4-BE49-F238E27FC236}">
                  <a16:creationId xmlns:a16="http://schemas.microsoft.com/office/drawing/2014/main" id="{862F351D-D2E1-4AA9-94BF-CB3703CA24A5}"/>
                </a:ext>
              </a:extLst>
            </p:cNvPr>
            <p:cNvSpPr>
              <a:spLocks noChangeShapeType="1"/>
            </p:cNvSpPr>
            <p:nvPr/>
          </p:nvSpPr>
          <p:spPr bwMode="auto">
            <a:xfrm>
              <a:off x="4128" y="1872"/>
              <a:ext cx="43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2262" name="Oval 5">
              <a:extLst>
                <a:ext uri="{FF2B5EF4-FFF2-40B4-BE49-F238E27FC236}">
                  <a16:creationId xmlns:a16="http://schemas.microsoft.com/office/drawing/2014/main" id="{50C85CCD-2C51-47E1-B8C6-3993421EF57A}"/>
                </a:ext>
              </a:extLst>
            </p:cNvPr>
            <p:cNvSpPr>
              <a:spLocks noChangeArrowheads="1"/>
            </p:cNvSpPr>
            <p:nvPr/>
          </p:nvSpPr>
          <p:spPr bwMode="auto">
            <a:xfrm>
              <a:off x="3984" y="1728"/>
              <a:ext cx="288" cy="288"/>
            </a:xfrm>
            <a:prstGeom prst="ellipse">
              <a:avLst/>
            </a:prstGeom>
            <a:solidFill>
              <a:srgbClr val="3399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grpSp>
      <p:sp>
        <p:nvSpPr>
          <p:cNvPr id="52230" name="Rectangle 6">
            <a:extLst>
              <a:ext uri="{FF2B5EF4-FFF2-40B4-BE49-F238E27FC236}">
                <a16:creationId xmlns:a16="http://schemas.microsoft.com/office/drawing/2014/main" id="{86587A91-026F-49AD-B99F-00E3D45BF768}"/>
              </a:ext>
            </a:extLst>
          </p:cNvPr>
          <p:cNvSpPr>
            <a:spLocks noGrp="1" noChangeArrowheads="1"/>
          </p:cNvSpPr>
          <p:nvPr>
            <p:ph type="title"/>
          </p:nvPr>
        </p:nvSpPr>
        <p:spPr/>
        <p:txBody>
          <a:bodyPr/>
          <a:lstStyle/>
          <a:p>
            <a:pPr eaLnBrk="1" hangingPunct="1"/>
            <a:r>
              <a:rPr lang="en-US" altLang="en-US" dirty="0"/>
              <a:t>Adding one more layer</a:t>
            </a:r>
          </a:p>
        </p:txBody>
      </p:sp>
      <p:sp>
        <p:nvSpPr>
          <p:cNvPr id="375816" name="Line 8">
            <a:extLst>
              <a:ext uri="{FF2B5EF4-FFF2-40B4-BE49-F238E27FC236}">
                <a16:creationId xmlns:a16="http://schemas.microsoft.com/office/drawing/2014/main" id="{125CAC8B-7D54-4F4E-8017-35D6E4EE9F10}"/>
              </a:ext>
            </a:extLst>
          </p:cNvPr>
          <p:cNvSpPr>
            <a:spLocks noChangeShapeType="1"/>
          </p:cNvSpPr>
          <p:nvPr/>
        </p:nvSpPr>
        <p:spPr bwMode="auto">
          <a:xfrm>
            <a:off x="1587500" y="3849791"/>
            <a:ext cx="1714500" cy="1587500"/>
          </a:xfrm>
          <a:prstGeom prst="line">
            <a:avLst/>
          </a:prstGeom>
          <a:noFill/>
          <a:ln w="28575">
            <a:solidFill>
              <a:srgbClr val="3399FF"/>
            </a:solidFill>
            <a:round/>
            <a:headEnd/>
            <a:tailEnd/>
          </a:ln>
          <a:extLst>
            <a:ext uri="{909E8E84-426E-40DD-AFC4-6F175D3DCCD1}">
              <a14:hiddenFill xmlns:a14="http://schemas.microsoft.com/office/drawing/2010/main">
                <a:noFill/>
              </a14:hiddenFill>
            </a:ext>
          </a:extLst>
        </p:spPr>
        <p:txBody>
          <a:bodyPr/>
          <a:lstStyle/>
          <a:p>
            <a:endParaRPr lang="en-GB" sz="1500"/>
          </a:p>
        </p:txBody>
      </p:sp>
      <p:grpSp>
        <p:nvGrpSpPr>
          <p:cNvPr id="52234" name="Group 16">
            <a:extLst>
              <a:ext uri="{FF2B5EF4-FFF2-40B4-BE49-F238E27FC236}">
                <a16:creationId xmlns:a16="http://schemas.microsoft.com/office/drawing/2014/main" id="{B424C027-B320-409C-8BE2-7F473253ED4E}"/>
              </a:ext>
            </a:extLst>
          </p:cNvPr>
          <p:cNvGrpSpPr>
            <a:grpSpLocks/>
          </p:cNvGrpSpPr>
          <p:nvPr/>
        </p:nvGrpSpPr>
        <p:grpSpPr bwMode="auto">
          <a:xfrm>
            <a:off x="1587500" y="1335780"/>
            <a:ext cx="2603500" cy="2222500"/>
            <a:chOff x="624" y="960"/>
            <a:chExt cx="1968" cy="1680"/>
          </a:xfrm>
        </p:grpSpPr>
        <p:sp>
          <p:nvSpPr>
            <p:cNvPr id="52244" name="Line 17">
              <a:extLst>
                <a:ext uri="{FF2B5EF4-FFF2-40B4-BE49-F238E27FC236}">
                  <a16:creationId xmlns:a16="http://schemas.microsoft.com/office/drawing/2014/main" id="{C490AFA4-AD1C-42E1-B221-6CD05F68EF01}"/>
                </a:ext>
              </a:extLst>
            </p:cNvPr>
            <p:cNvSpPr>
              <a:spLocks noChangeShapeType="1"/>
            </p:cNvSpPr>
            <p:nvPr/>
          </p:nvSpPr>
          <p:spPr bwMode="auto">
            <a:xfrm>
              <a:off x="1008" y="2160"/>
              <a:ext cx="1248"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2245" name="Line 18">
              <a:extLst>
                <a:ext uri="{FF2B5EF4-FFF2-40B4-BE49-F238E27FC236}">
                  <a16:creationId xmlns:a16="http://schemas.microsoft.com/office/drawing/2014/main" id="{62C1F371-3477-4993-8A87-2ACD076DB615}"/>
                </a:ext>
              </a:extLst>
            </p:cNvPr>
            <p:cNvSpPr>
              <a:spLocks noChangeShapeType="1"/>
            </p:cNvSpPr>
            <p:nvPr/>
          </p:nvSpPr>
          <p:spPr bwMode="auto">
            <a:xfrm flipV="1">
              <a:off x="1008" y="1104"/>
              <a:ext cx="0" cy="10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2246" name="Oval 19">
              <a:extLst>
                <a:ext uri="{FF2B5EF4-FFF2-40B4-BE49-F238E27FC236}">
                  <a16:creationId xmlns:a16="http://schemas.microsoft.com/office/drawing/2014/main" id="{3B4D079A-2A5E-4ED9-8360-4043687EE8D9}"/>
                </a:ext>
              </a:extLst>
            </p:cNvPr>
            <p:cNvSpPr>
              <a:spLocks noChangeArrowheads="1"/>
            </p:cNvSpPr>
            <p:nvPr/>
          </p:nvSpPr>
          <p:spPr bwMode="auto">
            <a:xfrm>
              <a:off x="912" y="1248"/>
              <a:ext cx="192" cy="192"/>
            </a:xfrm>
            <a:prstGeom prst="ellipse">
              <a:avLst/>
            </a:prstGeom>
            <a:solidFill>
              <a:srgbClr val="FBD1DA"/>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t>1</a:t>
              </a:r>
            </a:p>
          </p:txBody>
        </p:sp>
        <p:sp>
          <p:nvSpPr>
            <p:cNvPr id="52247" name="Oval 20">
              <a:extLst>
                <a:ext uri="{FF2B5EF4-FFF2-40B4-BE49-F238E27FC236}">
                  <a16:creationId xmlns:a16="http://schemas.microsoft.com/office/drawing/2014/main" id="{8B6E911A-D0AC-4573-A549-43A6BD952347}"/>
                </a:ext>
              </a:extLst>
            </p:cNvPr>
            <p:cNvSpPr>
              <a:spLocks noChangeArrowheads="1"/>
            </p:cNvSpPr>
            <p:nvPr/>
          </p:nvSpPr>
          <p:spPr bwMode="auto">
            <a:xfrm>
              <a:off x="1776" y="2064"/>
              <a:ext cx="192" cy="192"/>
            </a:xfrm>
            <a:prstGeom prst="ellipse">
              <a:avLst/>
            </a:prstGeom>
            <a:solidFill>
              <a:srgbClr val="FBD1DA"/>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1</a:t>
              </a:r>
            </a:p>
          </p:txBody>
        </p:sp>
        <p:sp>
          <p:nvSpPr>
            <p:cNvPr id="52248" name="Oval 21">
              <a:extLst>
                <a:ext uri="{FF2B5EF4-FFF2-40B4-BE49-F238E27FC236}">
                  <a16:creationId xmlns:a16="http://schemas.microsoft.com/office/drawing/2014/main" id="{5FFCA00C-9807-4474-A037-DF304BB1AA34}"/>
                </a:ext>
              </a:extLst>
            </p:cNvPr>
            <p:cNvSpPr>
              <a:spLocks noChangeArrowheads="1"/>
            </p:cNvSpPr>
            <p:nvPr/>
          </p:nvSpPr>
          <p:spPr bwMode="auto">
            <a:xfrm>
              <a:off x="912" y="2064"/>
              <a:ext cx="192" cy="192"/>
            </a:xfrm>
            <a:prstGeom prst="ellipse">
              <a:avLst/>
            </a:prstGeom>
            <a:solidFill>
              <a:srgbClr val="FBD1DA"/>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52249" name="Oval 22">
              <a:extLst>
                <a:ext uri="{FF2B5EF4-FFF2-40B4-BE49-F238E27FC236}">
                  <a16:creationId xmlns:a16="http://schemas.microsoft.com/office/drawing/2014/main" id="{7B5EC4C1-A152-4569-9066-1A1058CEFD0B}"/>
                </a:ext>
              </a:extLst>
            </p:cNvPr>
            <p:cNvSpPr>
              <a:spLocks noChangeArrowheads="1"/>
            </p:cNvSpPr>
            <p:nvPr/>
          </p:nvSpPr>
          <p:spPr bwMode="auto">
            <a:xfrm>
              <a:off x="1728" y="1248"/>
              <a:ext cx="192" cy="192"/>
            </a:xfrm>
            <a:prstGeom prst="ellipse">
              <a:avLst/>
            </a:prstGeom>
            <a:solidFill>
              <a:srgbClr val="FBD1DA"/>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a:t>0</a:t>
              </a:r>
            </a:p>
          </p:txBody>
        </p:sp>
        <p:sp>
          <p:nvSpPr>
            <p:cNvPr id="52250" name="Line 23">
              <a:extLst>
                <a:ext uri="{FF2B5EF4-FFF2-40B4-BE49-F238E27FC236}">
                  <a16:creationId xmlns:a16="http://schemas.microsoft.com/office/drawing/2014/main" id="{2D81338D-8023-4370-ADD7-1604037C67EA}"/>
                </a:ext>
              </a:extLst>
            </p:cNvPr>
            <p:cNvSpPr>
              <a:spLocks noChangeShapeType="1"/>
            </p:cNvSpPr>
            <p:nvPr/>
          </p:nvSpPr>
          <p:spPr bwMode="auto">
            <a:xfrm>
              <a:off x="624" y="1152"/>
              <a:ext cx="1056" cy="1488"/>
            </a:xfrm>
            <a:prstGeom prst="line">
              <a:avLst/>
            </a:prstGeom>
            <a:noFill/>
            <a:ln w="28575">
              <a:solidFill>
                <a:srgbClr val="99FF99"/>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2251" name="Line 24">
              <a:extLst>
                <a:ext uri="{FF2B5EF4-FFF2-40B4-BE49-F238E27FC236}">
                  <a16:creationId xmlns:a16="http://schemas.microsoft.com/office/drawing/2014/main" id="{E7901D54-0C18-4B6F-B932-36FE2E81E99B}"/>
                </a:ext>
              </a:extLst>
            </p:cNvPr>
            <p:cNvSpPr>
              <a:spLocks noChangeShapeType="1"/>
            </p:cNvSpPr>
            <p:nvPr/>
          </p:nvSpPr>
          <p:spPr bwMode="auto">
            <a:xfrm>
              <a:off x="912" y="960"/>
              <a:ext cx="1680" cy="105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GB" sz="1500"/>
            </a:p>
          </p:txBody>
        </p:sp>
        <mc:AlternateContent xmlns:mc="http://schemas.openxmlformats.org/markup-compatibility/2006" xmlns:a14="http://schemas.microsoft.com/office/drawing/2010/main">
          <mc:Choice Requires="a14">
            <p:sp>
              <p:nvSpPr>
                <p:cNvPr id="52252" name="Text Box 25">
                  <a:extLst>
                    <a:ext uri="{FF2B5EF4-FFF2-40B4-BE49-F238E27FC236}">
                      <a16:creationId xmlns:a16="http://schemas.microsoft.com/office/drawing/2014/main" id="{AC83476C-6D44-4F53-9030-781B83E195B2}"/>
                    </a:ext>
                  </a:extLst>
                </p:cNvPr>
                <p:cNvSpPr txBox="1">
                  <a:spLocks noChangeArrowheads="1"/>
                </p:cNvSpPr>
                <p:nvPr/>
              </p:nvSpPr>
              <p:spPr bwMode="auto">
                <a:xfrm>
                  <a:off x="2112" y="2160"/>
                  <a:ext cx="324" cy="2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52252" name="Text Box 25">
                  <a:extLst>
                    <a:ext uri="{FF2B5EF4-FFF2-40B4-BE49-F238E27FC236}">
                      <a16:creationId xmlns:a16="http://schemas.microsoft.com/office/drawing/2014/main" id="{AC83476C-6D44-4F53-9030-781B83E195B2}"/>
                    </a:ext>
                  </a:extLst>
                </p:cNvPr>
                <p:cNvSpPr txBox="1">
                  <a:spLocks noRot="1" noChangeAspect="1" noMove="1" noResize="1" noEditPoints="1" noAdjustHandles="1" noChangeArrowheads="1" noChangeShapeType="1" noTextEdit="1"/>
                </p:cNvSpPr>
                <p:nvPr/>
              </p:nvSpPr>
              <p:spPr bwMode="auto">
                <a:xfrm>
                  <a:off x="2112" y="2160"/>
                  <a:ext cx="324" cy="244"/>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253" name="Text Box 26">
                  <a:extLst>
                    <a:ext uri="{FF2B5EF4-FFF2-40B4-BE49-F238E27FC236}">
                      <a16:creationId xmlns:a16="http://schemas.microsoft.com/office/drawing/2014/main" id="{F0B06B72-3CB4-484C-83A1-A41D40FD1B82}"/>
                    </a:ext>
                  </a:extLst>
                </p:cNvPr>
                <p:cNvSpPr txBox="1">
                  <a:spLocks noChangeArrowheads="1"/>
                </p:cNvSpPr>
                <p:nvPr/>
              </p:nvSpPr>
              <p:spPr bwMode="auto">
                <a:xfrm>
                  <a:off x="698" y="1004"/>
                  <a:ext cx="324" cy="2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52253" name="Text Box 26">
                  <a:extLst>
                    <a:ext uri="{FF2B5EF4-FFF2-40B4-BE49-F238E27FC236}">
                      <a16:creationId xmlns:a16="http://schemas.microsoft.com/office/drawing/2014/main" id="{F0B06B72-3CB4-484C-83A1-A41D40FD1B82}"/>
                    </a:ext>
                  </a:extLst>
                </p:cNvPr>
                <p:cNvSpPr txBox="1">
                  <a:spLocks noRot="1" noChangeAspect="1" noMove="1" noResize="1" noEditPoints="1" noAdjustHandles="1" noChangeArrowheads="1" noChangeShapeType="1" noTextEdit="1"/>
                </p:cNvSpPr>
                <p:nvPr/>
              </p:nvSpPr>
              <p:spPr bwMode="auto">
                <a:xfrm>
                  <a:off x="698" y="1004"/>
                  <a:ext cx="324" cy="244"/>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sp>
        <p:nvSpPr>
          <p:cNvPr id="4" name="TextBox 3">
            <a:extLst>
              <a:ext uri="{FF2B5EF4-FFF2-40B4-BE49-F238E27FC236}">
                <a16:creationId xmlns:a16="http://schemas.microsoft.com/office/drawing/2014/main" id="{D82DBC16-9636-439B-867C-76E7FF4271F0}"/>
              </a:ext>
            </a:extLst>
          </p:cNvPr>
          <p:cNvSpPr txBox="1"/>
          <p:nvPr/>
        </p:nvSpPr>
        <p:spPr>
          <a:xfrm>
            <a:off x="3572292" y="1689501"/>
            <a:ext cx="777457" cy="430887"/>
          </a:xfrm>
          <a:prstGeom prst="rect">
            <a:avLst/>
          </a:prstGeom>
          <a:solidFill>
            <a:schemeClr val="bg1"/>
          </a:solidFill>
        </p:spPr>
        <p:txBody>
          <a:bodyPr wrap="none" lIns="0" tIns="0" rIns="0" bIns="0" rtlCol="0">
            <a:spAutoFit/>
          </a:bodyPr>
          <a:lstStyle/>
          <a:p>
            <a:pPr algn="l">
              <a:lnSpc>
                <a:spcPct val="100000"/>
              </a:lnSpc>
            </a:pPr>
            <a:r>
              <a:rPr lang="de-DE" sz="28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XOR</a:t>
            </a:r>
            <a:endParaRPr lang="en-GB" sz="2800" b="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CA580021-BE19-44F7-82BC-C035EC8A70AC}"/>
              </a:ext>
            </a:extLst>
          </p:cNvPr>
          <p:cNvSpPr txBox="1"/>
          <p:nvPr/>
        </p:nvSpPr>
        <p:spPr>
          <a:xfrm>
            <a:off x="900550" y="773901"/>
            <a:ext cx="7094891" cy="307777"/>
          </a:xfrm>
          <a:prstGeom prst="rect">
            <a:avLst/>
          </a:prstGeom>
          <a:solidFill>
            <a:schemeClr val="bg1"/>
          </a:solidFill>
        </p:spPr>
        <p:txBody>
          <a:bodyPr wrap="none" lIns="0" tIns="0" rIns="0" bIns="0" rtlCol="0">
            <a:spAutoFit/>
          </a:bodyPr>
          <a:lstStyle/>
          <a:p>
            <a:pPr algn="l">
              <a:lnSpc>
                <a:spcPct val="100000"/>
              </a:lnSpc>
            </a:pPr>
            <a:r>
              <a:rPr lang="de-DE"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The exclusive OR (XOR) can be solved adding one more layer</a:t>
            </a:r>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grpSp>
        <p:nvGrpSpPr>
          <p:cNvPr id="14" name="Group 13">
            <a:extLst>
              <a:ext uri="{FF2B5EF4-FFF2-40B4-BE49-F238E27FC236}">
                <a16:creationId xmlns:a16="http://schemas.microsoft.com/office/drawing/2014/main" id="{B24DC3D6-EE1E-483C-9A8F-940911E1AB00}"/>
              </a:ext>
            </a:extLst>
          </p:cNvPr>
          <p:cNvGrpSpPr/>
          <p:nvPr/>
        </p:nvGrpSpPr>
        <p:grpSpPr>
          <a:xfrm>
            <a:off x="5500687" y="2817812"/>
            <a:ext cx="1595438" cy="1632480"/>
            <a:chOff x="5500687" y="2817812"/>
            <a:chExt cx="1595438" cy="1632480"/>
          </a:xfrm>
        </p:grpSpPr>
        <p:grpSp>
          <p:nvGrpSpPr>
            <p:cNvPr id="10" name="Group 9">
              <a:extLst>
                <a:ext uri="{FF2B5EF4-FFF2-40B4-BE49-F238E27FC236}">
                  <a16:creationId xmlns:a16="http://schemas.microsoft.com/office/drawing/2014/main" id="{3BFE0286-537A-4915-B0C8-31E76343DADD}"/>
                </a:ext>
              </a:extLst>
            </p:cNvPr>
            <p:cNvGrpSpPr/>
            <p:nvPr/>
          </p:nvGrpSpPr>
          <p:grpSpPr>
            <a:xfrm>
              <a:off x="5524500" y="3175000"/>
              <a:ext cx="1460500" cy="1275292"/>
              <a:chOff x="5524500" y="3175000"/>
              <a:chExt cx="1460500" cy="1275292"/>
            </a:xfrm>
          </p:grpSpPr>
          <p:grpSp>
            <p:nvGrpSpPr>
              <p:cNvPr id="5" name="Group 27">
                <a:extLst>
                  <a:ext uri="{FF2B5EF4-FFF2-40B4-BE49-F238E27FC236}">
                    <a16:creationId xmlns:a16="http://schemas.microsoft.com/office/drawing/2014/main" id="{E4CF1616-3BFE-421F-936A-A866C6C4EB41}"/>
                  </a:ext>
                </a:extLst>
              </p:cNvPr>
              <p:cNvGrpSpPr>
                <a:grpSpLocks/>
              </p:cNvGrpSpPr>
              <p:nvPr/>
            </p:nvGrpSpPr>
            <p:grpSpPr bwMode="auto">
              <a:xfrm>
                <a:off x="5524500" y="3175000"/>
                <a:ext cx="1460500" cy="1275292"/>
                <a:chOff x="3600" y="2400"/>
                <a:chExt cx="1104" cy="964"/>
              </a:xfrm>
            </p:grpSpPr>
            <p:sp>
              <p:nvSpPr>
                <p:cNvPr id="52236" name="Line 28">
                  <a:extLst>
                    <a:ext uri="{FF2B5EF4-FFF2-40B4-BE49-F238E27FC236}">
                      <a16:creationId xmlns:a16="http://schemas.microsoft.com/office/drawing/2014/main" id="{91C6A82B-422B-4AF9-BC99-21AAACEA68AE}"/>
                    </a:ext>
                  </a:extLst>
                </p:cNvPr>
                <p:cNvSpPr>
                  <a:spLocks noChangeShapeType="1"/>
                </p:cNvSpPr>
                <p:nvPr/>
              </p:nvSpPr>
              <p:spPr bwMode="auto">
                <a:xfrm flipV="1">
                  <a:off x="3744" y="2544"/>
                  <a:ext cx="816"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2237" name="Line 29">
                  <a:extLst>
                    <a:ext uri="{FF2B5EF4-FFF2-40B4-BE49-F238E27FC236}">
                      <a16:creationId xmlns:a16="http://schemas.microsoft.com/office/drawing/2014/main" id="{AE152700-46F5-4017-AB62-0016AA9B089E}"/>
                    </a:ext>
                  </a:extLst>
                </p:cNvPr>
                <p:cNvSpPr>
                  <a:spLocks noChangeShapeType="1"/>
                </p:cNvSpPr>
                <p:nvPr/>
              </p:nvSpPr>
              <p:spPr bwMode="auto">
                <a:xfrm>
                  <a:off x="3744" y="2544"/>
                  <a:ext cx="816"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2238" name="Line 30">
                  <a:extLst>
                    <a:ext uri="{FF2B5EF4-FFF2-40B4-BE49-F238E27FC236}">
                      <a16:creationId xmlns:a16="http://schemas.microsoft.com/office/drawing/2014/main" id="{E8304599-678B-4C52-90A4-C22BA7977172}"/>
                    </a:ext>
                  </a:extLst>
                </p:cNvPr>
                <p:cNvSpPr>
                  <a:spLocks noChangeShapeType="1"/>
                </p:cNvSpPr>
                <p:nvPr/>
              </p:nvSpPr>
              <p:spPr bwMode="auto">
                <a:xfrm flipV="1">
                  <a:off x="3744" y="2544"/>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2239" name="Line 31">
                  <a:extLst>
                    <a:ext uri="{FF2B5EF4-FFF2-40B4-BE49-F238E27FC236}">
                      <a16:creationId xmlns:a16="http://schemas.microsoft.com/office/drawing/2014/main" id="{4E802C56-59F4-4154-AB81-E5CAD87EB48E}"/>
                    </a:ext>
                  </a:extLst>
                </p:cNvPr>
                <p:cNvSpPr>
                  <a:spLocks noChangeShapeType="1"/>
                </p:cNvSpPr>
                <p:nvPr/>
              </p:nvSpPr>
              <p:spPr bwMode="auto">
                <a:xfrm flipV="1">
                  <a:off x="4560" y="2544"/>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500"/>
                </a:p>
              </p:txBody>
            </p:sp>
            <p:sp>
              <p:nvSpPr>
                <p:cNvPr id="52240" name="Text Box 32">
                  <a:extLst>
                    <a:ext uri="{FF2B5EF4-FFF2-40B4-BE49-F238E27FC236}">
                      <a16:creationId xmlns:a16="http://schemas.microsoft.com/office/drawing/2014/main" id="{AF0A8A23-DE54-451F-A77D-8C6A8EBCEF68}"/>
                    </a:ext>
                  </a:extLst>
                </p:cNvPr>
                <p:cNvSpPr txBox="1">
                  <a:spLocks noChangeArrowheads="1"/>
                </p:cNvSpPr>
                <p:nvPr/>
              </p:nvSpPr>
              <p:spPr bwMode="auto">
                <a:xfrm>
                  <a:off x="3648" y="3120"/>
                  <a:ext cx="212" cy="244"/>
                </a:xfrm>
                <a:prstGeom prst="rect">
                  <a:avLst/>
                </a:prstGeom>
                <a:solidFill>
                  <a:srgbClr val="FFFFCC"/>
                </a:solidFill>
                <a:ln w="9525">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dirty="0"/>
                    <a:t>x</a:t>
                  </a:r>
                </a:p>
              </p:txBody>
            </p:sp>
            <p:sp>
              <p:nvSpPr>
                <p:cNvPr id="52241" name="Text Box 33">
                  <a:extLst>
                    <a:ext uri="{FF2B5EF4-FFF2-40B4-BE49-F238E27FC236}">
                      <a16:creationId xmlns:a16="http://schemas.microsoft.com/office/drawing/2014/main" id="{60D0581C-91CF-4B11-A778-6E9F175CEB7F}"/>
                    </a:ext>
                  </a:extLst>
                </p:cNvPr>
                <p:cNvSpPr txBox="1">
                  <a:spLocks noChangeArrowheads="1"/>
                </p:cNvSpPr>
                <p:nvPr/>
              </p:nvSpPr>
              <p:spPr bwMode="auto">
                <a:xfrm>
                  <a:off x="4464" y="3120"/>
                  <a:ext cx="212" cy="244"/>
                </a:xfrm>
                <a:prstGeom prst="rect">
                  <a:avLst/>
                </a:prstGeom>
                <a:solidFill>
                  <a:srgbClr val="FFFFCC"/>
                </a:solidFill>
                <a:ln w="9525">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dirty="0"/>
                    <a:t>y</a:t>
                  </a:r>
                </a:p>
              </p:txBody>
            </p:sp>
            <p:sp>
              <p:nvSpPr>
                <p:cNvPr id="52242" name="Oval 34">
                  <a:extLst>
                    <a:ext uri="{FF2B5EF4-FFF2-40B4-BE49-F238E27FC236}">
                      <a16:creationId xmlns:a16="http://schemas.microsoft.com/office/drawing/2014/main" id="{5BCF6B85-CD65-4F4F-BE56-2C9624B3060A}"/>
                    </a:ext>
                  </a:extLst>
                </p:cNvPr>
                <p:cNvSpPr>
                  <a:spLocks noChangeArrowheads="1"/>
                </p:cNvSpPr>
                <p:nvPr/>
              </p:nvSpPr>
              <p:spPr bwMode="auto">
                <a:xfrm>
                  <a:off x="3600" y="2400"/>
                  <a:ext cx="288" cy="288"/>
                </a:xfrm>
                <a:prstGeom prst="ellipse">
                  <a:avLst/>
                </a:prstGeom>
                <a:solidFill>
                  <a:srgbClr val="99FF99"/>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52243" name="Oval 35">
                  <a:extLst>
                    <a:ext uri="{FF2B5EF4-FFF2-40B4-BE49-F238E27FC236}">
                      <a16:creationId xmlns:a16="http://schemas.microsoft.com/office/drawing/2014/main" id="{E7EB0A17-3CFD-496D-BD0B-4EB87CD045EF}"/>
                    </a:ext>
                  </a:extLst>
                </p:cNvPr>
                <p:cNvSpPr>
                  <a:spLocks noChangeArrowheads="1"/>
                </p:cNvSpPr>
                <p:nvPr/>
              </p:nvSpPr>
              <p:spPr bwMode="auto">
                <a:xfrm>
                  <a:off x="4416" y="2400"/>
                  <a:ext cx="288" cy="288"/>
                </a:xfrm>
                <a:prstGeom prst="ellipse">
                  <a:avLst/>
                </a:prstGeom>
                <a:solidFill>
                  <a:srgbClr val="FF33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grpSp>
          <mc:AlternateContent xmlns:mc="http://schemas.openxmlformats.org/markup-compatibility/2006" xmlns:a14="http://schemas.microsoft.com/office/drawing/2010/main">
            <mc:Choice Requires="a14">
              <p:sp>
                <p:nvSpPr>
                  <p:cNvPr id="7" name="Text Box 25">
                    <a:extLst>
                      <a:ext uri="{FF2B5EF4-FFF2-40B4-BE49-F238E27FC236}">
                        <a16:creationId xmlns:a16="http://schemas.microsoft.com/office/drawing/2014/main" id="{66EB6E3A-20A7-442D-9420-92DD57BB6D4B}"/>
                      </a:ext>
                    </a:extLst>
                  </p:cNvPr>
                  <p:cNvSpPr txBox="1">
                    <a:spLocks noChangeArrowheads="1"/>
                  </p:cNvSpPr>
                  <p:nvPr/>
                </p:nvSpPr>
                <p:spPr bwMode="auto">
                  <a:xfrm>
                    <a:off x="5614458" y="4142515"/>
                    <a:ext cx="232833" cy="276999"/>
                  </a:xfrm>
                  <a:prstGeom prst="rect">
                    <a:avLst/>
                  </a:prstGeom>
                  <a:solidFill>
                    <a:srgbClr val="FFFFCC"/>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200" i="1" dirty="0" smtClean="0">
                                  <a:latin typeface="Cambria Math" panose="02040503050406030204" pitchFamily="18" charset="0"/>
                                </a:rPr>
                              </m:ctrlPr>
                            </m:sSubPr>
                            <m:e>
                              <m:r>
                                <a:rPr lang="de-DE" altLang="en-US" sz="1200" b="0" i="1" dirty="0" smtClean="0">
                                  <a:latin typeface="Cambria Math" panose="02040503050406030204" pitchFamily="18" charset="0"/>
                                </a:rPr>
                                <m:t>𝑥</m:t>
                              </m:r>
                            </m:e>
                            <m:sub>
                              <m:r>
                                <a:rPr lang="de-DE" altLang="en-US" sz="1200" b="0" i="1" dirty="0" smtClean="0">
                                  <a:latin typeface="Cambria Math" panose="02040503050406030204" pitchFamily="18" charset="0"/>
                                </a:rPr>
                                <m:t>1</m:t>
                              </m:r>
                            </m:sub>
                          </m:sSub>
                        </m:oMath>
                      </m:oMathPara>
                    </a14:m>
                    <a:endParaRPr lang="en-US" altLang="en-US" sz="1200" dirty="0"/>
                  </a:p>
                </p:txBody>
              </p:sp>
            </mc:Choice>
            <mc:Fallback xmlns="">
              <p:sp>
                <p:nvSpPr>
                  <p:cNvPr id="7" name="Text Box 25">
                    <a:extLst>
                      <a:ext uri="{FF2B5EF4-FFF2-40B4-BE49-F238E27FC236}">
                        <a16:creationId xmlns:a16="http://schemas.microsoft.com/office/drawing/2014/main" id="{66EB6E3A-20A7-442D-9420-92DD57BB6D4B}"/>
                      </a:ext>
                    </a:extLst>
                  </p:cNvPr>
                  <p:cNvSpPr txBox="1">
                    <a:spLocks noRot="1" noChangeAspect="1" noMove="1" noResize="1" noEditPoints="1" noAdjustHandles="1" noChangeArrowheads="1" noChangeShapeType="1" noTextEdit="1"/>
                  </p:cNvSpPr>
                  <p:nvPr/>
                </p:nvSpPr>
                <p:spPr bwMode="auto">
                  <a:xfrm>
                    <a:off x="5614458" y="4142515"/>
                    <a:ext cx="232833" cy="276999"/>
                  </a:xfrm>
                  <a:prstGeom prst="rect">
                    <a:avLst/>
                  </a:prstGeom>
                  <a:blipFill>
                    <a:blip r:embed="rId5"/>
                    <a:stretch>
                      <a:fillRect r="-1315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 Box 25">
                    <a:extLst>
                      <a:ext uri="{FF2B5EF4-FFF2-40B4-BE49-F238E27FC236}">
                        <a16:creationId xmlns:a16="http://schemas.microsoft.com/office/drawing/2014/main" id="{8073C6EA-189E-43E6-8489-6361F06055A0}"/>
                      </a:ext>
                    </a:extLst>
                  </p:cNvPr>
                  <p:cNvSpPr txBox="1">
                    <a:spLocks noChangeArrowheads="1"/>
                  </p:cNvSpPr>
                  <p:nvPr/>
                </p:nvSpPr>
                <p:spPr bwMode="auto">
                  <a:xfrm>
                    <a:off x="6678083" y="4142514"/>
                    <a:ext cx="232833" cy="276999"/>
                  </a:xfrm>
                  <a:prstGeom prst="rect">
                    <a:avLst/>
                  </a:prstGeom>
                  <a:solidFill>
                    <a:srgbClr val="FFFFCC"/>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200" i="1" dirty="0" smtClean="0">
                                  <a:latin typeface="Cambria Math" panose="02040503050406030204" pitchFamily="18" charset="0"/>
                                </a:rPr>
                              </m:ctrlPr>
                            </m:sSubPr>
                            <m:e>
                              <m:r>
                                <a:rPr lang="de-DE" altLang="en-US" sz="1200" b="0" i="1" dirty="0" smtClean="0">
                                  <a:latin typeface="Cambria Math" panose="02040503050406030204" pitchFamily="18" charset="0"/>
                                </a:rPr>
                                <m:t>𝑥</m:t>
                              </m:r>
                            </m:e>
                            <m:sub>
                              <m:r>
                                <a:rPr lang="de-DE" altLang="en-US" sz="1200" b="0" i="1" dirty="0" smtClean="0">
                                  <a:latin typeface="Cambria Math" panose="02040503050406030204" pitchFamily="18" charset="0"/>
                                </a:rPr>
                                <m:t>2</m:t>
                              </m:r>
                            </m:sub>
                          </m:sSub>
                        </m:oMath>
                      </m:oMathPara>
                    </a14:m>
                    <a:endParaRPr lang="en-US" altLang="en-US" sz="1200" dirty="0"/>
                  </a:p>
                </p:txBody>
              </p:sp>
            </mc:Choice>
            <mc:Fallback xmlns="">
              <p:sp>
                <p:nvSpPr>
                  <p:cNvPr id="9" name="Text Box 25">
                    <a:extLst>
                      <a:ext uri="{FF2B5EF4-FFF2-40B4-BE49-F238E27FC236}">
                        <a16:creationId xmlns:a16="http://schemas.microsoft.com/office/drawing/2014/main" id="{8073C6EA-189E-43E6-8489-6361F06055A0}"/>
                      </a:ext>
                    </a:extLst>
                  </p:cNvPr>
                  <p:cNvSpPr txBox="1">
                    <a:spLocks noRot="1" noChangeAspect="1" noMove="1" noResize="1" noEditPoints="1" noAdjustHandles="1" noChangeArrowheads="1" noChangeShapeType="1" noTextEdit="1"/>
                  </p:cNvSpPr>
                  <p:nvPr/>
                </p:nvSpPr>
                <p:spPr bwMode="auto">
                  <a:xfrm>
                    <a:off x="6678083" y="4142514"/>
                    <a:ext cx="232833" cy="276999"/>
                  </a:xfrm>
                  <a:prstGeom prst="rect">
                    <a:avLst/>
                  </a:prstGeom>
                  <a:blipFill>
                    <a:blip r:embed="rId6"/>
                    <a:stretch>
                      <a:fillRect r="-12821"/>
                    </a:stretch>
                  </a:blipFill>
                  <a:ln>
                    <a:no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 name="Text Box 25">
                  <a:extLst>
                    <a:ext uri="{FF2B5EF4-FFF2-40B4-BE49-F238E27FC236}">
                      <a16:creationId xmlns:a16="http://schemas.microsoft.com/office/drawing/2014/main" id="{9C533FF3-7B3C-4ADC-AE47-E6DE93C2B9EF}"/>
                    </a:ext>
                  </a:extLst>
                </p:cNvPr>
                <p:cNvSpPr txBox="1">
                  <a:spLocks noChangeArrowheads="1"/>
                </p:cNvSpPr>
                <p:nvPr/>
              </p:nvSpPr>
              <p:spPr bwMode="auto">
                <a:xfrm>
                  <a:off x="6667500" y="2821429"/>
                  <a:ext cx="428625" cy="3227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𝑜</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11" name="Text Box 25">
                  <a:extLst>
                    <a:ext uri="{FF2B5EF4-FFF2-40B4-BE49-F238E27FC236}">
                      <a16:creationId xmlns:a16="http://schemas.microsoft.com/office/drawing/2014/main" id="{9C533FF3-7B3C-4ADC-AE47-E6DE93C2B9EF}"/>
                    </a:ext>
                  </a:extLst>
                </p:cNvPr>
                <p:cNvSpPr txBox="1">
                  <a:spLocks noRot="1" noChangeAspect="1" noMove="1" noResize="1" noEditPoints="1" noAdjustHandles="1" noChangeArrowheads="1" noChangeShapeType="1" noTextEdit="1"/>
                </p:cNvSpPr>
                <p:nvPr/>
              </p:nvSpPr>
              <p:spPr bwMode="auto">
                <a:xfrm>
                  <a:off x="6667500" y="2821429"/>
                  <a:ext cx="428625" cy="322792"/>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 Box 26">
                  <a:extLst>
                    <a:ext uri="{FF2B5EF4-FFF2-40B4-BE49-F238E27FC236}">
                      <a16:creationId xmlns:a16="http://schemas.microsoft.com/office/drawing/2014/main" id="{C17FBA4A-AE2A-4EE6-80DC-D4C0E1E4DDE2}"/>
                    </a:ext>
                  </a:extLst>
                </p:cNvPr>
                <p:cNvSpPr txBox="1">
                  <a:spLocks noChangeArrowheads="1"/>
                </p:cNvSpPr>
                <p:nvPr/>
              </p:nvSpPr>
              <p:spPr bwMode="auto">
                <a:xfrm>
                  <a:off x="5500687" y="2817812"/>
                  <a:ext cx="428625" cy="3227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𝑜</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12" name="Text Box 26">
                  <a:extLst>
                    <a:ext uri="{FF2B5EF4-FFF2-40B4-BE49-F238E27FC236}">
                      <a16:creationId xmlns:a16="http://schemas.microsoft.com/office/drawing/2014/main" id="{C17FBA4A-AE2A-4EE6-80DC-D4C0E1E4DDE2}"/>
                    </a:ext>
                  </a:extLst>
                </p:cNvPr>
                <p:cNvSpPr txBox="1">
                  <a:spLocks noRot="1" noChangeAspect="1" noMove="1" noResize="1" noEditPoints="1" noAdjustHandles="1" noChangeArrowheads="1" noChangeShapeType="1" noTextEdit="1"/>
                </p:cNvSpPr>
                <p:nvPr/>
              </p:nvSpPr>
              <p:spPr bwMode="auto">
                <a:xfrm>
                  <a:off x="5500687" y="2817812"/>
                  <a:ext cx="428625" cy="322792"/>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p:nvGrpSpPr>
          <p:cNvPr id="17" name="Group 16">
            <a:extLst>
              <a:ext uri="{FF2B5EF4-FFF2-40B4-BE49-F238E27FC236}">
                <a16:creationId xmlns:a16="http://schemas.microsoft.com/office/drawing/2014/main" id="{52D0D31C-C389-442A-9FAC-CD8EB45C7106}"/>
              </a:ext>
            </a:extLst>
          </p:cNvPr>
          <p:cNvGrpSpPr/>
          <p:nvPr/>
        </p:nvGrpSpPr>
        <p:grpSpPr>
          <a:xfrm>
            <a:off x="1681268" y="3416297"/>
            <a:ext cx="2326005" cy="1899286"/>
            <a:chOff x="1681268" y="3416297"/>
            <a:chExt cx="2326005" cy="1899286"/>
          </a:xfrm>
        </p:grpSpPr>
        <p:grpSp>
          <p:nvGrpSpPr>
            <p:cNvPr id="3" name="Group 9">
              <a:extLst>
                <a:ext uri="{FF2B5EF4-FFF2-40B4-BE49-F238E27FC236}">
                  <a16:creationId xmlns:a16="http://schemas.microsoft.com/office/drawing/2014/main" id="{8453D4DF-DD53-4412-B230-683B1877CE78}"/>
                </a:ext>
              </a:extLst>
            </p:cNvPr>
            <p:cNvGrpSpPr>
              <a:grpSpLocks/>
            </p:cNvGrpSpPr>
            <p:nvPr/>
          </p:nvGrpSpPr>
          <p:grpSpPr bwMode="auto">
            <a:xfrm>
              <a:off x="1841500" y="3595791"/>
              <a:ext cx="1905000" cy="1719792"/>
              <a:chOff x="816" y="2736"/>
              <a:chExt cx="1440" cy="1300"/>
            </a:xfrm>
          </p:grpSpPr>
          <p:sp>
            <p:nvSpPr>
              <p:cNvPr id="52254" name="Line 10">
                <a:extLst>
                  <a:ext uri="{FF2B5EF4-FFF2-40B4-BE49-F238E27FC236}">
                    <a16:creationId xmlns:a16="http://schemas.microsoft.com/office/drawing/2014/main" id="{4F5EF862-17DE-4244-9B04-9A844BCA8A24}"/>
                  </a:ext>
                </a:extLst>
              </p:cNvPr>
              <p:cNvSpPr>
                <a:spLocks noChangeShapeType="1"/>
              </p:cNvSpPr>
              <p:nvPr/>
            </p:nvSpPr>
            <p:spPr bwMode="auto">
              <a:xfrm>
                <a:off x="1008" y="3792"/>
                <a:ext cx="1248" cy="0"/>
              </a:xfrm>
              <a:prstGeom prst="line">
                <a:avLst/>
              </a:prstGeom>
              <a:noFill/>
              <a:ln w="28575">
                <a:solidFill>
                  <a:srgbClr val="99FF99"/>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2255" name="Line 11">
                <a:extLst>
                  <a:ext uri="{FF2B5EF4-FFF2-40B4-BE49-F238E27FC236}">
                    <a16:creationId xmlns:a16="http://schemas.microsoft.com/office/drawing/2014/main" id="{B2550866-7AB4-4186-BE37-E8B9412ABDEE}"/>
                  </a:ext>
                </a:extLst>
              </p:cNvPr>
              <p:cNvSpPr>
                <a:spLocks noChangeShapeType="1"/>
              </p:cNvSpPr>
              <p:nvPr/>
            </p:nvSpPr>
            <p:spPr bwMode="auto">
              <a:xfrm flipV="1">
                <a:off x="1008" y="2736"/>
                <a:ext cx="0" cy="1056"/>
              </a:xfrm>
              <a:prstGeom prst="line">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txBody>
              <a:bodyPr/>
              <a:lstStyle/>
              <a:p>
                <a:endParaRPr lang="en-GB" sz="1500"/>
              </a:p>
            </p:txBody>
          </p:sp>
          <p:sp>
            <p:nvSpPr>
              <p:cNvPr id="52256" name="Text Box 12">
                <a:extLst>
                  <a:ext uri="{FF2B5EF4-FFF2-40B4-BE49-F238E27FC236}">
                    <a16:creationId xmlns:a16="http://schemas.microsoft.com/office/drawing/2014/main" id="{D0F5BD20-4716-4FDD-8B86-1BF073BE7648}"/>
                  </a:ext>
                </a:extLst>
              </p:cNvPr>
              <p:cNvSpPr txBox="1">
                <a:spLocks noChangeArrowheads="1"/>
              </p:cNvSpPr>
              <p:nvPr/>
            </p:nvSpPr>
            <p:spPr bwMode="auto">
              <a:xfrm>
                <a:off x="912" y="3792"/>
                <a:ext cx="221"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a:t>0</a:t>
                </a:r>
              </a:p>
            </p:txBody>
          </p:sp>
          <p:sp>
            <p:nvSpPr>
              <p:cNvPr id="52257" name="Text Box 13">
                <a:extLst>
                  <a:ext uri="{FF2B5EF4-FFF2-40B4-BE49-F238E27FC236}">
                    <a16:creationId xmlns:a16="http://schemas.microsoft.com/office/drawing/2014/main" id="{6DC8BD42-266E-4247-8A77-522AE158A130}"/>
                  </a:ext>
                </a:extLst>
              </p:cNvPr>
              <p:cNvSpPr txBox="1">
                <a:spLocks noChangeArrowheads="1"/>
              </p:cNvSpPr>
              <p:nvPr/>
            </p:nvSpPr>
            <p:spPr bwMode="auto">
              <a:xfrm>
                <a:off x="1920" y="3792"/>
                <a:ext cx="221"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a:t>1</a:t>
                </a:r>
              </a:p>
            </p:txBody>
          </p:sp>
          <p:sp>
            <p:nvSpPr>
              <p:cNvPr id="52258" name="Text Box 14">
                <a:extLst>
                  <a:ext uri="{FF2B5EF4-FFF2-40B4-BE49-F238E27FC236}">
                    <a16:creationId xmlns:a16="http://schemas.microsoft.com/office/drawing/2014/main" id="{A2DB6556-8E55-4B77-BE08-B54A87774E85}"/>
                  </a:ext>
                </a:extLst>
              </p:cNvPr>
              <p:cNvSpPr txBox="1">
                <a:spLocks noChangeArrowheads="1"/>
              </p:cNvSpPr>
              <p:nvPr/>
            </p:nvSpPr>
            <p:spPr bwMode="auto">
              <a:xfrm>
                <a:off x="816" y="2832"/>
                <a:ext cx="221"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a:t>1</a:t>
                </a:r>
              </a:p>
            </p:txBody>
          </p:sp>
          <p:sp>
            <p:nvSpPr>
              <p:cNvPr id="52259" name="Text Box 15">
                <a:extLst>
                  <a:ext uri="{FF2B5EF4-FFF2-40B4-BE49-F238E27FC236}">
                    <a16:creationId xmlns:a16="http://schemas.microsoft.com/office/drawing/2014/main" id="{C56BBDD8-4C08-4B00-884C-0D6E8439DCE9}"/>
                  </a:ext>
                </a:extLst>
              </p:cNvPr>
              <p:cNvSpPr txBox="1">
                <a:spLocks noChangeArrowheads="1"/>
              </p:cNvSpPr>
              <p:nvPr/>
            </p:nvSpPr>
            <p:spPr bwMode="auto">
              <a:xfrm>
                <a:off x="816" y="3600"/>
                <a:ext cx="221"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a:t>0</a:t>
                </a:r>
              </a:p>
            </p:txBody>
          </p:sp>
        </p:grpSp>
        <mc:AlternateContent xmlns:mc="http://schemas.openxmlformats.org/markup-compatibility/2006" xmlns:a14="http://schemas.microsoft.com/office/drawing/2010/main">
          <mc:Choice Requires="a14">
            <p:sp>
              <p:nvSpPr>
                <p:cNvPr id="15" name="Text Box 26">
                  <a:extLst>
                    <a:ext uri="{FF2B5EF4-FFF2-40B4-BE49-F238E27FC236}">
                      <a16:creationId xmlns:a16="http://schemas.microsoft.com/office/drawing/2014/main" id="{2473D274-EE50-47C9-86CC-C22DA435F4BA}"/>
                    </a:ext>
                  </a:extLst>
                </p:cNvPr>
                <p:cNvSpPr txBox="1">
                  <a:spLocks noChangeArrowheads="1"/>
                </p:cNvSpPr>
                <p:nvPr/>
              </p:nvSpPr>
              <p:spPr bwMode="auto">
                <a:xfrm>
                  <a:off x="3578648" y="4984791"/>
                  <a:ext cx="428625" cy="3227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𝑜</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15" name="Text Box 26">
                  <a:extLst>
                    <a:ext uri="{FF2B5EF4-FFF2-40B4-BE49-F238E27FC236}">
                      <a16:creationId xmlns:a16="http://schemas.microsoft.com/office/drawing/2014/main" id="{2473D274-EE50-47C9-86CC-C22DA435F4BA}"/>
                    </a:ext>
                  </a:extLst>
                </p:cNvPr>
                <p:cNvSpPr txBox="1">
                  <a:spLocks noRot="1" noChangeAspect="1" noMove="1" noResize="1" noEditPoints="1" noAdjustHandles="1" noChangeArrowheads="1" noChangeShapeType="1" noTextEdit="1"/>
                </p:cNvSpPr>
                <p:nvPr/>
              </p:nvSpPr>
              <p:spPr bwMode="auto">
                <a:xfrm>
                  <a:off x="3578648" y="4984791"/>
                  <a:ext cx="428625" cy="322792"/>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 Box 26">
                  <a:extLst>
                    <a:ext uri="{FF2B5EF4-FFF2-40B4-BE49-F238E27FC236}">
                      <a16:creationId xmlns:a16="http://schemas.microsoft.com/office/drawing/2014/main" id="{13365228-7D9C-4B41-A8AB-42824534AEC1}"/>
                    </a:ext>
                  </a:extLst>
                </p:cNvPr>
                <p:cNvSpPr txBox="1">
                  <a:spLocks noChangeArrowheads="1"/>
                </p:cNvSpPr>
                <p:nvPr/>
              </p:nvSpPr>
              <p:spPr bwMode="auto">
                <a:xfrm>
                  <a:off x="1681268" y="3416297"/>
                  <a:ext cx="428625" cy="3227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𝑜</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16" name="Text Box 26">
                  <a:extLst>
                    <a:ext uri="{FF2B5EF4-FFF2-40B4-BE49-F238E27FC236}">
                      <a16:creationId xmlns:a16="http://schemas.microsoft.com/office/drawing/2014/main" id="{13365228-7D9C-4B41-A8AB-42824534AEC1}"/>
                    </a:ext>
                  </a:extLst>
                </p:cNvPr>
                <p:cNvSpPr txBox="1">
                  <a:spLocks noRot="1" noChangeAspect="1" noMove="1" noResize="1" noEditPoints="1" noAdjustHandles="1" noChangeArrowheads="1" noChangeShapeType="1" noTextEdit="1"/>
                </p:cNvSpPr>
                <p:nvPr/>
              </p:nvSpPr>
              <p:spPr bwMode="auto">
                <a:xfrm>
                  <a:off x="1681268" y="3416297"/>
                  <a:ext cx="428625" cy="322792"/>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sp>
        <p:nvSpPr>
          <p:cNvPr id="46"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8" name="Slide Number Placeholder 7"/>
          <p:cNvSpPr>
            <a:spLocks noGrp="1"/>
          </p:cNvSpPr>
          <p:nvPr>
            <p:ph type="sldNum" sz="quarter" idx="15"/>
          </p:nvPr>
        </p:nvSpPr>
        <p:spPr/>
        <p:txBody>
          <a:bodyPr/>
          <a:lstStyle/>
          <a:p>
            <a:fld id="{15C29056-5AFA-7949-831A-3EC086771171}" type="slidenum">
              <a:rPr lang="de-DE" smtClean="0"/>
              <a:pPr/>
              <a:t>28</a:t>
            </a:fld>
            <a:endParaRPr lang="de-DE" dirty="0"/>
          </a:p>
        </p:txBody>
      </p:sp>
    </p:spTree>
    <p:extLst>
      <p:ext uri="{BB962C8B-B14F-4D97-AF65-F5344CB8AC3E}">
        <p14:creationId xmlns:p14="http://schemas.microsoft.com/office/powerpoint/2010/main" val="115917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58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1292662"/>
          </a:xfrm>
        </p:spPr>
        <p:txBody>
          <a:bodyPr/>
          <a:lstStyle/>
          <a:p>
            <a:r>
              <a:rPr lang="de-DE" dirty="0"/>
              <a:t>FeedForward Neural Networks</a:t>
            </a:r>
          </a:p>
        </p:txBody>
      </p:sp>
      <p:sp>
        <p:nvSpPr>
          <p:cNvPr id="3" name="Foliennummernplatzhalter 2">
            <a:extLst>
              <a:ext uri="{FF2B5EF4-FFF2-40B4-BE49-F238E27FC236}">
                <a16:creationId xmlns:a16="http://schemas.microsoft.com/office/drawing/2014/main" id="{597C976E-80FB-8043-A2FA-70D3F515CA8F}"/>
              </a:ext>
            </a:extLst>
          </p:cNvPr>
          <p:cNvSpPr>
            <a:spLocks noGrp="1"/>
          </p:cNvSpPr>
          <p:nvPr>
            <p:ph type="sldNum" sz="quarter" idx="4"/>
          </p:nvPr>
        </p:nvSpPr>
        <p:spPr/>
        <p:txBody>
          <a:bodyPr/>
          <a:lstStyle/>
          <a:p>
            <a:fld id="{15C29056-5AFA-7949-831A-3EC086771171}" type="slidenum">
              <a:rPr lang="de-DE" smtClean="0"/>
              <a:pPr/>
              <a:t>29</a:t>
            </a:fld>
            <a:endParaRPr lang="de-DE" dirty="0"/>
          </a:p>
        </p:txBody>
      </p:sp>
      <p:sp>
        <p:nvSpPr>
          <p:cNvPr id="4" name="Fußzeilenplatzhalter 3">
            <a:extLst>
              <a:ext uri="{FF2B5EF4-FFF2-40B4-BE49-F238E27FC236}">
                <a16:creationId xmlns:a16="http://schemas.microsoft.com/office/drawing/2014/main" id="{3038D155-696E-394D-AC74-0C0A4611EA6C}"/>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20451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58E7BB0-40B7-144C-B3A3-85E2252B0F0F}"/>
              </a:ext>
            </a:extLst>
          </p:cNvPr>
          <p:cNvSpPr>
            <a:spLocks noGrp="1"/>
          </p:cNvSpPr>
          <p:nvPr>
            <p:ph type="sldNum" sz="quarter" idx="15"/>
          </p:nvPr>
        </p:nvSpPr>
        <p:spPr/>
        <p:txBody>
          <a:bodyPr/>
          <a:lstStyle/>
          <a:p>
            <a:fld id="{15C29056-5AFA-7949-831A-3EC086771171}" type="slidenum">
              <a:rPr lang="de-DE" smtClean="0"/>
              <a:pPr/>
              <a:t>3</a:t>
            </a:fld>
            <a:endParaRPr lang="de-DE" dirty="0"/>
          </a:p>
        </p:txBody>
      </p:sp>
      <p:sp>
        <p:nvSpPr>
          <p:cNvPr id="2" name="Titel 1">
            <a:extLst>
              <a:ext uri="{FF2B5EF4-FFF2-40B4-BE49-F238E27FC236}">
                <a16:creationId xmlns:a16="http://schemas.microsoft.com/office/drawing/2014/main" id="{00E71552-C389-BC42-9A18-D2A980D6955E}"/>
              </a:ext>
            </a:extLst>
          </p:cNvPr>
          <p:cNvSpPr>
            <a:spLocks noGrp="1"/>
          </p:cNvSpPr>
          <p:nvPr>
            <p:ph type="title"/>
          </p:nvPr>
        </p:nvSpPr>
        <p:spPr/>
        <p:txBody>
          <a:bodyPr/>
          <a:lstStyle/>
          <a:p>
            <a:r>
              <a:rPr lang="de-DE" dirty="0"/>
              <a:t>Content of this lesson</a:t>
            </a:r>
          </a:p>
        </p:txBody>
      </p:sp>
      <p:sp>
        <p:nvSpPr>
          <p:cNvPr id="4" name="Textplatzhalter 3">
            <a:extLst>
              <a:ext uri="{FF2B5EF4-FFF2-40B4-BE49-F238E27FC236}">
                <a16:creationId xmlns:a16="http://schemas.microsoft.com/office/drawing/2014/main" id="{3AD08A6C-DCF9-6F49-A80A-91206B1C91E4}"/>
              </a:ext>
            </a:extLst>
          </p:cNvPr>
          <p:cNvSpPr>
            <a:spLocks noGrp="1"/>
          </p:cNvSpPr>
          <p:nvPr>
            <p:ph type="body" sz="quarter" idx="17"/>
          </p:nvPr>
        </p:nvSpPr>
        <p:spPr/>
        <p:txBody>
          <a:bodyPr/>
          <a:lstStyle/>
          <a:p>
            <a:r>
              <a:rPr lang="de-DE" dirty="0"/>
              <a:t>Multilayer Perceptrons</a:t>
            </a:r>
          </a:p>
          <a:p>
            <a:pPr lvl="1"/>
            <a:r>
              <a:rPr lang="de-DE" dirty="0"/>
              <a:t>The Perceptron</a:t>
            </a:r>
          </a:p>
          <a:p>
            <a:pPr lvl="1"/>
            <a:r>
              <a:rPr lang="de-DE" dirty="0"/>
              <a:t>Why the Perceptron is not enough</a:t>
            </a:r>
          </a:p>
          <a:p>
            <a:pPr lvl="1"/>
            <a:r>
              <a:rPr lang="de-DE" dirty="0"/>
              <a:t>The MLP</a:t>
            </a:r>
          </a:p>
          <a:p>
            <a:pPr lvl="1"/>
            <a:endParaRPr lang="de-DE" dirty="0"/>
          </a:p>
          <a:p>
            <a:r>
              <a:rPr lang="de-DE" dirty="0"/>
              <a:t>The Back Propagation algorithm</a:t>
            </a:r>
          </a:p>
          <a:p>
            <a:pPr lvl="1"/>
            <a:r>
              <a:rPr lang="de-DE" dirty="0"/>
              <a:t>The delta rule to train the output neurons</a:t>
            </a:r>
          </a:p>
          <a:p>
            <a:pPr lvl="1"/>
            <a:r>
              <a:rPr lang="de-DE" dirty="0"/>
              <a:t>Recursivity to train the hidden neurons</a:t>
            </a:r>
          </a:p>
          <a:p>
            <a:pPr lvl="1"/>
            <a:r>
              <a:rPr lang="de-DE" dirty="0"/>
              <a:t>Learning rate and local minima</a:t>
            </a:r>
          </a:p>
        </p:txBody>
      </p:sp>
      <p:sp>
        <p:nvSpPr>
          <p:cNvPr id="6" name="Text Placeholder 5">
            <a:extLst>
              <a:ext uri="{FF2B5EF4-FFF2-40B4-BE49-F238E27FC236}">
                <a16:creationId xmlns:a16="http://schemas.microsoft.com/office/drawing/2014/main" id="{63EF124C-89F8-4B69-B068-C55DD5EB32DB}"/>
              </a:ext>
            </a:extLst>
          </p:cNvPr>
          <p:cNvSpPr>
            <a:spLocks noGrp="1"/>
          </p:cNvSpPr>
          <p:nvPr>
            <p:ph type="body" sz="quarter" idx="18"/>
          </p:nvPr>
        </p:nvSpPr>
        <p:spPr/>
        <p:txBody>
          <a:bodyPr/>
          <a:lstStyle/>
          <a:p>
            <a:r>
              <a:rPr lang="de-DE" dirty="0"/>
              <a:t>MLP and BackPropagation</a:t>
            </a:r>
          </a:p>
          <a:p>
            <a:pPr lvl="1"/>
            <a:r>
              <a:rPr lang="de-DE" dirty="0"/>
              <a:t>Pro‘s and Con‘s</a:t>
            </a:r>
          </a:p>
          <a:p>
            <a:pPr lvl="2"/>
            <a:r>
              <a:rPr lang="de-DE" dirty="0"/>
              <a:t>Black-box tools</a:t>
            </a:r>
          </a:p>
          <a:p>
            <a:pPr lvl="2"/>
            <a:r>
              <a:rPr lang="de-DE" dirty="0"/>
              <a:t>Overfitting</a:t>
            </a:r>
          </a:p>
          <a:p>
            <a:pPr lvl="2"/>
            <a:r>
              <a:rPr lang="de-DE" dirty="0"/>
              <a:t>Techniques to avoid overfitting</a:t>
            </a:r>
          </a:p>
          <a:p>
            <a:pPr lvl="2"/>
            <a:r>
              <a:rPr lang="de-DE" dirty="0"/>
              <a:t>Special architectures</a:t>
            </a:r>
          </a:p>
          <a:p>
            <a:pPr marL="266700" lvl="1" indent="0">
              <a:buNone/>
            </a:pPr>
            <a:endParaRPr lang="de-DE" sz="1000" dirty="0"/>
          </a:p>
          <a:p>
            <a:endParaRPr lang="en-GB" dirty="0"/>
          </a:p>
        </p:txBody>
      </p:sp>
      <p:sp>
        <p:nvSpPr>
          <p:cNvPr id="5" name="Fußzeilenplatzhalter 4">
            <a:extLst>
              <a:ext uri="{FF2B5EF4-FFF2-40B4-BE49-F238E27FC236}">
                <a16:creationId xmlns:a16="http://schemas.microsoft.com/office/drawing/2014/main" id="{0AE5C79C-01AA-2749-A9B0-77BE58AF17F7}"/>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2074309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36836-01DB-42F9-A881-473FD201A29C}"/>
              </a:ext>
            </a:extLst>
          </p:cNvPr>
          <p:cNvSpPr>
            <a:spLocks noGrp="1"/>
          </p:cNvSpPr>
          <p:nvPr>
            <p:ph type="title"/>
          </p:nvPr>
        </p:nvSpPr>
        <p:spPr/>
        <p:txBody>
          <a:bodyPr/>
          <a:lstStyle/>
          <a:p>
            <a:r>
              <a:rPr lang="de-DE" dirty="0"/>
              <a:t>Multi-Layer Perceptron (MLP)</a:t>
            </a:r>
            <a:endParaRPr lang="en-GB" dirty="0"/>
          </a:p>
        </p:txBody>
      </p:sp>
      <p:sp>
        <p:nvSpPr>
          <p:cNvPr id="6" name="Slide Number Placeholder 5"/>
          <p:cNvSpPr>
            <a:spLocks noGrp="1"/>
          </p:cNvSpPr>
          <p:nvPr>
            <p:ph type="sldNum" sz="quarter" idx="13"/>
          </p:nvPr>
        </p:nvSpPr>
        <p:spPr/>
        <p:txBody>
          <a:bodyPr/>
          <a:lstStyle/>
          <a:p>
            <a:fld id="{15C29056-5AFA-7949-831A-3EC086771171}" type="slidenum">
              <a:rPr lang="de-DE" smtClean="0"/>
              <a:pPr/>
              <a:t>30</a:t>
            </a:fld>
            <a:endParaRPr lang="de-DE" dirty="0"/>
          </a:p>
        </p:txBody>
      </p:sp>
      <p:sp>
        <p:nvSpPr>
          <p:cNvPr id="5" name="Text Placeholder 4">
            <a:extLst>
              <a:ext uri="{FF2B5EF4-FFF2-40B4-BE49-F238E27FC236}">
                <a16:creationId xmlns:a16="http://schemas.microsoft.com/office/drawing/2014/main" id="{55E4F773-8F7F-4FA0-BCD7-C1E57530EC9F}"/>
              </a:ext>
            </a:extLst>
          </p:cNvPr>
          <p:cNvSpPr>
            <a:spLocks noGrp="1"/>
          </p:cNvSpPr>
          <p:nvPr>
            <p:ph type="body" sz="quarter" idx="14"/>
          </p:nvPr>
        </p:nvSpPr>
        <p:spPr/>
        <p:txBody>
          <a:bodyPr/>
          <a:lstStyle/>
          <a:p>
            <a:r>
              <a:rPr lang="de-DE" b="0" dirty="0"/>
              <a:t>A Perceptron with more than one layer is a </a:t>
            </a:r>
            <a:r>
              <a:rPr lang="de-DE" b="1" dirty="0"/>
              <a:t>Multi-Layer Perceptron (MLP)</a:t>
            </a:r>
          </a:p>
          <a:p>
            <a:endParaRPr lang="en-GB" b="1" dirty="0"/>
          </a:p>
          <a:p>
            <a:pPr algn="l"/>
            <a:r>
              <a:rPr lang="en-GB" b="0" i="0" u="none" strike="noStrike" baseline="0" dirty="0"/>
              <a:t>A MLP is a neural network with:</a:t>
            </a:r>
          </a:p>
          <a:p>
            <a:pPr lvl="1"/>
            <a:r>
              <a:rPr lang="en-GB" sz="1600" b="0" i="0" u="none" strike="noStrike" baseline="0" dirty="0"/>
              <a:t>an </a:t>
            </a:r>
            <a:r>
              <a:rPr lang="en-GB" sz="1600" b="0" i="1" u="none" strike="noStrike" baseline="0" dirty="0"/>
              <a:t>input layer</a:t>
            </a:r>
            <a:r>
              <a:rPr lang="en-GB" sz="1600" b="0" i="0" u="none" strike="noStrike" baseline="0" dirty="0"/>
              <a:t>,</a:t>
            </a:r>
          </a:p>
          <a:p>
            <a:pPr lvl="1"/>
            <a:r>
              <a:rPr lang="en-GB" sz="1600" b="0" i="0" u="none" strike="noStrike" baseline="0" dirty="0"/>
              <a:t>one or more </a:t>
            </a:r>
            <a:r>
              <a:rPr lang="en-GB" sz="1600" b="0" i="1" u="none" strike="noStrike" baseline="0" dirty="0"/>
              <a:t>hidden layers</a:t>
            </a:r>
            <a:r>
              <a:rPr lang="en-GB" sz="1600" b="0" i="0" u="none" strike="noStrike" baseline="0" dirty="0"/>
              <a:t>, and</a:t>
            </a:r>
          </a:p>
          <a:p>
            <a:pPr lvl="1"/>
            <a:r>
              <a:rPr lang="en-GB" sz="1600" b="0" i="0" u="none" strike="noStrike" baseline="0" dirty="0"/>
              <a:t>an </a:t>
            </a:r>
            <a:r>
              <a:rPr lang="en-GB" sz="1600" b="0" i="1" u="none" strike="noStrike" baseline="0" dirty="0"/>
              <a:t>output layer</a:t>
            </a:r>
            <a:endParaRPr lang="en-GB" sz="1600" i="1" dirty="0"/>
          </a:p>
          <a:p>
            <a:pPr lvl="1"/>
            <a:endParaRPr lang="en-GB" b="0" i="0" u="none" strike="noStrike" baseline="0" dirty="0"/>
          </a:p>
          <a:p>
            <a:pPr algn="l"/>
            <a:r>
              <a:rPr lang="en-GB" b="0" i="0" u="none" strike="noStrike" baseline="0" dirty="0"/>
              <a:t>Connections exist only between neurons from one layer to the next layer</a:t>
            </a:r>
          </a:p>
          <a:p>
            <a:pPr marL="6350" indent="0" algn="l">
              <a:buNone/>
            </a:pPr>
            <a:endParaRPr lang="en-GB" b="0" i="0" u="none" strike="noStrike" baseline="0" dirty="0">
              <a:solidFill>
                <a:srgbClr val="000000"/>
              </a:solidFill>
            </a:endParaRPr>
          </a:p>
        </p:txBody>
      </p:sp>
      <p:sp>
        <p:nvSpPr>
          <p:cNvPr id="3" name="Footer Placeholder 2"/>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1444662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9F92-0045-C445-8B92-83C31D8DD5B7}"/>
              </a:ext>
            </a:extLst>
          </p:cNvPr>
          <p:cNvSpPr>
            <a:spLocks noGrp="1"/>
          </p:cNvSpPr>
          <p:nvPr>
            <p:ph type="title"/>
          </p:nvPr>
        </p:nvSpPr>
        <p:spPr>
          <a:xfrm>
            <a:off x="383241" y="173941"/>
            <a:ext cx="8401984" cy="246221"/>
          </a:xfrm>
        </p:spPr>
        <p:txBody>
          <a:bodyPr/>
          <a:lstStyle/>
          <a:p>
            <a:r>
              <a:rPr lang="en-US" dirty="0"/>
              <a:t>Bias as weight for a constant input</a:t>
            </a:r>
          </a:p>
        </p:txBody>
      </p:sp>
      <p:sp>
        <p:nvSpPr>
          <p:cNvPr id="3" name="Content Placeholder 2">
            <a:extLst>
              <a:ext uri="{FF2B5EF4-FFF2-40B4-BE49-F238E27FC236}">
                <a16:creationId xmlns:a16="http://schemas.microsoft.com/office/drawing/2014/main" id="{5BADA255-72AA-934E-8D8A-47920101D488}"/>
              </a:ext>
            </a:extLst>
          </p:cNvPr>
          <p:cNvSpPr>
            <a:spLocks noGrp="1"/>
          </p:cNvSpPr>
          <p:nvPr>
            <p:ph sz="half" idx="1"/>
          </p:nvPr>
        </p:nvSpPr>
        <p:spPr>
          <a:xfrm>
            <a:off x="834891" y="916857"/>
            <a:ext cx="3884240" cy="398206"/>
          </a:xfrm>
        </p:spPr>
        <p:txBody>
          <a:bodyPr>
            <a:normAutofit/>
          </a:bodyPr>
          <a:lstStyle/>
          <a:p>
            <a:pPr marL="0" indent="0" algn="ctr">
              <a:buNone/>
            </a:pPr>
            <a:r>
              <a:rPr lang="en-US" sz="2000" dirty="0"/>
              <a:t>Biological Neuron </a:t>
            </a:r>
          </a:p>
        </p:txBody>
      </p:sp>
      <p:sp>
        <p:nvSpPr>
          <p:cNvPr id="4" name="Content Placeholder 3">
            <a:extLst>
              <a:ext uri="{FF2B5EF4-FFF2-40B4-BE49-F238E27FC236}">
                <a16:creationId xmlns:a16="http://schemas.microsoft.com/office/drawing/2014/main" id="{D2318030-B918-4542-9784-A7CCB9D70385}"/>
              </a:ext>
            </a:extLst>
          </p:cNvPr>
          <p:cNvSpPr>
            <a:spLocks noGrp="1"/>
          </p:cNvSpPr>
          <p:nvPr>
            <p:ph sz="half" idx="2"/>
          </p:nvPr>
        </p:nvSpPr>
        <p:spPr>
          <a:xfrm>
            <a:off x="4797196" y="896119"/>
            <a:ext cx="3884240" cy="398206"/>
          </a:xfrm>
        </p:spPr>
        <p:txBody>
          <a:bodyPr>
            <a:normAutofit/>
          </a:bodyPr>
          <a:lstStyle/>
          <a:p>
            <a:pPr marL="0" indent="0" algn="ctr">
              <a:buNone/>
            </a:pPr>
            <a:r>
              <a:rPr lang="en-US" sz="2000" dirty="0"/>
              <a:t>Biological Neural Networks</a:t>
            </a:r>
          </a:p>
        </p:txBody>
      </p:sp>
      <p:pic>
        <p:nvPicPr>
          <p:cNvPr id="8" name="Picture 7" descr="A close up of a logo&#10;&#10;Description automatically generated">
            <a:extLst>
              <a:ext uri="{FF2B5EF4-FFF2-40B4-BE49-F238E27FC236}">
                <a16:creationId xmlns:a16="http://schemas.microsoft.com/office/drawing/2014/main" id="{7DEE249D-FF6E-C740-93E8-571DD9FF5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05" y="1433020"/>
            <a:ext cx="1983659" cy="1038865"/>
          </a:xfrm>
          <a:prstGeom prst="rect">
            <a:avLst/>
          </a:prstGeom>
        </p:spPr>
      </p:pic>
      <p:sp>
        <p:nvSpPr>
          <p:cNvPr id="91" name="Oval 90">
            <a:extLst>
              <a:ext uri="{FF2B5EF4-FFF2-40B4-BE49-F238E27FC236}">
                <a16:creationId xmlns:a16="http://schemas.microsoft.com/office/drawing/2014/main" id="{253E4F3A-8B41-FB46-9476-9DACB1844F6E}"/>
              </a:ext>
            </a:extLst>
          </p:cNvPr>
          <p:cNvSpPr/>
          <p:nvPr/>
        </p:nvSpPr>
        <p:spPr>
          <a:xfrm>
            <a:off x="2032400" y="4200983"/>
            <a:ext cx="405000" cy="405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92" name="Straight Connector 91">
            <a:extLst>
              <a:ext uri="{FF2B5EF4-FFF2-40B4-BE49-F238E27FC236}">
                <a16:creationId xmlns:a16="http://schemas.microsoft.com/office/drawing/2014/main" id="{3CFF6611-1352-B848-B6F4-28C7D7822550}"/>
              </a:ext>
            </a:extLst>
          </p:cNvPr>
          <p:cNvCxnSpPr>
            <a:stCxn id="91" idx="0"/>
            <a:endCxn id="91" idx="4"/>
          </p:cNvCxnSpPr>
          <p:nvPr/>
        </p:nvCxnSpPr>
        <p:spPr>
          <a:xfrm>
            <a:off x="2234900" y="4200983"/>
            <a:ext cx="0" cy="405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C1242E68-D591-7941-B8A7-B84F58BF01B5}"/>
                  </a:ext>
                </a:extLst>
              </p:cNvPr>
              <p:cNvSpPr txBox="1"/>
              <p:nvPr/>
            </p:nvSpPr>
            <p:spPr>
              <a:xfrm>
                <a:off x="2074654" y="4304160"/>
                <a:ext cx="14427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smtClean="0">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93" name="TextBox 92">
                <a:extLst>
                  <a:ext uri="{FF2B5EF4-FFF2-40B4-BE49-F238E27FC236}">
                    <a16:creationId xmlns:a16="http://schemas.microsoft.com/office/drawing/2014/main" id="{C1242E68-D591-7941-B8A7-B84F58BF01B5}"/>
                  </a:ext>
                </a:extLst>
              </p:cNvPr>
              <p:cNvSpPr txBox="1">
                <a:spLocks noRot="1" noChangeAspect="1" noMove="1" noResize="1" noEditPoints="1" noAdjustHandles="1" noChangeArrowheads="1" noChangeShapeType="1" noTextEdit="1"/>
              </p:cNvSpPr>
              <p:nvPr/>
            </p:nvSpPr>
            <p:spPr>
              <a:xfrm>
                <a:off x="2074654" y="4304160"/>
                <a:ext cx="144270" cy="184666"/>
              </a:xfrm>
              <a:prstGeom prst="rect">
                <a:avLst/>
              </a:prstGeom>
              <a:blipFill>
                <a:blip r:embed="rId4"/>
                <a:stretch>
                  <a:fillRect l="-37500" t="-3333" r="-3750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EB436A49-B9B5-7249-92C2-25E3F1F0A2FC}"/>
                  </a:ext>
                </a:extLst>
              </p:cNvPr>
              <p:cNvSpPr txBox="1"/>
              <p:nvPr/>
            </p:nvSpPr>
            <p:spPr>
              <a:xfrm>
                <a:off x="2283165" y="4299609"/>
                <a:ext cx="137858"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smtClean="0">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94" name="TextBox 93">
                <a:extLst>
                  <a:ext uri="{FF2B5EF4-FFF2-40B4-BE49-F238E27FC236}">
                    <a16:creationId xmlns:a16="http://schemas.microsoft.com/office/drawing/2014/main" id="{EB436A49-B9B5-7249-92C2-25E3F1F0A2FC}"/>
                  </a:ext>
                </a:extLst>
              </p:cNvPr>
              <p:cNvSpPr txBox="1">
                <a:spLocks noRot="1" noChangeAspect="1" noMove="1" noResize="1" noEditPoints="1" noAdjustHandles="1" noChangeArrowheads="1" noChangeShapeType="1" noTextEdit="1"/>
              </p:cNvSpPr>
              <p:nvPr/>
            </p:nvSpPr>
            <p:spPr>
              <a:xfrm>
                <a:off x="2283165" y="4299609"/>
                <a:ext cx="137858" cy="207749"/>
              </a:xfrm>
              <a:prstGeom prst="rect">
                <a:avLst/>
              </a:prstGeom>
              <a:blipFill>
                <a:blip r:embed="rId5"/>
                <a:stretch>
                  <a:fillRect l="-18182" r="-18182"/>
                </a:stretch>
              </a:blipFill>
            </p:spPr>
            <p:txBody>
              <a:bodyPr/>
              <a:lstStyle/>
              <a:p>
                <a:r>
                  <a:rPr lang="en-US">
                    <a:noFill/>
                  </a:rPr>
                  <a:t> </a:t>
                </a:r>
              </a:p>
            </p:txBody>
          </p:sp>
        </mc:Fallback>
      </mc:AlternateContent>
      <p:cxnSp>
        <p:nvCxnSpPr>
          <p:cNvPr id="99" name="Straight Arrow Connector 98">
            <a:extLst>
              <a:ext uri="{FF2B5EF4-FFF2-40B4-BE49-F238E27FC236}">
                <a16:creationId xmlns:a16="http://schemas.microsoft.com/office/drawing/2014/main" id="{15454049-5826-7243-BA5E-B79DA949D03D}"/>
              </a:ext>
            </a:extLst>
          </p:cNvPr>
          <p:cNvCxnSpPr>
            <a:cxnSpLocks/>
            <a:endCxn id="91" idx="2"/>
          </p:cNvCxnSpPr>
          <p:nvPr/>
        </p:nvCxnSpPr>
        <p:spPr>
          <a:xfrm>
            <a:off x="1448609" y="4068112"/>
            <a:ext cx="583792" cy="335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E79749F-B766-D642-A409-2CC746CD8F41}"/>
              </a:ext>
            </a:extLst>
          </p:cNvPr>
          <p:cNvCxnSpPr>
            <a:cxnSpLocks/>
            <a:endCxn id="91" idx="2"/>
          </p:cNvCxnSpPr>
          <p:nvPr/>
        </p:nvCxnSpPr>
        <p:spPr>
          <a:xfrm flipV="1">
            <a:off x="1448609" y="4403483"/>
            <a:ext cx="583792" cy="403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9066BC0C-FEAA-3E4C-8833-DF6518D5470D}"/>
              </a:ext>
            </a:extLst>
          </p:cNvPr>
          <p:cNvGrpSpPr/>
          <p:nvPr/>
        </p:nvGrpSpPr>
        <p:grpSpPr>
          <a:xfrm>
            <a:off x="2032401" y="4201461"/>
            <a:ext cx="683111" cy="405000"/>
            <a:chOff x="3013200" y="5011200"/>
            <a:chExt cx="910815" cy="540000"/>
          </a:xfrm>
        </p:grpSpPr>
        <p:sp>
          <p:nvSpPr>
            <p:cNvPr id="102" name="Oval 101">
              <a:extLst>
                <a:ext uri="{FF2B5EF4-FFF2-40B4-BE49-F238E27FC236}">
                  <a16:creationId xmlns:a16="http://schemas.microsoft.com/office/drawing/2014/main" id="{7FDAC395-74F2-DB41-B375-5C17B8A0C1BE}"/>
                </a:ext>
              </a:extLst>
            </p:cNvPr>
            <p:cNvSpPr/>
            <p:nvPr/>
          </p:nvSpPr>
          <p:spPr>
            <a:xfrm>
              <a:off x="3013200" y="5011200"/>
              <a:ext cx="540000" cy="540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75" dirty="0">
                <a:solidFill>
                  <a:schemeClr val="tx1">
                    <a:lumMod val="75000"/>
                  </a:schemeClr>
                </a:solidFill>
              </a:endParaRPr>
            </a:p>
          </p:txBody>
        </p:sp>
        <p:sp>
          <p:nvSpPr>
            <p:cNvPr id="103" name="TextBox 102">
              <a:extLst>
                <a:ext uri="{FF2B5EF4-FFF2-40B4-BE49-F238E27FC236}">
                  <a16:creationId xmlns:a16="http://schemas.microsoft.com/office/drawing/2014/main" id="{22E9625D-4F24-9B48-8B65-0EC6190DACD8}"/>
                </a:ext>
              </a:extLst>
            </p:cNvPr>
            <p:cNvSpPr txBox="1"/>
            <p:nvPr/>
          </p:nvSpPr>
          <p:spPr>
            <a:xfrm>
              <a:off x="3045984" y="5067175"/>
              <a:ext cx="878031" cy="400109"/>
            </a:xfrm>
            <a:prstGeom prst="rect">
              <a:avLst/>
            </a:prstGeom>
            <a:noFill/>
          </p:spPr>
          <p:txBody>
            <a:bodyPr wrap="square" rtlCol="0">
              <a:spAutoFit/>
            </a:bodyPr>
            <a:lstStyle/>
            <a:p>
              <a:r>
                <a:rPr lang="en-US" sz="1350" i="1" dirty="0">
                  <a:solidFill>
                    <a:schemeClr val="tx1">
                      <a:lumMod val="75000"/>
                    </a:schemeClr>
                  </a:solidFill>
                  <a:latin typeface="Times New Roman" panose="02020603050405020304" pitchFamily="18" charset="0"/>
                  <a:cs typeface="Times New Roman" panose="02020603050405020304" pitchFamily="18" charset="0"/>
                </a:rPr>
                <a:t>f</a:t>
              </a:r>
              <a:r>
                <a:rPr lang="en-US" sz="1350" dirty="0">
                  <a:solidFill>
                    <a:schemeClr val="tx1">
                      <a:lumMod val="75000"/>
                    </a:schemeClr>
                  </a:solidFill>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3AF207F3-1D0E-4E4D-A965-34AA9F0FCB4E}"/>
                  </a:ext>
                </a:extLst>
              </p:cNvPr>
              <p:cNvSpPr txBox="1"/>
              <p:nvPr/>
            </p:nvSpPr>
            <p:spPr>
              <a:xfrm>
                <a:off x="1605674" y="4536355"/>
                <a:ext cx="241861"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m:t>
                          </m:r>
                        </m:sub>
                      </m:sSub>
                    </m:oMath>
                  </m:oMathPara>
                </a14:m>
                <a:endParaRPr lang="en-US" sz="1350" dirty="0">
                  <a:solidFill>
                    <a:schemeClr val="tx1">
                      <a:lumMod val="75000"/>
                    </a:schemeClr>
                  </a:solidFill>
                </a:endParaRPr>
              </a:p>
            </p:txBody>
          </p:sp>
        </mc:Choice>
        <mc:Fallback xmlns="">
          <p:sp>
            <p:nvSpPr>
              <p:cNvPr id="109" name="TextBox 108">
                <a:extLst>
                  <a:ext uri="{FF2B5EF4-FFF2-40B4-BE49-F238E27FC236}">
                    <a16:creationId xmlns:a16="http://schemas.microsoft.com/office/drawing/2014/main" id="{3AF207F3-1D0E-4E4D-A965-34AA9F0FCB4E}"/>
                  </a:ext>
                </a:extLst>
              </p:cNvPr>
              <p:cNvSpPr txBox="1">
                <a:spLocks noRot="1" noChangeAspect="1" noMove="1" noResize="1" noEditPoints="1" noAdjustHandles="1" noChangeArrowheads="1" noChangeShapeType="1" noTextEdit="1"/>
              </p:cNvSpPr>
              <p:nvPr/>
            </p:nvSpPr>
            <p:spPr>
              <a:xfrm>
                <a:off x="1605674" y="4536355"/>
                <a:ext cx="241861" cy="207749"/>
              </a:xfrm>
              <a:prstGeom prst="rect">
                <a:avLst/>
              </a:prstGeom>
              <a:blipFill>
                <a:blip r:embed="rId6"/>
                <a:stretch>
                  <a:fillRect l="-10000" r="-5000"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13B4F28B-C521-F64B-BECC-3A454987AEE5}"/>
                  </a:ext>
                </a:extLst>
              </p:cNvPr>
              <p:cNvSpPr txBox="1"/>
              <p:nvPr/>
            </p:nvSpPr>
            <p:spPr>
              <a:xfrm>
                <a:off x="1589927" y="4062863"/>
                <a:ext cx="237822"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m:t>
                          </m:r>
                        </m:sub>
                      </m:sSub>
                    </m:oMath>
                  </m:oMathPara>
                </a14:m>
                <a:endParaRPr lang="en-US" sz="1350" dirty="0">
                  <a:solidFill>
                    <a:schemeClr val="tx1">
                      <a:lumMod val="75000"/>
                    </a:schemeClr>
                  </a:solidFill>
                </a:endParaRPr>
              </a:p>
            </p:txBody>
          </p:sp>
        </mc:Choice>
        <mc:Fallback xmlns="">
          <p:sp>
            <p:nvSpPr>
              <p:cNvPr id="110" name="TextBox 109">
                <a:extLst>
                  <a:ext uri="{FF2B5EF4-FFF2-40B4-BE49-F238E27FC236}">
                    <a16:creationId xmlns:a16="http://schemas.microsoft.com/office/drawing/2014/main" id="{13B4F28B-C521-F64B-BECC-3A454987AEE5}"/>
                  </a:ext>
                </a:extLst>
              </p:cNvPr>
              <p:cNvSpPr txBox="1">
                <a:spLocks noRot="1" noChangeAspect="1" noMove="1" noResize="1" noEditPoints="1" noAdjustHandles="1" noChangeArrowheads="1" noChangeShapeType="1" noTextEdit="1"/>
              </p:cNvSpPr>
              <p:nvPr/>
            </p:nvSpPr>
            <p:spPr>
              <a:xfrm>
                <a:off x="1589927" y="4062863"/>
                <a:ext cx="237822" cy="207749"/>
              </a:xfrm>
              <a:prstGeom prst="rect">
                <a:avLst/>
              </a:prstGeom>
              <a:blipFill>
                <a:blip r:embed="rId7"/>
                <a:stretch>
                  <a:fillRect l="-10256" r="-5128"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33FCDFD1-DBFD-C049-A3D5-4C4A34395446}"/>
                  </a:ext>
                </a:extLst>
              </p:cNvPr>
              <p:cNvSpPr txBox="1"/>
              <p:nvPr/>
            </p:nvSpPr>
            <p:spPr>
              <a:xfrm>
                <a:off x="1946692" y="3894609"/>
                <a:ext cx="135229" cy="20774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350" i="1" smtClean="0">
                          <a:solidFill>
                            <a:schemeClr val="tx1">
                              <a:lumMod val="75000"/>
                            </a:schemeClr>
                          </a:solidFill>
                          <a:latin typeface="Cambria Math" panose="02040503050406030204" pitchFamily="18" charset="0"/>
                        </a:rPr>
                        <m:t>𝑏</m:t>
                      </m:r>
                    </m:oMath>
                  </m:oMathPara>
                </a14:m>
                <a:endParaRPr lang="en-US" sz="1350" dirty="0">
                  <a:solidFill>
                    <a:schemeClr val="tx1">
                      <a:lumMod val="75000"/>
                    </a:schemeClr>
                  </a:solidFill>
                </a:endParaRPr>
              </a:p>
            </p:txBody>
          </p:sp>
        </mc:Choice>
        <mc:Fallback xmlns="">
          <p:sp>
            <p:nvSpPr>
              <p:cNvPr id="111" name="TextBox 110">
                <a:extLst>
                  <a:ext uri="{FF2B5EF4-FFF2-40B4-BE49-F238E27FC236}">
                    <a16:creationId xmlns:a16="http://schemas.microsoft.com/office/drawing/2014/main" id="{33FCDFD1-DBFD-C049-A3D5-4C4A34395446}"/>
                  </a:ext>
                </a:extLst>
              </p:cNvPr>
              <p:cNvSpPr txBox="1">
                <a:spLocks noRot="1" noChangeAspect="1" noMove="1" noResize="1" noEditPoints="1" noAdjustHandles="1" noChangeArrowheads="1" noChangeShapeType="1" noTextEdit="1"/>
              </p:cNvSpPr>
              <p:nvPr/>
            </p:nvSpPr>
            <p:spPr>
              <a:xfrm>
                <a:off x="1946692" y="3894609"/>
                <a:ext cx="135229" cy="207749"/>
              </a:xfrm>
              <a:prstGeom prst="rect">
                <a:avLst/>
              </a:prstGeom>
              <a:blipFill>
                <a:blip r:embed="rId8"/>
                <a:stretch>
                  <a:fillRect l="-30435" r="-26087"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37865E21-F702-E347-9A2E-6BE1F79F0071}"/>
                  </a:ext>
                </a:extLst>
              </p:cNvPr>
              <p:cNvSpPr txBox="1"/>
              <p:nvPr/>
            </p:nvSpPr>
            <p:spPr>
              <a:xfrm>
                <a:off x="3285549" y="3443479"/>
                <a:ext cx="1864677"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𝑦</m:t>
                      </m:r>
                      <m:r>
                        <a:rPr lang="de-DE" sz="1350" i="1" smtClean="0">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b="0" i="1" smtClean="0">
                              <a:solidFill>
                                <a:schemeClr val="tx1">
                                  <a:lumMod val="75000"/>
                                </a:schemeClr>
                              </a:solidFill>
                              <a:latin typeface="Cambria Math" panose="02040503050406030204" pitchFamily="18" charset="0"/>
                            </a:rPr>
                            <m:t>𝑓</m:t>
                          </m:r>
                          <m:r>
                            <a:rPr lang="de-DE" sz="1350" i="1">
                              <a:solidFill>
                                <a:schemeClr val="tx1">
                                  <a:lumMod val="75000"/>
                                </a:schemeClr>
                              </a:solidFill>
                              <a:latin typeface="Cambria Math" panose="02040503050406030204" pitchFamily="18" charset="0"/>
                            </a:rPr>
                            <m:t>(</m:t>
                          </m:r>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1</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m:t>
                          </m:r>
                        </m:sub>
                      </m:sSub>
                      <m:r>
                        <a:rPr lang="de-DE" sz="1350" i="1">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2</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m:t>
                          </m:r>
                        </m:sub>
                      </m:sSub>
                      <m:r>
                        <a:rPr lang="de-DE" sz="1350" i="1">
                          <a:solidFill>
                            <a:schemeClr val="tx1">
                              <a:lumMod val="75000"/>
                            </a:schemeClr>
                          </a:solidFill>
                          <a:latin typeface="Cambria Math" panose="02040503050406030204" pitchFamily="18" charset="0"/>
                        </a:rPr>
                        <m:t>+</m:t>
                      </m:r>
                      <m:r>
                        <a:rPr lang="de-DE" sz="1350" i="1" smtClean="0">
                          <a:solidFill>
                            <a:schemeClr val="tx1">
                              <a:lumMod val="75000"/>
                            </a:schemeClr>
                          </a:solidFill>
                          <a:latin typeface="Cambria Math" panose="02040503050406030204" pitchFamily="18" charset="0"/>
                        </a:rPr>
                        <m:t>𝑏</m:t>
                      </m:r>
                      <m:r>
                        <a:rPr lang="de-DE" sz="1350" i="1">
                          <a:solidFill>
                            <a:schemeClr val="tx1">
                              <a:lumMod val="75000"/>
                            </a:schemeClr>
                          </a:solidFill>
                          <a:latin typeface="Cambria Math" panose="02040503050406030204" pitchFamily="18" charset="0"/>
                        </a:rPr>
                        <m:t>)</m:t>
                      </m:r>
                    </m:oMath>
                  </m:oMathPara>
                </a14:m>
                <a:endParaRPr lang="de-DE" sz="1350" dirty="0">
                  <a:solidFill>
                    <a:schemeClr val="tx1">
                      <a:lumMod val="75000"/>
                    </a:schemeClr>
                  </a:solidFill>
                </a:endParaRPr>
              </a:p>
            </p:txBody>
          </p:sp>
        </mc:Choice>
        <mc:Fallback xmlns="">
          <p:sp>
            <p:nvSpPr>
              <p:cNvPr id="112" name="TextBox 111">
                <a:extLst>
                  <a:ext uri="{FF2B5EF4-FFF2-40B4-BE49-F238E27FC236}">
                    <a16:creationId xmlns:a16="http://schemas.microsoft.com/office/drawing/2014/main" id="{37865E21-F702-E347-9A2E-6BE1F79F0071}"/>
                  </a:ext>
                </a:extLst>
              </p:cNvPr>
              <p:cNvSpPr txBox="1">
                <a:spLocks noRot="1" noChangeAspect="1" noMove="1" noResize="1" noEditPoints="1" noAdjustHandles="1" noChangeArrowheads="1" noChangeShapeType="1" noTextEdit="1"/>
              </p:cNvSpPr>
              <p:nvPr/>
            </p:nvSpPr>
            <p:spPr>
              <a:xfrm>
                <a:off x="3285549" y="3443479"/>
                <a:ext cx="1864677" cy="207749"/>
              </a:xfrm>
              <a:prstGeom prst="rect">
                <a:avLst/>
              </a:prstGeom>
              <a:blipFill>
                <a:blip r:embed="rId9"/>
                <a:stretch>
                  <a:fillRect l="-1634" t="-2941" r="-2614" b="-32353"/>
                </a:stretch>
              </a:blipFill>
            </p:spPr>
            <p:txBody>
              <a:bodyPr/>
              <a:lstStyle/>
              <a:p>
                <a:r>
                  <a:rPr lang="en-US">
                    <a:noFill/>
                  </a:rPr>
                  <a:t> </a:t>
                </a:r>
              </a:p>
            </p:txBody>
          </p:sp>
        </mc:Fallback>
      </mc:AlternateContent>
      <p:sp>
        <p:nvSpPr>
          <p:cNvPr id="28" name="Content Placeholder 2">
            <a:extLst>
              <a:ext uri="{FF2B5EF4-FFF2-40B4-BE49-F238E27FC236}">
                <a16:creationId xmlns:a16="http://schemas.microsoft.com/office/drawing/2014/main" id="{59C86505-6EFF-45FE-90F3-67D6E456B523}"/>
              </a:ext>
            </a:extLst>
          </p:cNvPr>
          <p:cNvSpPr txBox="1">
            <a:spLocks/>
          </p:cNvSpPr>
          <p:nvPr/>
        </p:nvSpPr>
        <p:spPr>
          <a:xfrm>
            <a:off x="732928" y="2955141"/>
            <a:ext cx="3884240" cy="398206"/>
          </a:xfrm>
          <a:prstGeom prst="rect">
            <a:avLst/>
          </a:prstGeom>
        </p:spPr>
        <p:txBody>
          <a:bodyPr vert="horz" lIns="91440" tIns="45720" rIns="91440" bIns="45720" rtlCol="0">
            <a:normAutofit/>
          </a:bodyPr>
          <a:lstStyle>
            <a:lvl1pPr marL="285739" indent="-285739" algn="l" defTabSz="761970" rtl="0" eaLnBrk="1" latinLnBrk="0" hangingPunct="1">
              <a:spcBef>
                <a:spcPct val="20000"/>
              </a:spcBef>
              <a:buFont typeface="Arial" panose="020B0604020202020204" pitchFamily="34" charset="0"/>
              <a:buChar char="•"/>
              <a:defRPr sz="2333" kern="1200">
                <a:solidFill>
                  <a:schemeClr val="bg1">
                    <a:lumMod val="50000"/>
                  </a:schemeClr>
                </a:solidFill>
                <a:latin typeface="+mn-lt"/>
                <a:ea typeface="+mn-ea"/>
                <a:cs typeface="+mn-cs"/>
              </a:defRPr>
            </a:lvl1pPr>
            <a:lvl2pPr marL="619100" indent="-238115" algn="l" defTabSz="76197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2pPr>
            <a:lvl3pPr marL="952462" indent="-190492" algn="l" defTabSz="761970" rtl="0" eaLnBrk="1" latinLnBrk="0" hangingPunct="1">
              <a:spcBef>
                <a:spcPct val="20000"/>
              </a:spcBef>
              <a:buFont typeface="Arial" panose="020B0604020202020204" pitchFamily="34" charset="0"/>
              <a:buChar char="•"/>
              <a:defRPr sz="1667" kern="1200">
                <a:solidFill>
                  <a:schemeClr val="bg1">
                    <a:lumMod val="50000"/>
                  </a:schemeClr>
                </a:solidFill>
                <a:latin typeface="+mn-lt"/>
                <a:ea typeface="+mn-ea"/>
                <a:cs typeface="+mn-cs"/>
              </a:defRPr>
            </a:lvl3pPr>
            <a:lvl4pPr marL="1333447"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4pPr>
            <a:lvl5pPr marL="1714431"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5pPr>
            <a:lvl6pPr marL="209541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tx1">
                    <a:lumMod val="75000"/>
                  </a:schemeClr>
                </a:solidFill>
                <a:latin typeface="Arial" panose="020B0604020202020204" pitchFamily="34" charset="0"/>
                <a:cs typeface="Arial" panose="020B0604020202020204" pitchFamily="34" charset="0"/>
              </a:rPr>
              <a:t>Artificial Neuron (</a:t>
            </a:r>
            <a:r>
              <a:rPr lang="en-US" sz="2000" b="1" dirty="0">
                <a:solidFill>
                  <a:schemeClr val="tx1">
                    <a:lumMod val="75000"/>
                  </a:schemeClr>
                </a:solidFill>
                <a:latin typeface="Arial" panose="020B0604020202020204" pitchFamily="34" charset="0"/>
                <a:cs typeface="Arial" panose="020B0604020202020204" pitchFamily="34" charset="0"/>
              </a:rPr>
              <a:t>Perceptron</a:t>
            </a:r>
            <a:r>
              <a:rPr lang="en-US" sz="2000" dirty="0">
                <a:solidFill>
                  <a:schemeClr val="tx1">
                    <a:lumMod val="75000"/>
                  </a:schemeClr>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CE53FF9-B332-4F53-B42C-795F6E4B138B}"/>
                  </a:ext>
                </a:extLst>
              </p:cNvPr>
              <p:cNvSpPr txBox="1"/>
              <p:nvPr/>
            </p:nvSpPr>
            <p:spPr>
              <a:xfrm>
                <a:off x="3284699" y="4072229"/>
                <a:ext cx="1191801"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𝑎</m:t>
                      </m:r>
                      <m:r>
                        <a:rPr lang="de-DE" sz="1350" b="0" i="1" smtClean="0">
                          <a:solidFill>
                            <a:schemeClr val="tx1">
                              <a:lumMod val="75000"/>
                            </a:schemeClr>
                          </a:solidFill>
                          <a:latin typeface="Cambria Math" panose="02040503050406030204" pitchFamily="18" charset="0"/>
                        </a:rPr>
                        <m:t>(</m:t>
                      </m:r>
                      <m:r>
                        <a:rPr lang="de-DE" sz="1350" b="1" i="1">
                          <a:solidFill>
                            <a:schemeClr val="tx1">
                              <a:lumMod val="75000"/>
                            </a:schemeClr>
                          </a:solidFill>
                          <a:latin typeface="Cambria Math" panose="02040503050406030204" pitchFamily="18" charset="0"/>
                        </a:rPr>
                        <m:t>𝒙</m:t>
                      </m:r>
                      <m:r>
                        <a:rPr lang="de-DE" sz="1350" b="0" i="1" smtClean="0">
                          <a:solidFill>
                            <a:schemeClr val="tx1">
                              <a:lumMod val="75000"/>
                            </a:schemeClr>
                          </a:solidFill>
                          <a:latin typeface="Cambria Math" panose="02040503050406030204" pitchFamily="18" charset="0"/>
                        </a:rPr>
                        <m:t>)</m:t>
                      </m:r>
                      <m:r>
                        <a:rPr lang="de-DE" sz="1350" i="1" smtClean="0">
                          <a:solidFill>
                            <a:schemeClr val="tx1">
                              <a:lumMod val="75000"/>
                            </a:schemeClr>
                          </a:solidFill>
                          <a:latin typeface="Cambria Math" panose="02040503050406030204" pitchFamily="18" charset="0"/>
                        </a:rPr>
                        <m:t>=</m:t>
                      </m:r>
                      <m:nary>
                        <m:naryPr>
                          <m:chr m:val="∑"/>
                          <m:ctrlPr>
                            <a:rPr lang="de-DE" sz="1350" i="1">
                              <a:solidFill>
                                <a:schemeClr val="tx1">
                                  <a:lumMod val="75000"/>
                                </a:schemeClr>
                              </a:solidFill>
                              <a:latin typeface="Cambria Math" panose="02040503050406030204" pitchFamily="18" charset="0"/>
                            </a:rPr>
                          </m:ctrlPr>
                        </m:naryPr>
                        <m:sub>
                          <m:r>
                            <m:rPr>
                              <m:brk m:alnAt="23"/>
                            </m:rPr>
                            <a:rPr lang="de-DE" sz="1350" i="1">
                              <a:solidFill>
                                <a:schemeClr val="tx1">
                                  <a:lumMod val="75000"/>
                                </a:schemeClr>
                              </a:solidFill>
                              <a:latin typeface="Cambria Math" panose="02040503050406030204" pitchFamily="18" charset="0"/>
                            </a:rPr>
                            <m:t>𝑖</m:t>
                          </m:r>
                          <m:r>
                            <a:rPr lang="de-DE" sz="1350" i="1">
                              <a:solidFill>
                                <a:schemeClr val="tx1">
                                  <a:lumMod val="75000"/>
                                </a:schemeClr>
                              </a:solidFill>
                              <a:latin typeface="Cambria Math" panose="02040503050406030204" pitchFamily="18" charset="0"/>
                            </a:rPr>
                            <m:t>=0</m:t>
                          </m:r>
                        </m:sub>
                        <m:sup>
                          <m:r>
                            <a:rPr lang="de-DE" sz="1350" i="1">
                              <a:solidFill>
                                <a:schemeClr val="tx1">
                                  <a:lumMod val="75000"/>
                                </a:schemeClr>
                              </a:solidFill>
                              <a:latin typeface="Cambria Math" panose="02040503050406030204" pitchFamily="18" charset="0"/>
                            </a:rPr>
                            <m:t>𝑛</m:t>
                          </m:r>
                        </m:sup>
                        <m:e>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𝑖</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𝑖</m:t>
                              </m:r>
                            </m:sub>
                          </m:sSub>
                        </m:e>
                      </m:nary>
                    </m:oMath>
                  </m:oMathPara>
                </a14:m>
                <a:endParaRPr lang="de-DE" sz="1350" dirty="0">
                  <a:solidFill>
                    <a:schemeClr val="tx1">
                      <a:lumMod val="75000"/>
                    </a:schemeClr>
                  </a:solidFill>
                </a:endParaRPr>
              </a:p>
            </p:txBody>
          </p:sp>
        </mc:Choice>
        <mc:Fallback xmlns="">
          <p:sp>
            <p:nvSpPr>
              <p:cNvPr id="35" name="TextBox 34">
                <a:extLst>
                  <a:ext uri="{FF2B5EF4-FFF2-40B4-BE49-F238E27FC236}">
                    <a16:creationId xmlns:a16="http://schemas.microsoft.com/office/drawing/2014/main" id="{ECE53FF9-B332-4F53-B42C-795F6E4B138B}"/>
                  </a:ext>
                </a:extLst>
              </p:cNvPr>
              <p:cNvSpPr txBox="1">
                <a:spLocks noRot="1" noChangeAspect="1" noMove="1" noResize="1" noEditPoints="1" noAdjustHandles="1" noChangeArrowheads="1" noChangeShapeType="1" noTextEdit="1"/>
              </p:cNvSpPr>
              <p:nvPr/>
            </p:nvSpPr>
            <p:spPr>
              <a:xfrm>
                <a:off x="3284699" y="4072229"/>
                <a:ext cx="1191801" cy="567463"/>
              </a:xfrm>
              <a:prstGeom prst="rect">
                <a:avLst/>
              </a:prstGeom>
              <a:blipFill>
                <a:blip r:embed="rId10"/>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D13BA700-65A4-4C5F-AC72-A7290709E4FA}"/>
              </a:ext>
            </a:extLst>
          </p:cNvPr>
          <p:cNvCxnSpPr/>
          <p:nvPr/>
        </p:nvCxnSpPr>
        <p:spPr>
          <a:xfrm>
            <a:off x="2437400" y="4420653"/>
            <a:ext cx="33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1FA8787-2FA5-4C9E-8EFD-112C3C065C4D}"/>
                  </a:ext>
                </a:extLst>
              </p:cNvPr>
              <p:cNvSpPr/>
              <p:nvPr/>
            </p:nvSpPr>
            <p:spPr>
              <a:xfrm>
                <a:off x="1083205" y="3794039"/>
                <a:ext cx="4607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GB" dirty="0">
                  <a:solidFill>
                    <a:schemeClr val="tx1">
                      <a:lumMod val="75000"/>
                    </a:schemeClr>
                  </a:solidFill>
                </a:endParaRPr>
              </a:p>
            </p:txBody>
          </p:sp>
        </mc:Choice>
        <mc:Fallback xmlns="">
          <p:sp>
            <p:nvSpPr>
              <p:cNvPr id="17" name="Rectangle 16">
                <a:extLst>
                  <a:ext uri="{FF2B5EF4-FFF2-40B4-BE49-F238E27FC236}">
                    <a16:creationId xmlns:a16="http://schemas.microsoft.com/office/drawing/2014/main" id="{51FA8787-2FA5-4C9E-8EFD-112C3C065C4D}"/>
                  </a:ext>
                </a:extLst>
              </p:cNvPr>
              <p:cNvSpPr>
                <a:spLocks noRot="1" noChangeAspect="1" noMove="1" noResize="1" noEditPoints="1" noAdjustHandles="1" noChangeArrowheads="1" noChangeShapeType="1" noTextEdit="1"/>
              </p:cNvSpPr>
              <p:nvPr/>
            </p:nvSpPr>
            <p:spPr>
              <a:xfrm>
                <a:off x="1083205" y="3794039"/>
                <a:ext cx="46076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2716F7-86DC-449D-99C4-628E28B3F9EF}"/>
                  </a:ext>
                </a:extLst>
              </p:cNvPr>
              <p:cNvSpPr/>
              <p:nvPr/>
            </p:nvSpPr>
            <p:spPr>
              <a:xfrm>
                <a:off x="1040806" y="4613477"/>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2</m:t>
                          </m:r>
                        </m:sub>
                      </m:sSub>
                    </m:oMath>
                  </m:oMathPara>
                </a14:m>
                <a:endParaRPr lang="en-GB" dirty="0">
                  <a:solidFill>
                    <a:schemeClr val="tx1">
                      <a:lumMod val="75000"/>
                    </a:schemeClr>
                  </a:solidFill>
                </a:endParaRPr>
              </a:p>
            </p:txBody>
          </p:sp>
        </mc:Choice>
        <mc:Fallback xmlns="">
          <p:sp>
            <p:nvSpPr>
              <p:cNvPr id="18" name="Rectangle 17">
                <a:extLst>
                  <a:ext uri="{FF2B5EF4-FFF2-40B4-BE49-F238E27FC236}">
                    <a16:creationId xmlns:a16="http://schemas.microsoft.com/office/drawing/2014/main" id="{F12716F7-86DC-449D-99C4-628E28B3F9EF}"/>
                  </a:ext>
                </a:extLst>
              </p:cNvPr>
              <p:cNvSpPr>
                <a:spLocks noRot="1" noChangeAspect="1" noMove="1" noResize="1" noEditPoints="1" noAdjustHandles="1" noChangeArrowheads="1" noChangeShapeType="1" noTextEdit="1"/>
              </p:cNvSpPr>
              <p:nvPr/>
            </p:nvSpPr>
            <p:spPr>
              <a:xfrm>
                <a:off x="1040806" y="4613477"/>
                <a:ext cx="466089" cy="369332"/>
              </a:xfrm>
              <a:prstGeom prst="rect">
                <a:avLst/>
              </a:prstGeom>
              <a:blipFill>
                <a:blip r:embed="rId12"/>
                <a:stretch>
                  <a:fillRect/>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D5CD576C-3EDE-49FB-AFA8-3E4FFF1ED31C}"/>
              </a:ext>
            </a:extLst>
          </p:cNvPr>
          <p:cNvSpPr/>
          <p:nvPr/>
        </p:nvSpPr>
        <p:spPr>
          <a:xfrm>
            <a:off x="2764049" y="4211827"/>
            <a:ext cx="288862" cy="369332"/>
          </a:xfrm>
          <a:prstGeom prst="rect">
            <a:avLst/>
          </a:prstGeom>
        </p:spPr>
        <p:txBody>
          <a:bodyPr wrap="none">
            <a:spAutoFit/>
          </a:bodyPr>
          <a:lstStyle/>
          <a:p>
            <a:r>
              <a:rPr lang="de-DE" i="1" dirty="0">
                <a:solidFill>
                  <a:schemeClr val="tx1">
                    <a:lumMod val="75000"/>
                  </a:schemeClr>
                </a:solidFill>
                <a:latin typeface="Times New Roman" panose="02020603050405020304" pitchFamily="18" charset="0"/>
                <a:cs typeface="Times New Roman" panose="02020603050405020304" pitchFamily="18" charset="0"/>
              </a:rPr>
              <a:t>y</a:t>
            </a:r>
            <a:endParaRPr lang="en-GB" i="1" dirty="0">
              <a:solidFill>
                <a:schemeClr val="tx1">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2AC21AEE-576A-4CB8-BDEA-FAACF959A1E7}"/>
                  </a:ext>
                </a:extLst>
              </p:cNvPr>
              <p:cNvSpPr txBox="1"/>
              <p:nvPr/>
            </p:nvSpPr>
            <p:spPr>
              <a:xfrm>
                <a:off x="3286825" y="3806098"/>
                <a:ext cx="564642"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𝑏</m:t>
                      </m:r>
                      <m:r>
                        <a:rPr lang="de-DE" sz="1350" i="1" smtClean="0">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0</m:t>
                          </m:r>
                        </m:sub>
                      </m:sSub>
                    </m:oMath>
                  </m:oMathPara>
                </a14:m>
                <a:endParaRPr lang="de-DE" sz="1350" dirty="0">
                  <a:solidFill>
                    <a:schemeClr val="tx1">
                      <a:lumMod val="75000"/>
                    </a:schemeClr>
                  </a:solidFill>
                </a:endParaRPr>
              </a:p>
            </p:txBody>
          </p:sp>
        </mc:Choice>
        <mc:Fallback xmlns="">
          <p:sp>
            <p:nvSpPr>
              <p:cNvPr id="155" name="TextBox 154">
                <a:extLst>
                  <a:ext uri="{FF2B5EF4-FFF2-40B4-BE49-F238E27FC236}">
                    <a16:creationId xmlns:a16="http://schemas.microsoft.com/office/drawing/2014/main" id="{2AC21AEE-576A-4CB8-BDEA-FAACF959A1E7}"/>
                  </a:ext>
                </a:extLst>
              </p:cNvPr>
              <p:cNvSpPr txBox="1">
                <a:spLocks noRot="1" noChangeAspect="1" noMove="1" noResize="1" noEditPoints="1" noAdjustHandles="1" noChangeArrowheads="1" noChangeShapeType="1" noTextEdit="1"/>
              </p:cNvSpPr>
              <p:nvPr/>
            </p:nvSpPr>
            <p:spPr>
              <a:xfrm>
                <a:off x="3286825" y="3806098"/>
                <a:ext cx="564642" cy="207749"/>
              </a:xfrm>
              <a:prstGeom prst="rect">
                <a:avLst/>
              </a:prstGeom>
              <a:blipFill>
                <a:blip r:embed="rId13"/>
                <a:stretch>
                  <a:fillRect l="-7527" r="-2151" b="-14706"/>
                </a:stretch>
              </a:blipFill>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0B428148-9612-413B-9D47-7D4518304248}"/>
              </a:ext>
            </a:extLst>
          </p:cNvPr>
          <p:cNvCxnSpPr>
            <a:cxnSpLocks/>
          </p:cNvCxnSpPr>
          <p:nvPr/>
        </p:nvCxnSpPr>
        <p:spPr>
          <a:xfrm>
            <a:off x="1980341" y="4128628"/>
            <a:ext cx="98015" cy="133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45F334E-13E4-4E4C-8B5D-510901A50C2E}"/>
                  </a:ext>
                </a:extLst>
              </p:cNvPr>
              <p:cNvSpPr/>
              <p:nvPr/>
            </p:nvSpPr>
            <p:spPr>
              <a:xfrm>
                <a:off x="1777831" y="3643140"/>
                <a:ext cx="77367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rPr>
                          </m:ctrlPr>
                        </m:sSubPr>
                        <m:e>
                          <m:r>
                            <a:rPr lang="de-DE" sz="1200" i="1">
                              <a:solidFill>
                                <a:schemeClr val="tx1">
                                  <a:lumMod val="75000"/>
                                </a:schemeClr>
                              </a:solidFill>
                              <a:latin typeface="Cambria Math" panose="02040503050406030204" pitchFamily="18" charset="0"/>
                            </a:rPr>
                            <m:t>𝑥</m:t>
                          </m:r>
                        </m:e>
                        <m:sub>
                          <m:r>
                            <a:rPr lang="de-DE" sz="1200" b="0" i="1" smtClean="0">
                              <a:solidFill>
                                <a:schemeClr val="tx1">
                                  <a:lumMod val="75000"/>
                                </a:schemeClr>
                              </a:solidFill>
                              <a:latin typeface="Cambria Math" panose="02040503050406030204" pitchFamily="18" charset="0"/>
                            </a:rPr>
                            <m:t>0</m:t>
                          </m:r>
                        </m:sub>
                      </m:sSub>
                      <m:r>
                        <a:rPr lang="de-DE" sz="1200" b="0" i="1" smtClean="0">
                          <a:solidFill>
                            <a:schemeClr val="tx1">
                              <a:lumMod val="75000"/>
                            </a:schemeClr>
                          </a:solidFill>
                          <a:latin typeface="Cambria Math" panose="02040503050406030204" pitchFamily="18" charset="0"/>
                        </a:rPr>
                        <m:t>=+1</m:t>
                      </m:r>
                    </m:oMath>
                  </m:oMathPara>
                </a14:m>
                <a:endParaRPr lang="en-GB" sz="1200" dirty="0">
                  <a:solidFill>
                    <a:schemeClr val="tx1">
                      <a:lumMod val="75000"/>
                    </a:schemeClr>
                  </a:solidFill>
                </a:endParaRPr>
              </a:p>
            </p:txBody>
          </p:sp>
        </mc:Choice>
        <mc:Fallback xmlns="">
          <p:sp>
            <p:nvSpPr>
              <p:cNvPr id="5" name="Rectangle 4">
                <a:extLst>
                  <a:ext uri="{FF2B5EF4-FFF2-40B4-BE49-F238E27FC236}">
                    <a16:creationId xmlns:a16="http://schemas.microsoft.com/office/drawing/2014/main" id="{A45F334E-13E4-4E4C-8B5D-510901A50C2E}"/>
                  </a:ext>
                </a:extLst>
              </p:cNvPr>
              <p:cNvSpPr>
                <a:spLocks noRot="1" noChangeAspect="1" noMove="1" noResize="1" noEditPoints="1" noAdjustHandles="1" noChangeArrowheads="1" noChangeShapeType="1" noTextEdit="1"/>
              </p:cNvSpPr>
              <p:nvPr/>
            </p:nvSpPr>
            <p:spPr>
              <a:xfrm>
                <a:off x="1777831" y="3643140"/>
                <a:ext cx="773673" cy="276999"/>
              </a:xfrm>
              <a:prstGeom prst="rect">
                <a:avLst/>
              </a:prstGeom>
              <a:blipFill>
                <a:blip r:embed="rId14"/>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780F4E9-ED19-46F0-94DB-99E8E7137EEE}"/>
              </a:ext>
            </a:extLst>
          </p:cNvPr>
          <p:cNvPicPr>
            <a:picLocks noChangeAspect="1"/>
          </p:cNvPicPr>
          <p:nvPr/>
        </p:nvPicPr>
        <p:blipFill>
          <a:blip r:embed="rId15"/>
          <a:stretch>
            <a:fillRect/>
          </a:stretch>
        </p:blipFill>
        <p:spPr>
          <a:xfrm>
            <a:off x="5877302" y="1463002"/>
            <a:ext cx="1818439" cy="1324563"/>
          </a:xfrm>
          <a:prstGeom prst="rect">
            <a:avLst/>
          </a:prstGeom>
        </p:spPr>
      </p:pic>
      <p:pic>
        <p:nvPicPr>
          <p:cNvPr id="10" name="Picture 9" descr="A close up of a map&#10;&#10;Description automatically generated">
            <a:extLst>
              <a:ext uri="{FF2B5EF4-FFF2-40B4-BE49-F238E27FC236}">
                <a16:creationId xmlns:a16="http://schemas.microsoft.com/office/drawing/2014/main" id="{7FBD2761-F384-4928-88BD-D938CE3B26D4}"/>
              </a:ext>
            </a:extLst>
          </p:cNvPr>
          <p:cNvPicPr>
            <a:picLocks noChangeAspect="1"/>
          </p:cNvPicPr>
          <p:nvPr/>
        </p:nvPicPr>
        <p:blipFill>
          <a:blip r:embed="rId16"/>
          <a:stretch>
            <a:fillRect/>
          </a:stretch>
        </p:blipFill>
        <p:spPr>
          <a:xfrm>
            <a:off x="3311470" y="1822892"/>
            <a:ext cx="661117" cy="63391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ECA5D16-3306-4FDB-A07B-DE19E07F8942}"/>
                  </a:ext>
                </a:extLst>
              </p:cNvPr>
              <p:cNvSpPr txBox="1"/>
              <p:nvPr/>
            </p:nvSpPr>
            <p:spPr>
              <a:xfrm>
                <a:off x="1946692" y="3887203"/>
                <a:ext cx="572656" cy="21544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350" i="1" smtClean="0">
                          <a:solidFill>
                            <a:schemeClr val="tx1">
                              <a:lumMod val="75000"/>
                            </a:schemeClr>
                          </a:solidFill>
                          <a:latin typeface="Cambria Math" panose="02040503050406030204" pitchFamily="18" charset="0"/>
                        </a:rPr>
                        <m:t>𝑏</m:t>
                      </m:r>
                      <m:r>
                        <a:rPr lang="de-DE" sz="1350" b="0" i="1" smtClean="0">
                          <a:solidFill>
                            <a:schemeClr val="tx1">
                              <a:lumMod val="75000"/>
                            </a:schemeClr>
                          </a:solidFill>
                          <a:latin typeface="Cambria Math" panose="02040503050406030204" pitchFamily="18" charset="0"/>
                        </a:rPr>
                        <m:t>=</m:t>
                      </m:r>
                      <m:sSub>
                        <m:sSubPr>
                          <m:ctrlPr>
                            <a:rPr lang="de-DE" sz="1400" i="1">
                              <a:solidFill>
                                <a:schemeClr val="tx1">
                                  <a:lumMod val="75000"/>
                                </a:schemeClr>
                              </a:solidFill>
                              <a:latin typeface="Cambria Math" panose="02040503050406030204" pitchFamily="18" charset="0"/>
                            </a:rPr>
                          </m:ctrlPr>
                        </m:sSubPr>
                        <m:e>
                          <m:r>
                            <a:rPr lang="de-DE" sz="1400" b="0" i="1" smtClean="0">
                              <a:solidFill>
                                <a:schemeClr val="tx1">
                                  <a:lumMod val="75000"/>
                                </a:schemeClr>
                              </a:solidFill>
                              <a:latin typeface="Cambria Math" panose="02040503050406030204" pitchFamily="18" charset="0"/>
                            </a:rPr>
                            <m:t>𝑤</m:t>
                          </m:r>
                        </m:e>
                        <m:sub>
                          <m:r>
                            <a:rPr lang="de-DE" sz="1400" b="0" i="1" smtClean="0">
                              <a:solidFill>
                                <a:schemeClr val="tx1">
                                  <a:lumMod val="75000"/>
                                </a:schemeClr>
                              </a:solidFill>
                              <a:latin typeface="Cambria Math" panose="02040503050406030204" pitchFamily="18" charset="0"/>
                            </a:rPr>
                            <m:t>0</m:t>
                          </m:r>
                        </m:sub>
                      </m:sSub>
                    </m:oMath>
                  </m:oMathPara>
                </a14:m>
                <a:endParaRPr lang="en-US" sz="1350" dirty="0">
                  <a:solidFill>
                    <a:schemeClr val="tx1">
                      <a:lumMod val="75000"/>
                    </a:schemeClr>
                  </a:solidFill>
                </a:endParaRPr>
              </a:p>
            </p:txBody>
          </p:sp>
        </mc:Choice>
        <mc:Fallback xmlns="">
          <p:sp>
            <p:nvSpPr>
              <p:cNvPr id="6" name="TextBox 5">
                <a:extLst>
                  <a:ext uri="{FF2B5EF4-FFF2-40B4-BE49-F238E27FC236}">
                    <a16:creationId xmlns:a16="http://schemas.microsoft.com/office/drawing/2014/main" id="{2ECA5D16-3306-4FDB-A07B-DE19E07F8942}"/>
                  </a:ext>
                </a:extLst>
              </p:cNvPr>
              <p:cNvSpPr txBox="1">
                <a:spLocks noRot="1" noChangeAspect="1" noMove="1" noResize="1" noEditPoints="1" noAdjustHandles="1" noChangeArrowheads="1" noChangeShapeType="1" noTextEdit="1"/>
              </p:cNvSpPr>
              <p:nvPr/>
            </p:nvSpPr>
            <p:spPr>
              <a:xfrm>
                <a:off x="1946692" y="3887203"/>
                <a:ext cx="572656" cy="215444"/>
              </a:xfrm>
              <a:prstGeom prst="rect">
                <a:avLst/>
              </a:prstGeom>
              <a:blipFill>
                <a:blip r:embed="rId17"/>
                <a:stretch>
                  <a:fillRect l="-6383" r="-106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986F51A-9070-4330-AC59-E065F887C266}"/>
                  </a:ext>
                </a:extLst>
              </p:cNvPr>
              <p:cNvSpPr txBox="1"/>
              <p:nvPr/>
            </p:nvSpPr>
            <p:spPr>
              <a:xfrm>
                <a:off x="3284699" y="4651636"/>
                <a:ext cx="1434432"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𝑦</m:t>
                      </m:r>
                      <m:r>
                        <a:rPr lang="de-DE" sz="1350" i="1">
                          <a:solidFill>
                            <a:schemeClr val="tx1">
                              <a:lumMod val="75000"/>
                            </a:schemeClr>
                          </a:solidFill>
                          <a:latin typeface="Cambria Math" panose="02040503050406030204" pitchFamily="18" charset="0"/>
                        </a:rPr>
                        <m:t>(</m:t>
                      </m:r>
                      <m:r>
                        <a:rPr lang="de-DE" sz="1350" b="1" i="1">
                          <a:solidFill>
                            <a:schemeClr val="tx1">
                              <a:lumMod val="75000"/>
                            </a:schemeClr>
                          </a:solidFill>
                          <a:latin typeface="Cambria Math" panose="02040503050406030204" pitchFamily="18" charset="0"/>
                        </a:rPr>
                        <m:t>𝒙</m:t>
                      </m:r>
                      <m:r>
                        <a:rPr lang="de-DE" sz="1350" i="1">
                          <a:solidFill>
                            <a:schemeClr val="tx1">
                              <a:lumMod val="75000"/>
                            </a:schemeClr>
                          </a:solidFill>
                          <a:latin typeface="Cambria Math" panose="02040503050406030204" pitchFamily="18" charset="0"/>
                        </a:rPr>
                        <m:t>)=</m:t>
                      </m:r>
                      <m:r>
                        <a:rPr lang="de-DE" sz="1350" b="0" i="1" smtClean="0">
                          <a:solidFill>
                            <a:schemeClr val="tx1">
                              <a:lumMod val="75000"/>
                            </a:schemeClr>
                          </a:solidFill>
                          <a:latin typeface="Cambria Math" panose="02040503050406030204" pitchFamily="18" charset="0"/>
                        </a:rPr>
                        <m:t>𝑓</m:t>
                      </m:r>
                      <m:r>
                        <a:rPr lang="de-DE" sz="1350" b="0" i="1" smtClean="0">
                          <a:solidFill>
                            <a:schemeClr val="tx1">
                              <a:lumMod val="75000"/>
                            </a:schemeClr>
                          </a:solidFill>
                          <a:latin typeface="Cambria Math" panose="02040503050406030204" pitchFamily="18" charset="0"/>
                        </a:rPr>
                        <m:t>(</m:t>
                      </m:r>
                      <m:nary>
                        <m:naryPr>
                          <m:chr m:val="∑"/>
                          <m:ctrlPr>
                            <a:rPr lang="de-DE" sz="1350" i="1">
                              <a:solidFill>
                                <a:schemeClr val="tx1">
                                  <a:lumMod val="75000"/>
                                </a:schemeClr>
                              </a:solidFill>
                              <a:latin typeface="Cambria Math" panose="02040503050406030204" pitchFamily="18" charset="0"/>
                            </a:rPr>
                          </m:ctrlPr>
                        </m:naryPr>
                        <m:sub>
                          <m:r>
                            <m:rPr>
                              <m:brk m:alnAt="23"/>
                            </m:rPr>
                            <a:rPr lang="de-DE" sz="1350" i="1">
                              <a:solidFill>
                                <a:schemeClr val="tx1">
                                  <a:lumMod val="75000"/>
                                </a:schemeClr>
                              </a:solidFill>
                              <a:latin typeface="Cambria Math" panose="02040503050406030204" pitchFamily="18" charset="0"/>
                            </a:rPr>
                            <m:t>𝑖</m:t>
                          </m:r>
                          <m:r>
                            <a:rPr lang="de-DE" sz="1350" i="1">
                              <a:solidFill>
                                <a:schemeClr val="tx1">
                                  <a:lumMod val="75000"/>
                                </a:schemeClr>
                              </a:solidFill>
                              <a:latin typeface="Cambria Math" panose="02040503050406030204" pitchFamily="18" charset="0"/>
                            </a:rPr>
                            <m:t>=0</m:t>
                          </m:r>
                        </m:sub>
                        <m:sup>
                          <m:r>
                            <a:rPr lang="de-DE" sz="1350" i="1">
                              <a:solidFill>
                                <a:schemeClr val="tx1">
                                  <a:lumMod val="75000"/>
                                </a:schemeClr>
                              </a:solidFill>
                              <a:latin typeface="Cambria Math" panose="02040503050406030204" pitchFamily="18" charset="0"/>
                            </a:rPr>
                            <m:t>𝑛</m:t>
                          </m:r>
                        </m:sup>
                        <m:e>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b="0" i="1" smtClean="0">
                                  <a:solidFill>
                                    <a:schemeClr val="tx1">
                                      <a:lumMod val="75000"/>
                                    </a:schemeClr>
                                  </a:solidFill>
                                  <a:latin typeface="Cambria Math" panose="02040503050406030204" pitchFamily="18" charset="0"/>
                                </a:rPr>
                                <m:t>𝑖</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𝑖</m:t>
                              </m:r>
                            </m:sub>
                          </m:sSub>
                        </m:e>
                      </m:nary>
                      <m:r>
                        <a:rPr lang="de-DE" sz="1350" b="0" i="1" smtClean="0">
                          <a:solidFill>
                            <a:schemeClr val="tx1">
                              <a:lumMod val="75000"/>
                            </a:schemeClr>
                          </a:solidFill>
                          <a:latin typeface="Cambria Math" panose="02040503050406030204" pitchFamily="18" charset="0"/>
                        </a:rPr>
                        <m:t>)</m:t>
                      </m:r>
                    </m:oMath>
                  </m:oMathPara>
                </a14:m>
                <a:endParaRPr lang="de-DE" sz="1350" dirty="0">
                  <a:solidFill>
                    <a:schemeClr val="tx1">
                      <a:lumMod val="75000"/>
                    </a:schemeClr>
                  </a:solidFill>
                </a:endParaRPr>
              </a:p>
            </p:txBody>
          </p:sp>
        </mc:Choice>
        <mc:Fallback xmlns="">
          <p:sp>
            <p:nvSpPr>
              <p:cNvPr id="9" name="TextBox 8">
                <a:extLst>
                  <a:ext uri="{FF2B5EF4-FFF2-40B4-BE49-F238E27FC236}">
                    <a16:creationId xmlns:a16="http://schemas.microsoft.com/office/drawing/2014/main" id="{D986F51A-9070-4330-AC59-E065F887C266}"/>
                  </a:ext>
                </a:extLst>
              </p:cNvPr>
              <p:cNvSpPr txBox="1">
                <a:spLocks noRot="1" noChangeAspect="1" noMove="1" noResize="1" noEditPoints="1" noAdjustHandles="1" noChangeArrowheads="1" noChangeShapeType="1" noTextEdit="1"/>
              </p:cNvSpPr>
              <p:nvPr/>
            </p:nvSpPr>
            <p:spPr>
              <a:xfrm>
                <a:off x="3284699" y="4651636"/>
                <a:ext cx="1434432" cy="567463"/>
              </a:xfrm>
              <a:prstGeom prst="rect">
                <a:avLst/>
              </a:prstGeom>
              <a:blipFill>
                <a:blip r:embed="rId18"/>
                <a:stretch>
                  <a:fillRect/>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3872AABE-C162-4BF6-BEE7-07C2C85A1ACF}"/>
              </a:ext>
            </a:extLst>
          </p:cNvPr>
          <p:cNvSpPr/>
          <p:nvPr/>
        </p:nvSpPr>
        <p:spPr>
          <a:xfrm>
            <a:off x="1685290" y="3613581"/>
            <a:ext cx="989758" cy="5242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p:sp>
        <p:nvSpPr>
          <p:cNvPr id="12" name="Oval 11">
            <a:extLst>
              <a:ext uri="{FF2B5EF4-FFF2-40B4-BE49-F238E27FC236}">
                <a16:creationId xmlns:a16="http://schemas.microsoft.com/office/drawing/2014/main" id="{FCA66B94-91AB-4354-B1AE-769BB249ADDB}"/>
              </a:ext>
            </a:extLst>
          </p:cNvPr>
          <p:cNvSpPr/>
          <p:nvPr/>
        </p:nvSpPr>
        <p:spPr>
          <a:xfrm>
            <a:off x="3161155" y="3751729"/>
            <a:ext cx="766191" cy="35091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p:sp>
        <p:nvSpPr>
          <p:cNvPr id="13" name="Oval 12">
            <a:extLst>
              <a:ext uri="{FF2B5EF4-FFF2-40B4-BE49-F238E27FC236}">
                <a16:creationId xmlns:a16="http://schemas.microsoft.com/office/drawing/2014/main" id="{A0F6C880-74BE-4A0E-AF1E-A85422F8BFEE}"/>
              </a:ext>
            </a:extLst>
          </p:cNvPr>
          <p:cNvSpPr/>
          <p:nvPr/>
        </p:nvSpPr>
        <p:spPr>
          <a:xfrm>
            <a:off x="4153998" y="5078709"/>
            <a:ext cx="153307" cy="15840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6D8E6E0-9878-48FC-BA1F-B2808D3F8320}"/>
                  </a:ext>
                </a:extLst>
              </p:cNvPr>
              <p:cNvSpPr txBox="1"/>
              <p:nvPr/>
            </p:nvSpPr>
            <p:spPr>
              <a:xfrm>
                <a:off x="5510981" y="4006692"/>
                <a:ext cx="3034808" cy="738664"/>
              </a:xfrm>
              <a:prstGeom prst="rect">
                <a:avLst/>
              </a:prstGeom>
              <a:solidFill>
                <a:schemeClr val="bg1"/>
              </a:solidFill>
            </p:spPr>
            <p:txBody>
              <a:bodyPr wrap="square">
                <a:spAutoFit/>
              </a:bodyPr>
              <a:lstStyle/>
              <a:p>
                <a:pPr marL="285750" indent="-285750">
                  <a:buFont typeface="Arial" panose="020B0604020202020204" pitchFamily="34" charset="0"/>
                  <a:buChar char="•"/>
                </a:pPr>
                <a:r>
                  <a:rPr lang="de-DE" sz="1400" b="0" i="0" u="none" strike="noStrike" baseline="0" dirty="0">
                    <a:solidFill>
                      <a:schemeClr val="tx1">
                        <a:lumMod val="75000"/>
                      </a:schemeClr>
                    </a:solidFill>
                    <a:latin typeface="Arial" panose="020B0604020202020204" pitchFamily="34" charset="0"/>
                    <a:cs typeface="Arial" panose="020B0604020202020204" pitchFamily="34" charset="0"/>
                  </a:rPr>
                  <a:t>Neuron bias can be considered as a weight </a:t>
                </a:r>
                <a14:m>
                  <m:oMath xmlns:m="http://schemas.openxmlformats.org/officeDocument/2006/math">
                    <m:sSub>
                      <m:sSubPr>
                        <m:ctrlPr>
                          <a:rPr lang="de-DE" sz="1400" i="1" smtClean="0">
                            <a:solidFill>
                              <a:schemeClr val="tx1">
                                <a:lumMod val="75000"/>
                              </a:schemeClr>
                            </a:solidFill>
                            <a:latin typeface="Cambria Math" panose="02040503050406030204" pitchFamily="18" charset="0"/>
                          </a:rPr>
                        </m:ctrlPr>
                      </m:sSubPr>
                      <m:e>
                        <m:r>
                          <a:rPr lang="de-DE" sz="1400" i="1">
                            <a:solidFill>
                              <a:schemeClr val="tx1">
                                <a:lumMod val="75000"/>
                              </a:schemeClr>
                            </a:solidFill>
                            <a:latin typeface="Cambria Math" panose="02040503050406030204" pitchFamily="18" charset="0"/>
                          </a:rPr>
                          <m:t>𝑤</m:t>
                        </m:r>
                      </m:e>
                      <m:sub>
                        <m:r>
                          <a:rPr lang="de-DE" sz="1400" b="0" i="1" smtClean="0">
                            <a:solidFill>
                              <a:schemeClr val="tx1">
                                <a:lumMod val="75000"/>
                              </a:schemeClr>
                            </a:solidFill>
                            <a:latin typeface="Cambria Math" panose="02040503050406030204" pitchFamily="18" charset="0"/>
                          </a:rPr>
                          <m:t>0</m:t>
                        </m:r>
                      </m:sub>
                    </m:sSub>
                    <m:r>
                      <a:rPr lang="de-DE" sz="1400" b="0" i="1" smtClean="0">
                        <a:solidFill>
                          <a:schemeClr val="tx1">
                            <a:lumMod val="75000"/>
                          </a:schemeClr>
                        </a:solidFill>
                        <a:latin typeface="Cambria Math" panose="02040503050406030204" pitchFamily="18" charset="0"/>
                      </a:rPr>
                      <m:t> </m:t>
                    </m:r>
                  </m:oMath>
                </a14:m>
                <a:r>
                  <a:rPr lang="de-DE" sz="1400" b="0" i="0" u="none" strike="noStrike" baseline="0" dirty="0">
                    <a:solidFill>
                      <a:schemeClr val="tx1">
                        <a:lumMod val="75000"/>
                      </a:schemeClr>
                    </a:solidFill>
                    <a:latin typeface="Arial" panose="020B0604020202020204" pitchFamily="34" charset="0"/>
                    <a:cs typeface="Arial" panose="020B0604020202020204" pitchFamily="34" charset="0"/>
                  </a:rPr>
                  <a:t>to a constant input </a:t>
                </a:r>
                <a14:m>
                  <m:oMath xmlns:m="http://schemas.openxmlformats.org/officeDocument/2006/math">
                    <m:sSub>
                      <m:sSubPr>
                        <m:ctrlPr>
                          <a:rPr lang="de-DE" sz="1400" i="1">
                            <a:solidFill>
                              <a:schemeClr val="tx1">
                                <a:lumMod val="75000"/>
                              </a:schemeClr>
                            </a:solidFill>
                            <a:latin typeface="Cambria Math" panose="02040503050406030204" pitchFamily="18" charset="0"/>
                          </a:rPr>
                        </m:ctrlPr>
                      </m:sSubPr>
                      <m:e>
                        <m:r>
                          <a:rPr lang="de-DE" sz="1400" i="1">
                            <a:solidFill>
                              <a:schemeClr val="tx1">
                                <a:lumMod val="75000"/>
                              </a:schemeClr>
                            </a:solidFill>
                            <a:latin typeface="Cambria Math" panose="02040503050406030204" pitchFamily="18" charset="0"/>
                          </a:rPr>
                          <m:t>𝑥</m:t>
                        </m:r>
                      </m:e>
                      <m:sub>
                        <m:r>
                          <a:rPr lang="de-DE" sz="1400" i="1">
                            <a:solidFill>
                              <a:schemeClr val="tx1">
                                <a:lumMod val="75000"/>
                              </a:schemeClr>
                            </a:solidFill>
                            <a:latin typeface="Cambria Math" panose="02040503050406030204" pitchFamily="18" charset="0"/>
                          </a:rPr>
                          <m:t>0</m:t>
                        </m:r>
                      </m:sub>
                    </m:sSub>
                    <m:r>
                      <a:rPr lang="de-DE" sz="1400" b="0" i="1" smtClean="0">
                        <a:solidFill>
                          <a:schemeClr val="tx1">
                            <a:lumMod val="75000"/>
                          </a:schemeClr>
                        </a:solidFill>
                        <a:latin typeface="Cambria Math" panose="02040503050406030204" pitchFamily="18" charset="0"/>
                      </a:rPr>
                      <m:t>= +1</m:t>
                    </m:r>
                  </m:oMath>
                </a14:m>
                <a:endParaRPr lang="en-GB" sz="1400"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A6D8E6E0-9878-48FC-BA1F-B2808D3F8320}"/>
                  </a:ext>
                </a:extLst>
              </p:cNvPr>
              <p:cNvSpPr txBox="1">
                <a:spLocks noRot="1" noChangeAspect="1" noMove="1" noResize="1" noEditPoints="1" noAdjustHandles="1" noChangeArrowheads="1" noChangeShapeType="1" noTextEdit="1"/>
              </p:cNvSpPr>
              <p:nvPr/>
            </p:nvSpPr>
            <p:spPr>
              <a:xfrm>
                <a:off x="5510981" y="4006692"/>
                <a:ext cx="3034808" cy="738664"/>
              </a:xfrm>
              <a:prstGeom prst="rect">
                <a:avLst/>
              </a:prstGeom>
              <a:blipFill>
                <a:blip r:embed="rId19"/>
                <a:stretch>
                  <a:fillRect l="-201" t="-826" b="-8264"/>
                </a:stretch>
              </a:blipFill>
            </p:spPr>
            <p:txBody>
              <a:bodyPr/>
              <a:lstStyle/>
              <a:p>
                <a:r>
                  <a:rPr lang="en-US">
                    <a:noFill/>
                  </a:rPr>
                  <a:t> </a:t>
                </a:r>
              </a:p>
            </p:txBody>
          </p:sp>
        </mc:Fallback>
      </mc:AlternateContent>
      <p:sp>
        <p:nvSpPr>
          <p:cNvPr id="36"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dirty="0"/>
              <a:t>Guide to Intelligent Data Science </a:t>
            </a:r>
            <a:r>
              <a:rPr lang="en" b="0" dirty="0"/>
              <a:t>Second Edition, 2020</a:t>
            </a:r>
            <a:endParaRPr lang="de-DE" b="0" dirty="0"/>
          </a:p>
        </p:txBody>
      </p:sp>
      <p:sp>
        <p:nvSpPr>
          <p:cNvPr id="15" name="Slide Number Placeholder 14"/>
          <p:cNvSpPr>
            <a:spLocks noGrp="1"/>
          </p:cNvSpPr>
          <p:nvPr>
            <p:ph type="sldNum" sz="quarter" idx="15"/>
          </p:nvPr>
        </p:nvSpPr>
        <p:spPr/>
        <p:txBody>
          <a:bodyPr/>
          <a:lstStyle/>
          <a:p>
            <a:fld id="{15C29056-5AFA-7949-831A-3EC086771171}" type="slidenum">
              <a:rPr lang="de-DE" smtClean="0"/>
              <a:pPr/>
              <a:t>31</a:t>
            </a:fld>
            <a:endParaRPr lang="de-DE" dirty="0"/>
          </a:p>
        </p:txBody>
      </p:sp>
    </p:spTree>
    <p:extLst>
      <p:ext uri="{BB962C8B-B14F-4D97-AF65-F5344CB8AC3E}">
        <p14:creationId xmlns:p14="http://schemas.microsoft.com/office/powerpoint/2010/main" val="235991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5" grpId="0"/>
      <p:bldP spid="5" grpId="0"/>
      <p:bldP spid="6" grpId="0"/>
      <p:bldP spid="9" grpId="0"/>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5CB13-2FE9-4304-BC9B-4364022AC48D}"/>
                  </a:ext>
                </a:extLst>
              </p:cNvPr>
              <p:cNvSpPr txBox="1"/>
              <p:nvPr/>
            </p:nvSpPr>
            <p:spPr>
              <a:xfrm>
                <a:off x="7911614" y="4641334"/>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1</m:t>
                          </m:r>
                        </m:sub>
                      </m:sSub>
                    </m:oMath>
                  </m:oMathPara>
                </a14:m>
                <a:endParaRPr lang="en-GB" sz="1400" dirty="0"/>
              </a:p>
            </p:txBody>
          </p:sp>
        </mc:Choice>
        <mc:Fallback xmlns="">
          <p:sp>
            <p:nvSpPr>
              <p:cNvPr id="8" name="TextBox 7">
                <a:extLst>
                  <a:ext uri="{FF2B5EF4-FFF2-40B4-BE49-F238E27FC236}">
                    <a16:creationId xmlns:a16="http://schemas.microsoft.com/office/drawing/2014/main" id="{5B65CB13-2FE9-4304-BC9B-4364022AC48D}"/>
                  </a:ext>
                </a:extLst>
              </p:cNvPr>
              <p:cNvSpPr txBox="1">
                <a:spLocks noRot="1" noChangeAspect="1" noMove="1" noResize="1" noEditPoints="1" noAdjustHandles="1" noChangeArrowheads="1" noChangeShapeType="1" noTextEdit="1"/>
              </p:cNvSpPr>
              <p:nvPr/>
            </p:nvSpPr>
            <p:spPr>
              <a:xfrm>
                <a:off x="7911614" y="4641334"/>
                <a:ext cx="284480" cy="307777"/>
              </a:xfrm>
              <a:prstGeom prst="rect">
                <a:avLst/>
              </a:prstGeom>
              <a:blipFill>
                <a:blip r:embed="rId4"/>
                <a:stretch>
                  <a:fillRect r="-2128"/>
                </a:stretch>
              </a:blipFill>
            </p:spPr>
            <p:txBody>
              <a:bodyPr/>
              <a:lstStyle/>
              <a:p>
                <a:r>
                  <a:rPr lang="en-GB">
                    <a:noFill/>
                  </a:rPr>
                  <a:t> </a:t>
                </a:r>
              </a:p>
            </p:txBody>
          </p:sp>
        </mc:Fallback>
      </mc:AlternateContent>
      <p:sp>
        <p:nvSpPr>
          <p:cNvPr id="17423" name="Oval 3">
            <a:extLst>
              <a:ext uri="{FF2B5EF4-FFF2-40B4-BE49-F238E27FC236}">
                <a16:creationId xmlns:a16="http://schemas.microsoft.com/office/drawing/2014/main" id="{3D3111F5-27DB-459F-806A-8080D4C176B4}"/>
              </a:ext>
            </a:extLst>
          </p:cNvPr>
          <p:cNvSpPr>
            <a:spLocks noChangeArrowheads="1"/>
          </p:cNvSpPr>
          <p:nvPr/>
        </p:nvSpPr>
        <p:spPr bwMode="auto">
          <a:xfrm>
            <a:off x="1968500" y="3175000"/>
            <a:ext cx="254000" cy="254000"/>
          </a:xfrm>
          <a:prstGeom prst="ellipse">
            <a:avLst/>
          </a:prstGeom>
          <a:solidFill>
            <a:schemeClr val="bg1">
              <a:lumMod val="75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5" name="Oval 5">
            <a:extLst>
              <a:ext uri="{FF2B5EF4-FFF2-40B4-BE49-F238E27FC236}">
                <a16:creationId xmlns:a16="http://schemas.microsoft.com/office/drawing/2014/main" id="{B15DBC97-E097-4D39-ABF3-E02E19B20187}"/>
              </a:ext>
            </a:extLst>
          </p:cNvPr>
          <p:cNvSpPr>
            <a:spLocks noChangeArrowheads="1"/>
          </p:cNvSpPr>
          <p:nvPr/>
        </p:nvSpPr>
        <p:spPr bwMode="auto">
          <a:xfrm>
            <a:off x="2984500" y="3175000"/>
            <a:ext cx="254000" cy="254000"/>
          </a:xfrm>
          <a:prstGeom prst="ellipse">
            <a:avLst/>
          </a:prstGeom>
          <a:solidFill>
            <a:schemeClr val="bg1">
              <a:lumMod val="75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6" name="Oval 6">
            <a:extLst>
              <a:ext uri="{FF2B5EF4-FFF2-40B4-BE49-F238E27FC236}">
                <a16:creationId xmlns:a16="http://schemas.microsoft.com/office/drawing/2014/main" id="{AE0EA01A-CC20-4B9D-90C0-9E924638ED0B}"/>
              </a:ext>
            </a:extLst>
          </p:cNvPr>
          <p:cNvSpPr>
            <a:spLocks noChangeArrowheads="1"/>
          </p:cNvSpPr>
          <p:nvPr/>
        </p:nvSpPr>
        <p:spPr bwMode="auto">
          <a:xfrm>
            <a:off x="2540000" y="2032000"/>
            <a:ext cx="254000" cy="254000"/>
          </a:xfrm>
          <a:prstGeom prst="ellipse">
            <a:avLst/>
          </a:prstGeom>
          <a:solidFill>
            <a:schemeClr val="bg1">
              <a:lumMod val="75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7" name="Line 7">
            <a:extLst>
              <a:ext uri="{FF2B5EF4-FFF2-40B4-BE49-F238E27FC236}">
                <a16:creationId xmlns:a16="http://schemas.microsoft.com/office/drawing/2014/main" id="{D407ADCC-4D56-4E7F-A053-020E431AF693}"/>
              </a:ext>
            </a:extLst>
          </p:cNvPr>
          <p:cNvSpPr>
            <a:spLocks noChangeShapeType="1"/>
          </p:cNvSpPr>
          <p:nvPr/>
        </p:nvSpPr>
        <p:spPr bwMode="auto">
          <a:xfrm flipH="1" flipV="1">
            <a:off x="2095500" y="3429000"/>
            <a:ext cx="127000" cy="1079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8" name="Line 8">
            <a:extLst>
              <a:ext uri="{FF2B5EF4-FFF2-40B4-BE49-F238E27FC236}">
                <a16:creationId xmlns:a16="http://schemas.microsoft.com/office/drawing/2014/main" id="{7CBE0005-9280-4A94-A91B-3717F1B42522}"/>
              </a:ext>
            </a:extLst>
          </p:cNvPr>
          <p:cNvSpPr>
            <a:spLocks noChangeShapeType="1"/>
          </p:cNvSpPr>
          <p:nvPr/>
        </p:nvSpPr>
        <p:spPr bwMode="auto">
          <a:xfrm flipV="1">
            <a:off x="2222500" y="3429000"/>
            <a:ext cx="889000" cy="1079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9" name="Line 9">
            <a:extLst>
              <a:ext uri="{FF2B5EF4-FFF2-40B4-BE49-F238E27FC236}">
                <a16:creationId xmlns:a16="http://schemas.microsoft.com/office/drawing/2014/main" id="{4420BD29-5290-4960-90D3-907C2CE5CF93}"/>
              </a:ext>
            </a:extLst>
          </p:cNvPr>
          <p:cNvSpPr>
            <a:spLocks noChangeShapeType="1"/>
          </p:cNvSpPr>
          <p:nvPr/>
        </p:nvSpPr>
        <p:spPr bwMode="auto">
          <a:xfrm flipV="1">
            <a:off x="2984500" y="3429000"/>
            <a:ext cx="127000" cy="1079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0" name="Line 10">
            <a:extLst>
              <a:ext uri="{FF2B5EF4-FFF2-40B4-BE49-F238E27FC236}">
                <a16:creationId xmlns:a16="http://schemas.microsoft.com/office/drawing/2014/main" id="{74002A4D-16B2-46DB-9AC5-F8BA4405B1BF}"/>
              </a:ext>
            </a:extLst>
          </p:cNvPr>
          <p:cNvSpPr>
            <a:spLocks noChangeShapeType="1"/>
          </p:cNvSpPr>
          <p:nvPr/>
        </p:nvSpPr>
        <p:spPr bwMode="auto">
          <a:xfrm flipH="1" flipV="1">
            <a:off x="2095500" y="3429000"/>
            <a:ext cx="889000" cy="1079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1" name="Line 11">
            <a:extLst>
              <a:ext uri="{FF2B5EF4-FFF2-40B4-BE49-F238E27FC236}">
                <a16:creationId xmlns:a16="http://schemas.microsoft.com/office/drawing/2014/main" id="{704DBC59-FE1A-4264-B5BF-27E23F757826}"/>
              </a:ext>
            </a:extLst>
          </p:cNvPr>
          <p:cNvSpPr>
            <a:spLocks noChangeShapeType="1"/>
          </p:cNvSpPr>
          <p:nvPr/>
        </p:nvSpPr>
        <p:spPr bwMode="auto">
          <a:xfrm flipV="1">
            <a:off x="2095500" y="2286000"/>
            <a:ext cx="571500" cy="889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2" name="Line 12">
            <a:extLst>
              <a:ext uri="{FF2B5EF4-FFF2-40B4-BE49-F238E27FC236}">
                <a16:creationId xmlns:a16="http://schemas.microsoft.com/office/drawing/2014/main" id="{4477B063-B264-494F-81E3-91EB01B8AF95}"/>
              </a:ext>
            </a:extLst>
          </p:cNvPr>
          <p:cNvSpPr>
            <a:spLocks noChangeShapeType="1"/>
          </p:cNvSpPr>
          <p:nvPr/>
        </p:nvSpPr>
        <p:spPr bwMode="auto">
          <a:xfrm flipH="1" flipV="1">
            <a:off x="2667000" y="2286000"/>
            <a:ext cx="444500" cy="889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5" name="Text Box 15">
            <a:extLst>
              <a:ext uri="{FF2B5EF4-FFF2-40B4-BE49-F238E27FC236}">
                <a16:creationId xmlns:a16="http://schemas.microsoft.com/office/drawing/2014/main" id="{12BC28A9-DCAB-46F7-B55F-5FBA03D94A72}"/>
              </a:ext>
            </a:extLst>
          </p:cNvPr>
          <p:cNvSpPr txBox="1">
            <a:spLocks noChangeArrowheads="1"/>
          </p:cNvSpPr>
          <p:nvPr/>
        </p:nvSpPr>
        <p:spPr bwMode="auto">
          <a:xfrm>
            <a:off x="2463271" y="1558396"/>
            <a:ext cx="298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y</a:t>
            </a:r>
          </a:p>
        </p:txBody>
      </p:sp>
      <p:sp>
        <p:nvSpPr>
          <p:cNvPr id="17436" name="Line 16">
            <a:extLst>
              <a:ext uri="{FF2B5EF4-FFF2-40B4-BE49-F238E27FC236}">
                <a16:creationId xmlns:a16="http://schemas.microsoft.com/office/drawing/2014/main" id="{02E91A0C-E1DF-429C-B6E5-D38FB661ED05}"/>
              </a:ext>
            </a:extLst>
          </p:cNvPr>
          <p:cNvSpPr>
            <a:spLocks noChangeShapeType="1"/>
          </p:cNvSpPr>
          <p:nvPr/>
        </p:nvSpPr>
        <p:spPr bwMode="auto">
          <a:xfrm>
            <a:off x="4381500" y="4699000"/>
            <a:ext cx="37465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7" name="Line 17">
            <a:extLst>
              <a:ext uri="{FF2B5EF4-FFF2-40B4-BE49-F238E27FC236}">
                <a16:creationId xmlns:a16="http://schemas.microsoft.com/office/drawing/2014/main" id="{8BABF5EA-55C2-4248-A54A-EBD1524E369D}"/>
              </a:ext>
            </a:extLst>
          </p:cNvPr>
          <p:cNvSpPr>
            <a:spLocks noChangeShapeType="1"/>
          </p:cNvSpPr>
          <p:nvPr/>
        </p:nvSpPr>
        <p:spPr bwMode="auto">
          <a:xfrm flipV="1">
            <a:off x="4508500" y="1714500"/>
            <a:ext cx="0" cy="3175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2" name="Line 22">
            <a:extLst>
              <a:ext uri="{FF2B5EF4-FFF2-40B4-BE49-F238E27FC236}">
                <a16:creationId xmlns:a16="http://schemas.microsoft.com/office/drawing/2014/main" id="{53D39555-C1FF-4C49-ACB9-0FAEC280D120}"/>
              </a:ext>
            </a:extLst>
          </p:cNvPr>
          <p:cNvSpPr>
            <a:spLocks noChangeShapeType="1"/>
          </p:cNvSpPr>
          <p:nvPr/>
        </p:nvSpPr>
        <p:spPr bwMode="auto">
          <a:xfrm flipH="1" flipV="1">
            <a:off x="2095500" y="3429000"/>
            <a:ext cx="1651000" cy="825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3" name="Line 23">
            <a:extLst>
              <a:ext uri="{FF2B5EF4-FFF2-40B4-BE49-F238E27FC236}">
                <a16:creationId xmlns:a16="http://schemas.microsoft.com/office/drawing/2014/main" id="{D7918BFD-C88F-4165-A0F2-BD4072385E5D}"/>
              </a:ext>
            </a:extLst>
          </p:cNvPr>
          <p:cNvSpPr>
            <a:spLocks noChangeShapeType="1"/>
          </p:cNvSpPr>
          <p:nvPr/>
        </p:nvSpPr>
        <p:spPr bwMode="auto">
          <a:xfrm flipH="1" flipV="1">
            <a:off x="3111500" y="3429000"/>
            <a:ext cx="635000" cy="825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4" name="Line 24">
            <a:extLst>
              <a:ext uri="{FF2B5EF4-FFF2-40B4-BE49-F238E27FC236}">
                <a16:creationId xmlns:a16="http://schemas.microsoft.com/office/drawing/2014/main" id="{D85E25FC-66EE-4E9B-AB5F-3A82520055FB}"/>
              </a:ext>
            </a:extLst>
          </p:cNvPr>
          <p:cNvSpPr>
            <a:spLocks noChangeShapeType="1"/>
          </p:cNvSpPr>
          <p:nvPr/>
        </p:nvSpPr>
        <p:spPr bwMode="auto">
          <a:xfrm flipH="1">
            <a:off x="4381500" y="330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5" name="Line 25">
            <a:extLst>
              <a:ext uri="{FF2B5EF4-FFF2-40B4-BE49-F238E27FC236}">
                <a16:creationId xmlns:a16="http://schemas.microsoft.com/office/drawing/2014/main" id="{F2C4C7D1-0C8B-4F17-AEB0-C39CF9EA9D2B}"/>
              </a:ext>
            </a:extLst>
          </p:cNvPr>
          <p:cNvSpPr>
            <a:spLocks noChangeShapeType="1"/>
          </p:cNvSpPr>
          <p:nvPr/>
        </p:nvSpPr>
        <p:spPr bwMode="auto">
          <a:xfrm flipH="1">
            <a:off x="4381500" y="203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6" name="Line 26">
            <a:extLst>
              <a:ext uri="{FF2B5EF4-FFF2-40B4-BE49-F238E27FC236}">
                <a16:creationId xmlns:a16="http://schemas.microsoft.com/office/drawing/2014/main" id="{C182FBAA-D948-418A-9A0E-FC43803409A3}"/>
              </a:ext>
            </a:extLst>
          </p:cNvPr>
          <p:cNvSpPr>
            <a:spLocks noChangeShapeType="1"/>
          </p:cNvSpPr>
          <p:nvPr/>
        </p:nvSpPr>
        <p:spPr bwMode="auto">
          <a:xfrm>
            <a:off x="590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7" name="Line 27">
            <a:extLst>
              <a:ext uri="{FF2B5EF4-FFF2-40B4-BE49-F238E27FC236}">
                <a16:creationId xmlns:a16="http://schemas.microsoft.com/office/drawing/2014/main" id="{95E587E6-7585-44D6-A28F-679C0DAA2F75}"/>
              </a:ext>
            </a:extLst>
          </p:cNvPr>
          <p:cNvSpPr>
            <a:spLocks noChangeShapeType="1"/>
          </p:cNvSpPr>
          <p:nvPr/>
        </p:nvSpPr>
        <p:spPr bwMode="auto">
          <a:xfrm>
            <a:off x="717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8" name="Text Box 28">
            <a:extLst>
              <a:ext uri="{FF2B5EF4-FFF2-40B4-BE49-F238E27FC236}">
                <a16:creationId xmlns:a16="http://schemas.microsoft.com/office/drawing/2014/main" id="{55394FBE-6189-403B-A6E6-72A1040D1542}"/>
              </a:ext>
            </a:extLst>
          </p:cNvPr>
          <p:cNvSpPr txBox="1">
            <a:spLocks noChangeArrowheads="1"/>
          </p:cNvSpPr>
          <p:nvPr/>
        </p:nvSpPr>
        <p:spPr bwMode="auto">
          <a:xfrm>
            <a:off x="4064000" y="311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49" name="Text Box 29">
            <a:extLst>
              <a:ext uri="{FF2B5EF4-FFF2-40B4-BE49-F238E27FC236}">
                <a16:creationId xmlns:a16="http://schemas.microsoft.com/office/drawing/2014/main" id="{E8AA1DBD-86BC-4EA7-B41B-36BAC98A84C9}"/>
              </a:ext>
            </a:extLst>
          </p:cNvPr>
          <p:cNvSpPr txBox="1">
            <a:spLocks noChangeArrowheads="1"/>
          </p:cNvSpPr>
          <p:nvPr/>
        </p:nvSpPr>
        <p:spPr bwMode="auto">
          <a:xfrm>
            <a:off x="4127500" y="184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0" name="Text Box 30">
            <a:extLst>
              <a:ext uri="{FF2B5EF4-FFF2-40B4-BE49-F238E27FC236}">
                <a16:creationId xmlns:a16="http://schemas.microsoft.com/office/drawing/2014/main" id="{0162251D-44D6-4BB3-8AA5-BB890FCC4753}"/>
              </a:ext>
            </a:extLst>
          </p:cNvPr>
          <p:cNvSpPr txBox="1">
            <a:spLocks noChangeArrowheads="1"/>
          </p:cNvSpPr>
          <p:nvPr/>
        </p:nvSpPr>
        <p:spPr bwMode="auto">
          <a:xfrm>
            <a:off x="577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51" name="Text Box 31">
            <a:extLst>
              <a:ext uri="{FF2B5EF4-FFF2-40B4-BE49-F238E27FC236}">
                <a16:creationId xmlns:a16="http://schemas.microsoft.com/office/drawing/2014/main" id="{EF7C58C3-36AF-4829-86C6-8EEBD0A07D88}"/>
              </a:ext>
            </a:extLst>
          </p:cNvPr>
          <p:cNvSpPr txBox="1">
            <a:spLocks noChangeArrowheads="1"/>
          </p:cNvSpPr>
          <p:nvPr/>
        </p:nvSpPr>
        <p:spPr bwMode="auto">
          <a:xfrm>
            <a:off x="704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graphicFrame>
        <p:nvGraphicFramePr>
          <p:cNvPr id="17410" name="Object 32">
            <a:extLst>
              <a:ext uri="{FF2B5EF4-FFF2-40B4-BE49-F238E27FC236}">
                <a16:creationId xmlns:a16="http://schemas.microsoft.com/office/drawing/2014/main" id="{FFCCBB42-A203-48E1-B9E9-5314638AA52D}"/>
              </a:ext>
            </a:extLst>
          </p:cNvPr>
          <p:cNvGraphicFramePr>
            <a:graphicFrameLocks noChangeAspect="1"/>
          </p:cNvGraphicFramePr>
          <p:nvPr/>
        </p:nvGraphicFramePr>
        <p:xfrm>
          <a:off x="2032000" y="3746500"/>
          <a:ext cx="170657" cy="444500"/>
        </p:xfrm>
        <a:graphic>
          <a:graphicData uri="http://schemas.openxmlformats.org/presentationml/2006/ole">
            <mc:AlternateContent xmlns:mc="http://schemas.openxmlformats.org/markup-compatibility/2006">
              <mc:Choice xmlns:v="urn:schemas-microsoft-com:vml" Requires="v">
                <p:oleObj name="Equation" r:id="rId5" imgW="152280" imgH="393480" progId="Equation.3">
                  <p:embed/>
                </p:oleObj>
              </mc:Choice>
              <mc:Fallback>
                <p:oleObj name="Equation" r:id="rId5" imgW="152280" imgH="393480" progId="Equation.3">
                  <p:embed/>
                  <p:pic>
                    <p:nvPicPr>
                      <p:cNvPr id="17410" name="Object 32">
                        <a:extLst>
                          <a:ext uri="{FF2B5EF4-FFF2-40B4-BE49-F238E27FC236}">
                            <a16:creationId xmlns:a16="http://schemas.microsoft.com/office/drawing/2014/main" id="{FFCCBB42-A203-48E1-B9E9-5314638AA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0" y="3746500"/>
                        <a:ext cx="170657" cy="444500"/>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17411" name="Object 33">
            <a:extLst>
              <a:ext uri="{FF2B5EF4-FFF2-40B4-BE49-F238E27FC236}">
                <a16:creationId xmlns:a16="http://schemas.microsoft.com/office/drawing/2014/main" id="{305DF312-09D5-4A49-B5E0-43D003DF8F4E}"/>
              </a:ext>
            </a:extLst>
          </p:cNvPr>
          <p:cNvGraphicFramePr>
            <a:graphicFrameLocks noChangeAspect="1"/>
          </p:cNvGraphicFramePr>
          <p:nvPr/>
        </p:nvGraphicFramePr>
        <p:xfrm>
          <a:off x="3246438" y="3937000"/>
          <a:ext cx="109803" cy="206375"/>
        </p:xfrm>
        <a:graphic>
          <a:graphicData uri="http://schemas.openxmlformats.org/presentationml/2006/ole">
            <mc:AlternateContent xmlns:mc="http://schemas.openxmlformats.org/markup-compatibility/2006">
              <mc:Choice xmlns:v="urn:schemas-microsoft-com:vml" Requires="v">
                <p:oleObj name="Equation" r:id="rId7" imgW="88560" imgH="164880" progId="Equation.3">
                  <p:embed/>
                </p:oleObj>
              </mc:Choice>
              <mc:Fallback>
                <p:oleObj name="Equation" r:id="rId7" imgW="88560" imgH="164880" progId="Equation.3">
                  <p:embed/>
                  <p:pic>
                    <p:nvPicPr>
                      <p:cNvPr id="17411" name="Object 33">
                        <a:extLst>
                          <a:ext uri="{FF2B5EF4-FFF2-40B4-BE49-F238E27FC236}">
                            <a16:creationId xmlns:a16="http://schemas.microsoft.com/office/drawing/2014/main" id="{305DF312-09D5-4A49-B5E0-43D003DF8F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6438" y="3937000"/>
                        <a:ext cx="109803"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17412" name="Object 34">
            <a:extLst>
              <a:ext uri="{FF2B5EF4-FFF2-40B4-BE49-F238E27FC236}">
                <a16:creationId xmlns:a16="http://schemas.microsoft.com/office/drawing/2014/main" id="{146E7B95-48D7-4DD1-91F7-B9AB42FF670A}"/>
              </a:ext>
            </a:extLst>
          </p:cNvPr>
          <p:cNvGraphicFramePr>
            <a:graphicFrameLocks noChangeAspect="1"/>
          </p:cNvGraphicFramePr>
          <p:nvPr/>
        </p:nvGraphicFramePr>
        <p:xfrm>
          <a:off x="2286000" y="4191000"/>
          <a:ext cx="254000" cy="206375"/>
        </p:xfrm>
        <a:graphic>
          <a:graphicData uri="http://schemas.openxmlformats.org/presentationml/2006/ole">
            <mc:AlternateContent xmlns:mc="http://schemas.openxmlformats.org/markup-compatibility/2006">
              <mc:Choice xmlns:v="urn:schemas-microsoft-com:vml" Requires="v">
                <p:oleObj name="Equation" r:id="rId9" imgW="203040" imgH="164880" progId="Equation.3">
                  <p:embed/>
                </p:oleObj>
              </mc:Choice>
              <mc:Fallback>
                <p:oleObj name="Equation" r:id="rId9" imgW="203040" imgH="164880" progId="Equation.3">
                  <p:embed/>
                  <p:pic>
                    <p:nvPicPr>
                      <p:cNvPr id="17412" name="Object 34">
                        <a:extLst>
                          <a:ext uri="{FF2B5EF4-FFF2-40B4-BE49-F238E27FC236}">
                            <a16:creationId xmlns:a16="http://schemas.microsoft.com/office/drawing/2014/main" id="{146E7B95-48D7-4DD1-91F7-B9AB42FF67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191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17413" name="Object 35">
            <a:extLst>
              <a:ext uri="{FF2B5EF4-FFF2-40B4-BE49-F238E27FC236}">
                <a16:creationId xmlns:a16="http://schemas.microsoft.com/office/drawing/2014/main" id="{801EFB70-F650-464E-B3F8-F47F46729517}"/>
              </a:ext>
            </a:extLst>
          </p:cNvPr>
          <p:cNvGraphicFramePr>
            <a:graphicFrameLocks noChangeAspect="1"/>
          </p:cNvGraphicFramePr>
          <p:nvPr/>
        </p:nvGraphicFramePr>
        <p:xfrm>
          <a:off x="2603500" y="4127500"/>
          <a:ext cx="254000" cy="206375"/>
        </p:xfrm>
        <a:graphic>
          <a:graphicData uri="http://schemas.openxmlformats.org/presentationml/2006/ole">
            <mc:AlternateContent xmlns:mc="http://schemas.openxmlformats.org/markup-compatibility/2006">
              <mc:Choice xmlns:v="urn:schemas-microsoft-com:vml" Requires="v">
                <p:oleObj name="Equation" r:id="rId11" imgW="203040" imgH="164880" progId="Equation.3">
                  <p:embed/>
                </p:oleObj>
              </mc:Choice>
              <mc:Fallback>
                <p:oleObj name="Equation" r:id="rId11" imgW="203040" imgH="164880" progId="Equation.3">
                  <p:embed/>
                  <p:pic>
                    <p:nvPicPr>
                      <p:cNvPr id="17413" name="Object 35">
                        <a:extLst>
                          <a:ext uri="{FF2B5EF4-FFF2-40B4-BE49-F238E27FC236}">
                            <a16:creationId xmlns:a16="http://schemas.microsoft.com/office/drawing/2014/main" id="{801EFB70-F650-464E-B3F8-F47F46729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500" y="41275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17414" name="Object 36">
            <a:extLst>
              <a:ext uri="{FF2B5EF4-FFF2-40B4-BE49-F238E27FC236}">
                <a16:creationId xmlns:a16="http://schemas.microsoft.com/office/drawing/2014/main" id="{C2F13D26-390B-4DB0-BDEC-511EA1A9B259}"/>
              </a:ext>
            </a:extLst>
          </p:cNvPr>
          <p:cNvGraphicFramePr>
            <a:graphicFrameLocks noChangeAspect="1"/>
          </p:cNvGraphicFramePr>
          <p:nvPr/>
        </p:nvGraphicFramePr>
        <p:xfrm>
          <a:off x="3302000" y="3683000"/>
          <a:ext cx="157428" cy="206375"/>
        </p:xfrm>
        <a:graphic>
          <a:graphicData uri="http://schemas.openxmlformats.org/presentationml/2006/ole">
            <mc:AlternateContent xmlns:mc="http://schemas.openxmlformats.org/markup-compatibility/2006">
              <mc:Choice xmlns:v="urn:schemas-microsoft-com:vml" Requires="v">
                <p:oleObj name="Equation" r:id="rId12" imgW="126720" imgH="164880" progId="Equation.3">
                  <p:embed/>
                </p:oleObj>
              </mc:Choice>
              <mc:Fallback>
                <p:oleObj name="Equation" r:id="rId12" imgW="126720" imgH="164880" progId="Equation.3">
                  <p:embed/>
                  <p:pic>
                    <p:nvPicPr>
                      <p:cNvPr id="17414" name="Object 36">
                        <a:extLst>
                          <a:ext uri="{FF2B5EF4-FFF2-40B4-BE49-F238E27FC236}">
                            <a16:creationId xmlns:a16="http://schemas.microsoft.com/office/drawing/2014/main" id="{C2F13D26-390B-4DB0-BDEC-511EA1A9B2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2000" y="3683000"/>
                        <a:ext cx="157428"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17415" name="Object 37">
            <a:extLst>
              <a:ext uri="{FF2B5EF4-FFF2-40B4-BE49-F238E27FC236}">
                <a16:creationId xmlns:a16="http://schemas.microsoft.com/office/drawing/2014/main" id="{6926F02E-C881-4341-AAA9-041BFF44BD19}"/>
              </a:ext>
            </a:extLst>
          </p:cNvPr>
          <p:cNvGraphicFramePr>
            <a:graphicFrameLocks noChangeAspect="1"/>
          </p:cNvGraphicFramePr>
          <p:nvPr/>
        </p:nvGraphicFramePr>
        <p:xfrm>
          <a:off x="2921000" y="4064000"/>
          <a:ext cx="254000" cy="206375"/>
        </p:xfrm>
        <a:graphic>
          <a:graphicData uri="http://schemas.openxmlformats.org/presentationml/2006/ole">
            <mc:AlternateContent xmlns:mc="http://schemas.openxmlformats.org/markup-compatibility/2006">
              <mc:Choice xmlns:v="urn:schemas-microsoft-com:vml" Requires="v">
                <p:oleObj name="Equation" r:id="rId14" imgW="203040" imgH="164880" progId="Equation.3">
                  <p:embed/>
                </p:oleObj>
              </mc:Choice>
              <mc:Fallback>
                <p:oleObj name="Equation" r:id="rId14" imgW="203040" imgH="164880" progId="Equation.3">
                  <p:embed/>
                  <p:pic>
                    <p:nvPicPr>
                      <p:cNvPr id="17415" name="Object 37">
                        <a:extLst>
                          <a:ext uri="{FF2B5EF4-FFF2-40B4-BE49-F238E27FC236}">
                            <a16:creationId xmlns:a16="http://schemas.microsoft.com/office/drawing/2014/main" id="{6926F02E-C881-4341-AAA9-041BFF44BD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1000" y="4064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17416" name="Object 38">
            <a:extLst>
              <a:ext uri="{FF2B5EF4-FFF2-40B4-BE49-F238E27FC236}">
                <a16:creationId xmlns:a16="http://schemas.microsoft.com/office/drawing/2014/main" id="{0E3B2FA9-3791-4B45-A89E-2954BA983A09}"/>
              </a:ext>
            </a:extLst>
          </p:cNvPr>
          <p:cNvGraphicFramePr>
            <a:graphicFrameLocks noChangeAspect="1"/>
          </p:cNvGraphicFramePr>
          <p:nvPr/>
        </p:nvGraphicFramePr>
        <p:xfrm>
          <a:off x="2794000" y="2667000"/>
          <a:ext cx="254000" cy="206375"/>
        </p:xfrm>
        <a:graphic>
          <a:graphicData uri="http://schemas.openxmlformats.org/presentationml/2006/ole">
            <mc:AlternateContent xmlns:mc="http://schemas.openxmlformats.org/markup-compatibility/2006">
              <mc:Choice xmlns:v="urn:schemas-microsoft-com:vml" Requires="v">
                <p:oleObj name="Equation" r:id="rId15" imgW="203040" imgH="164880" progId="Equation.3">
                  <p:embed/>
                </p:oleObj>
              </mc:Choice>
              <mc:Fallback>
                <p:oleObj name="Equation" r:id="rId15" imgW="203040" imgH="164880" progId="Equation.3">
                  <p:embed/>
                  <p:pic>
                    <p:nvPicPr>
                      <p:cNvPr id="17416" name="Object 38">
                        <a:extLst>
                          <a:ext uri="{FF2B5EF4-FFF2-40B4-BE49-F238E27FC236}">
                            <a16:creationId xmlns:a16="http://schemas.microsoft.com/office/drawing/2014/main" id="{0E3B2FA9-3791-4B45-A89E-2954BA983A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4000" y="2667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17417" name="Object 39">
            <a:extLst>
              <a:ext uri="{FF2B5EF4-FFF2-40B4-BE49-F238E27FC236}">
                <a16:creationId xmlns:a16="http://schemas.microsoft.com/office/drawing/2014/main" id="{FBED0ACA-724F-44C9-9F71-0965B2239153}"/>
              </a:ext>
            </a:extLst>
          </p:cNvPr>
          <p:cNvGraphicFramePr>
            <a:graphicFrameLocks noChangeAspect="1"/>
          </p:cNvGraphicFramePr>
          <p:nvPr/>
        </p:nvGraphicFramePr>
        <p:xfrm>
          <a:off x="2286000" y="2667000"/>
          <a:ext cx="109803" cy="206375"/>
        </p:xfrm>
        <a:graphic>
          <a:graphicData uri="http://schemas.openxmlformats.org/presentationml/2006/ole">
            <mc:AlternateContent xmlns:mc="http://schemas.openxmlformats.org/markup-compatibility/2006">
              <mc:Choice xmlns:v="urn:schemas-microsoft-com:vml" Requires="v">
                <p:oleObj name="Equation" r:id="rId16" imgW="88560" imgH="164880" progId="Equation.3">
                  <p:embed/>
                </p:oleObj>
              </mc:Choice>
              <mc:Fallback>
                <p:oleObj name="Equation" r:id="rId16" imgW="88560" imgH="164880" progId="Equation.3">
                  <p:embed/>
                  <p:pic>
                    <p:nvPicPr>
                      <p:cNvPr id="17417" name="Object 39">
                        <a:extLst>
                          <a:ext uri="{FF2B5EF4-FFF2-40B4-BE49-F238E27FC236}">
                            <a16:creationId xmlns:a16="http://schemas.microsoft.com/office/drawing/2014/main" id="{FBED0ACA-724F-44C9-9F71-0965B22391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2667000"/>
                        <a:ext cx="109803" cy="206375"/>
                      </a:xfrm>
                      <a:prstGeom prst="rect">
                        <a:avLst/>
                      </a:prstGeom>
                      <a:solidFill>
                        <a:schemeClr val="bg1"/>
                      </a:solidFill>
                      <a:ln w="9525">
                        <a:solidFill>
                          <a:schemeClr val="tx1"/>
                        </a:solidFill>
                        <a:miter lim="800000"/>
                        <a:headEnd/>
                        <a:tailEnd/>
                      </a:ln>
                      <a:effectLst/>
                    </p:spPr>
                  </p:pic>
                </p:oleObj>
              </mc:Fallback>
            </mc:AlternateContent>
          </a:graphicData>
        </a:graphic>
      </p:graphicFrame>
      <p:sp>
        <p:nvSpPr>
          <p:cNvPr id="17452" name="Line 40">
            <a:extLst>
              <a:ext uri="{FF2B5EF4-FFF2-40B4-BE49-F238E27FC236}">
                <a16:creationId xmlns:a16="http://schemas.microsoft.com/office/drawing/2014/main" id="{94B87406-B6C8-402D-929F-0CCB3F5F8759}"/>
              </a:ext>
            </a:extLst>
          </p:cNvPr>
          <p:cNvSpPr>
            <a:spLocks noChangeShapeType="1"/>
          </p:cNvSpPr>
          <p:nvPr/>
        </p:nvSpPr>
        <p:spPr bwMode="auto">
          <a:xfrm flipH="1" flipV="1">
            <a:off x="3619500" y="3048000"/>
            <a:ext cx="127000" cy="12065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3" name="Line 41">
            <a:extLst>
              <a:ext uri="{FF2B5EF4-FFF2-40B4-BE49-F238E27FC236}">
                <a16:creationId xmlns:a16="http://schemas.microsoft.com/office/drawing/2014/main" id="{D1AD974B-D5D3-4E56-B770-DA81B18E263D}"/>
              </a:ext>
            </a:extLst>
          </p:cNvPr>
          <p:cNvSpPr>
            <a:spLocks noChangeShapeType="1"/>
          </p:cNvSpPr>
          <p:nvPr/>
        </p:nvSpPr>
        <p:spPr bwMode="auto">
          <a:xfrm flipH="1" flipV="1">
            <a:off x="2667000" y="2286000"/>
            <a:ext cx="952500" cy="762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graphicFrame>
        <p:nvGraphicFramePr>
          <p:cNvPr id="17418" name="Object 42">
            <a:extLst>
              <a:ext uri="{FF2B5EF4-FFF2-40B4-BE49-F238E27FC236}">
                <a16:creationId xmlns:a16="http://schemas.microsoft.com/office/drawing/2014/main" id="{7C7AAAFB-0DAD-4B03-83E2-B47914272A02}"/>
              </a:ext>
            </a:extLst>
          </p:cNvPr>
          <p:cNvGraphicFramePr>
            <a:graphicFrameLocks noChangeAspect="1"/>
          </p:cNvGraphicFramePr>
          <p:nvPr/>
        </p:nvGraphicFramePr>
        <p:xfrm>
          <a:off x="3429000" y="2857500"/>
          <a:ext cx="285750" cy="444500"/>
        </p:xfrm>
        <a:graphic>
          <a:graphicData uri="http://schemas.openxmlformats.org/presentationml/2006/ole">
            <mc:AlternateContent xmlns:mc="http://schemas.openxmlformats.org/markup-compatibility/2006">
              <mc:Choice xmlns:v="urn:schemas-microsoft-com:vml" Requires="v">
                <p:oleObj name="Equation" r:id="rId17" imgW="253800" imgH="393480" progId="Equation.3">
                  <p:embed/>
                </p:oleObj>
              </mc:Choice>
              <mc:Fallback>
                <p:oleObj name="Equation" r:id="rId17" imgW="253800" imgH="393480" progId="Equation.3">
                  <p:embed/>
                  <p:pic>
                    <p:nvPicPr>
                      <p:cNvPr id="17418" name="Object 42">
                        <a:extLst>
                          <a:ext uri="{FF2B5EF4-FFF2-40B4-BE49-F238E27FC236}">
                            <a16:creationId xmlns:a16="http://schemas.microsoft.com/office/drawing/2014/main" id="{7C7AAAFB-0DAD-4B03-83E2-B47914272A0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9000" y="2857500"/>
                        <a:ext cx="285750" cy="444500"/>
                      </a:xfrm>
                      <a:prstGeom prst="rect">
                        <a:avLst/>
                      </a:prstGeom>
                      <a:solidFill>
                        <a:schemeClr val="bg1"/>
                      </a:solidFill>
                      <a:ln w="9525">
                        <a:solidFill>
                          <a:schemeClr val="tx1"/>
                        </a:solidFill>
                        <a:miter lim="800000"/>
                        <a:headEnd/>
                        <a:tailEnd/>
                      </a:ln>
                      <a:effectLst/>
                    </p:spPr>
                  </p:pic>
                </p:oleObj>
              </mc:Fallback>
            </mc:AlternateContent>
          </a:graphicData>
        </a:graphic>
      </p:graphicFrame>
      <p:sp>
        <p:nvSpPr>
          <p:cNvPr id="17454" name="Text Box 43">
            <a:extLst>
              <a:ext uri="{FF2B5EF4-FFF2-40B4-BE49-F238E27FC236}">
                <a16:creationId xmlns:a16="http://schemas.microsoft.com/office/drawing/2014/main" id="{A65E0E9E-0AB1-487F-B14B-4133BD85472D}"/>
              </a:ext>
            </a:extLst>
          </p:cNvPr>
          <p:cNvSpPr txBox="1">
            <a:spLocks noChangeArrowheads="1"/>
          </p:cNvSpPr>
          <p:nvPr/>
        </p:nvSpPr>
        <p:spPr bwMode="auto">
          <a:xfrm>
            <a:off x="6032500" y="2603500"/>
            <a:ext cx="470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5000">
                <a:latin typeface="Times New Roman" panose="02020603050405020304" pitchFamily="18" charset="0"/>
              </a:rPr>
              <a:t>?</a:t>
            </a:r>
            <a:endParaRPr lang="en-US" altLang="en-US" sz="2000" i="1">
              <a:latin typeface="Times New Roman" panose="02020603050405020304" pitchFamily="18" charset="0"/>
            </a:endParaRPr>
          </a:p>
        </p:txBody>
      </p:sp>
      <p:sp>
        <p:nvSpPr>
          <p:cNvPr id="17455" name="Rectangle 44">
            <a:extLst>
              <a:ext uri="{FF2B5EF4-FFF2-40B4-BE49-F238E27FC236}">
                <a16:creationId xmlns:a16="http://schemas.microsoft.com/office/drawing/2014/main" id="{8EAC602C-9463-4C4E-824C-4FE310989E8D}"/>
              </a:ext>
            </a:extLst>
          </p:cNvPr>
          <p:cNvSpPr>
            <a:spLocks noGrp="1" noChangeArrowheads="1"/>
          </p:cNvSpPr>
          <p:nvPr>
            <p:ph type="title"/>
          </p:nvPr>
        </p:nvSpPr>
        <p:spPr/>
        <p:txBody>
          <a:bodyPr/>
          <a:lstStyle/>
          <a:p>
            <a:pPr eaLnBrk="1" hangingPunct="1"/>
            <a:r>
              <a:rPr lang="de-DE" altLang="en-US"/>
              <a:t>MLP: Example</a:t>
            </a:r>
          </a:p>
        </p:txBody>
      </p:sp>
      <mc:AlternateContent xmlns:mc="http://schemas.openxmlformats.org/markup-compatibility/2006" xmlns:a14="http://schemas.microsoft.com/office/drawing/2010/main">
        <mc:Choice Requires="a14">
          <p:sp>
            <p:nvSpPr>
              <p:cNvPr id="3" name="Text Box 25">
                <a:extLst>
                  <a:ext uri="{FF2B5EF4-FFF2-40B4-BE49-F238E27FC236}">
                    <a16:creationId xmlns:a16="http://schemas.microsoft.com/office/drawing/2014/main" id="{003D0BB9-CF34-4946-B79E-89D669044AEE}"/>
                  </a:ext>
                </a:extLst>
              </p:cNvPr>
              <p:cNvSpPr txBox="1">
                <a:spLocks noChangeArrowheads="1"/>
              </p:cNvSpPr>
              <p:nvPr/>
            </p:nvSpPr>
            <p:spPr bwMode="auto">
              <a:xfrm>
                <a:off x="2064320" y="4511599"/>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3" name="Text Box 25">
                <a:extLst>
                  <a:ext uri="{FF2B5EF4-FFF2-40B4-BE49-F238E27FC236}">
                    <a16:creationId xmlns:a16="http://schemas.microsoft.com/office/drawing/2014/main" id="{003D0BB9-CF34-4946-B79E-89D669044AEE}"/>
                  </a:ext>
                </a:extLst>
              </p:cNvPr>
              <p:cNvSpPr txBox="1">
                <a:spLocks noRot="1" noChangeAspect="1" noMove="1" noResize="1" noEditPoints="1" noAdjustHandles="1" noChangeArrowheads="1" noChangeShapeType="1" noTextEdit="1"/>
              </p:cNvSpPr>
              <p:nvPr/>
            </p:nvSpPr>
            <p:spPr bwMode="auto">
              <a:xfrm>
                <a:off x="2064320" y="4511599"/>
                <a:ext cx="300692" cy="322792"/>
              </a:xfrm>
              <a:prstGeom prst="rect">
                <a:avLst/>
              </a:prstGeom>
              <a:blipFill>
                <a:blip r:embed="rId19"/>
                <a:stretch>
                  <a:fillRect r="-1961"/>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Box 25">
                <a:extLst>
                  <a:ext uri="{FF2B5EF4-FFF2-40B4-BE49-F238E27FC236}">
                    <a16:creationId xmlns:a16="http://schemas.microsoft.com/office/drawing/2014/main" id="{8A58287D-D989-46A6-8D2D-051B6B43391E}"/>
                  </a:ext>
                </a:extLst>
              </p:cNvPr>
              <p:cNvSpPr txBox="1">
                <a:spLocks noChangeArrowheads="1"/>
              </p:cNvSpPr>
              <p:nvPr/>
            </p:nvSpPr>
            <p:spPr bwMode="auto">
              <a:xfrm>
                <a:off x="2838990" y="4506307"/>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4" name="Text Box 25">
                <a:extLst>
                  <a:ext uri="{FF2B5EF4-FFF2-40B4-BE49-F238E27FC236}">
                    <a16:creationId xmlns:a16="http://schemas.microsoft.com/office/drawing/2014/main" id="{8A58287D-D989-46A6-8D2D-051B6B43391E}"/>
                  </a:ext>
                </a:extLst>
              </p:cNvPr>
              <p:cNvSpPr txBox="1">
                <a:spLocks noRot="1" noChangeAspect="1" noMove="1" noResize="1" noEditPoints="1" noAdjustHandles="1" noChangeArrowheads="1" noChangeShapeType="1" noTextEdit="1"/>
              </p:cNvSpPr>
              <p:nvPr/>
            </p:nvSpPr>
            <p:spPr bwMode="auto">
              <a:xfrm>
                <a:off x="2838990" y="4506307"/>
                <a:ext cx="300692" cy="322792"/>
              </a:xfrm>
              <a:prstGeom prst="rect">
                <a:avLst/>
              </a:prstGeom>
              <a:blipFill>
                <a:blip r:embed="rId20"/>
                <a:stretch>
                  <a:fillRect r="-5882"/>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25">
                <a:extLst>
                  <a:ext uri="{FF2B5EF4-FFF2-40B4-BE49-F238E27FC236}">
                    <a16:creationId xmlns:a16="http://schemas.microsoft.com/office/drawing/2014/main" id="{FB99CBEF-731A-43B1-ABD5-C7DEDF4C529F}"/>
                  </a:ext>
                </a:extLst>
              </p:cNvPr>
              <p:cNvSpPr txBox="1">
                <a:spLocks noChangeArrowheads="1"/>
              </p:cNvSpPr>
              <p:nvPr/>
            </p:nvSpPr>
            <p:spPr bwMode="auto">
              <a:xfrm>
                <a:off x="3583823" y="4260985"/>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de-DE" altLang="en-US" sz="1500" i="1" dirty="0" smtClean="0">
                          <a:latin typeface="Cambria Math" panose="02040503050406030204" pitchFamily="18" charset="0"/>
                        </a:rPr>
                        <m:t>1</m:t>
                      </m:r>
                    </m:oMath>
                  </m:oMathPara>
                </a14:m>
                <a:endParaRPr lang="en-US" altLang="en-US" sz="1500" dirty="0"/>
              </a:p>
            </p:txBody>
          </p:sp>
        </mc:Choice>
        <mc:Fallback xmlns="">
          <p:sp>
            <p:nvSpPr>
              <p:cNvPr id="6" name="Text Box 25">
                <a:extLst>
                  <a:ext uri="{FF2B5EF4-FFF2-40B4-BE49-F238E27FC236}">
                    <a16:creationId xmlns:a16="http://schemas.microsoft.com/office/drawing/2014/main" id="{FB99CBEF-731A-43B1-ABD5-C7DEDF4C529F}"/>
                  </a:ext>
                </a:extLst>
              </p:cNvPr>
              <p:cNvSpPr txBox="1">
                <a:spLocks noRot="1" noChangeAspect="1" noMove="1" noResize="1" noEditPoints="1" noAdjustHandles="1" noChangeArrowheads="1" noChangeShapeType="1" noTextEdit="1"/>
              </p:cNvSpPr>
              <p:nvPr/>
            </p:nvSpPr>
            <p:spPr bwMode="auto">
              <a:xfrm>
                <a:off x="3583823" y="4260985"/>
                <a:ext cx="300692" cy="322792"/>
              </a:xfrm>
              <a:prstGeom prst="rect">
                <a:avLst/>
              </a:prstGeom>
              <a:blipFill>
                <a:blip r:embed="rId21"/>
                <a:stretch>
                  <a:fillRect/>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E6FCBAE-6EFA-4BBE-95B9-6EDBB1618BF7}"/>
                  </a:ext>
                </a:extLst>
              </p:cNvPr>
              <p:cNvSpPr txBox="1"/>
              <p:nvPr/>
            </p:nvSpPr>
            <p:spPr>
              <a:xfrm>
                <a:off x="4166210" y="1440185"/>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2</m:t>
                          </m:r>
                        </m:sub>
                      </m:sSub>
                    </m:oMath>
                  </m:oMathPara>
                </a14:m>
                <a:endParaRPr lang="en-GB" sz="1400" dirty="0"/>
              </a:p>
            </p:txBody>
          </p:sp>
        </mc:Choice>
        <mc:Fallback xmlns="">
          <p:sp>
            <p:nvSpPr>
              <p:cNvPr id="54" name="TextBox 53">
                <a:extLst>
                  <a:ext uri="{FF2B5EF4-FFF2-40B4-BE49-F238E27FC236}">
                    <a16:creationId xmlns:a16="http://schemas.microsoft.com/office/drawing/2014/main" id="{4E6FCBAE-6EFA-4BBE-95B9-6EDBB1618BF7}"/>
                  </a:ext>
                </a:extLst>
              </p:cNvPr>
              <p:cNvSpPr txBox="1">
                <a:spLocks noRot="1" noChangeAspect="1" noMove="1" noResize="1" noEditPoints="1" noAdjustHandles="1" noChangeArrowheads="1" noChangeShapeType="1" noTextEdit="1"/>
              </p:cNvSpPr>
              <p:nvPr/>
            </p:nvSpPr>
            <p:spPr>
              <a:xfrm>
                <a:off x="4166210" y="1440185"/>
                <a:ext cx="284480" cy="307777"/>
              </a:xfrm>
              <a:prstGeom prst="rect">
                <a:avLst/>
              </a:prstGeom>
              <a:blipFill>
                <a:blip r:embed="rId22"/>
                <a:stretch>
                  <a:fillRect r="-4255"/>
                </a:stretch>
              </a:blipFill>
            </p:spPr>
            <p:txBody>
              <a:bodyPr/>
              <a:lstStyle/>
              <a:p>
                <a:r>
                  <a:rPr lang="en-GB">
                    <a:noFill/>
                  </a:rPr>
                  <a:t> </a:t>
                </a:r>
              </a:p>
            </p:txBody>
          </p:sp>
        </mc:Fallback>
      </mc:AlternateContent>
      <p:sp>
        <p:nvSpPr>
          <p:cNvPr id="9" name="Speech Bubble: Rectangle with Corners Rounded 8">
            <a:extLst>
              <a:ext uri="{FF2B5EF4-FFF2-40B4-BE49-F238E27FC236}">
                <a16:creationId xmlns:a16="http://schemas.microsoft.com/office/drawing/2014/main" id="{C2285476-FC7C-463A-A0E3-919267786C42}"/>
              </a:ext>
            </a:extLst>
          </p:cNvPr>
          <p:cNvSpPr/>
          <p:nvPr/>
        </p:nvSpPr>
        <p:spPr>
          <a:xfrm>
            <a:off x="3555999" y="2464858"/>
            <a:ext cx="332317" cy="275378"/>
          </a:xfrm>
          <a:prstGeom prst="wedgeRoundRectCallout">
            <a:avLst>
              <a:gd name="adj1" fmla="val -25278"/>
              <a:gd name="adj2" fmla="val 73568"/>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n w="0"/>
                <a:solidFill>
                  <a:schemeClr val="tx1"/>
                </a:solidFill>
                <a:latin typeface="Arial" panose="020B0604020202020204" pitchFamily="34" charset="0"/>
                <a:cs typeface="Arial" panose="020B0604020202020204" pitchFamily="34" charset="0"/>
              </a:rPr>
              <a:t>b</a:t>
            </a:r>
            <a:endParaRPr lang="en-GB" sz="1400" dirty="0">
              <a:ln w="0"/>
              <a:solidFill>
                <a:schemeClr val="tx1"/>
              </a:solidFill>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F97BFE7C-E03E-4206-8D58-E9537965EE90}"/>
              </a:ext>
            </a:extLst>
          </p:cNvPr>
          <p:cNvSpPr/>
          <p:nvPr/>
        </p:nvSpPr>
        <p:spPr>
          <a:xfrm>
            <a:off x="3729718" y="3651250"/>
            <a:ext cx="332317" cy="275378"/>
          </a:xfrm>
          <a:prstGeom prst="wedgeRoundRectCallout">
            <a:avLst>
              <a:gd name="adj1" fmla="val -111902"/>
              <a:gd name="adj2" fmla="val 4698"/>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n w="0"/>
                <a:solidFill>
                  <a:schemeClr val="tx1"/>
                </a:solidFill>
                <a:latin typeface="Arial" panose="020B0604020202020204" pitchFamily="34" charset="0"/>
                <a:cs typeface="Arial" panose="020B0604020202020204" pitchFamily="34" charset="0"/>
              </a:rPr>
              <a:t>b</a:t>
            </a:r>
            <a:endParaRPr lang="en-GB" sz="1400" dirty="0">
              <a:ln w="0"/>
              <a:solidFill>
                <a:schemeClr val="tx1"/>
              </a:solidFill>
              <a:latin typeface="Arial" panose="020B0604020202020204" pitchFamily="34" charset="0"/>
              <a:cs typeface="Arial" panose="020B0604020202020204" pitchFamily="34" charset="0"/>
            </a:endParaRPr>
          </a:p>
        </p:txBody>
      </p:sp>
      <p:sp>
        <p:nvSpPr>
          <p:cNvPr id="4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 name="Slide Number Placeholder 1"/>
          <p:cNvSpPr>
            <a:spLocks noGrp="1"/>
          </p:cNvSpPr>
          <p:nvPr>
            <p:ph type="sldNum" sz="quarter" idx="15"/>
          </p:nvPr>
        </p:nvSpPr>
        <p:spPr/>
        <p:txBody>
          <a:bodyPr/>
          <a:lstStyle/>
          <a:p>
            <a:fld id="{15C29056-5AFA-7949-831A-3EC086771171}" type="slidenum">
              <a:rPr lang="de-DE" smtClean="0"/>
              <a:pPr/>
              <a:t>32</a:t>
            </a:fld>
            <a:endParaRPr lang="de-DE" dirty="0"/>
          </a:p>
        </p:txBody>
      </p:sp>
    </p:spTree>
    <p:extLst>
      <p:ext uri="{BB962C8B-B14F-4D97-AF65-F5344CB8AC3E}">
        <p14:creationId xmlns:p14="http://schemas.microsoft.com/office/powerpoint/2010/main" val="2088162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5CB13-2FE9-4304-BC9B-4364022AC48D}"/>
                  </a:ext>
                </a:extLst>
              </p:cNvPr>
              <p:cNvSpPr txBox="1"/>
              <p:nvPr/>
            </p:nvSpPr>
            <p:spPr>
              <a:xfrm>
                <a:off x="7911614" y="4641334"/>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1</m:t>
                          </m:r>
                        </m:sub>
                      </m:sSub>
                    </m:oMath>
                  </m:oMathPara>
                </a14:m>
                <a:endParaRPr lang="en-GB" sz="1400" dirty="0"/>
              </a:p>
            </p:txBody>
          </p:sp>
        </mc:Choice>
        <mc:Fallback xmlns="">
          <p:sp>
            <p:nvSpPr>
              <p:cNvPr id="8" name="TextBox 7">
                <a:extLst>
                  <a:ext uri="{FF2B5EF4-FFF2-40B4-BE49-F238E27FC236}">
                    <a16:creationId xmlns:a16="http://schemas.microsoft.com/office/drawing/2014/main" id="{5B65CB13-2FE9-4304-BC9B-4364022AC48D}"/>
                  </a:ext>
                </a:extLst>
              </p:cNvPr>
              <p:cNvSpPr txBox="1">
                <a:spLocks noRot="1" noChangeAspect="1" noMove="1" noResize="1" noEditPoints="1" noAdjustHandles="1" noChangeArrowheads="1" noChangeShapeType="1" noTextEdit="1"/>
              </p:cNvSpPr>
              <p:nvPr/>
            </p:nvSpPr>
            <p:spPr>
              <a:xfrm>
                <a:off x="7911614" y="4641334"/>
                <a:ext cx="284480" cy="307777"/>
              </a:xfrm>
              <a:prstGeom prst="rect">
                <a:avLst/>
              </a:prstGeom>
              <a:blipFill>
                <a:blip r:embed="rId4"/>
                <a:stretch>
                  <a:fillRect r="-2128"/>
                </a:stretch>
              </a:blipFill>
            </p:spPr>
            <p:txBody>
              <a:bodyPr/>
              <a:lstStyle/>
              <a:p>
                <a:r>
                  <a:rPr lang="en-GB">
                    <a:noFill/>
                  </a:rPr>
                  <a:t> </a:t>
                </a:r>
              </a:p>
            </p:txBody>
          </p:sp>
        </mc:Fallback>
      </mc:AlternateContent>
      <p:sp>
        <p:nvSpPr>
          <p:cNvPr id="17423" name="Oval 3">
            <a:extLst>
              <a:ext uri="{FF2B5EF4-FFF2-40B4-BE49-F238E27FC236}">
                <a16:creationId xmlns:a16="http://schemas.microsoft.com/office/drawing/2014/main" id="{3D3111F5-27DB-459F-806A-8080D4C176B4}"/>
              </a:ext>
            </a:extLst>
          </p:cNvPr>
          <p:cNvSpPr>
            <a:spLocks noChangeArrowheads="1"/>
          </p:cNvSpPr>
          <p:nvPr/>
        </p:nvSpPr>
        <p:spPr bwMode="auto">
          <a:xfrm>
            <a:off x="1968500" y="3175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5" name="Oval 5">
            <a:extLst>
              <a:ext uri="{FF2B5EF4-FFF2-40B4-BE49-F238E27FC236}">
                <a16:creationId xmlns:a16="http://schemas.microsoft.com/office/drawing/2014/main" id="{B15DBC97-E097-4D39-ABF3-E02E19B20187}"/>
              </a:ext>
            </a:extLst>
          </p:cNvPr>
          <p:cNvSpPr>
            <a:spLocks noChangeArrowheads="1"/>
          </p:cNvSpPr>
          <p:nvPr/>
        </p:nvSpPr>
        <p:spPr bwMode="auto">
          <a:xfrm>
            <a:off x="2984500" y="3175000"/>
            <a:ext cx="254000" cy="254000"/>
          </a:xfrm>
          <a:prstGeom prst="ellipse">
            <a:avLst/>
          </a:prstGeom>
          <a:solidFill>
            <a:schemeClr val="bg1">
              <a:lumMod val="75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6" name="Oval 6">
            <a:extLst>
              <a:ext uri="{FF2B5EF4-FFF2-40B4-BE49-F238E27FC236}">
                <a16:creationId xmlns:a16="http://schemas.microsoft.com/office/drawing/2014/main" id="{AE0EA01A-CC20-4B9D-90C0-9E924638ED0B}"/>
              </a:ext>
            </a:extLst>
          </p:cNvPr>
          <p:cNvSpPr>
            <a:spLocks noChangeArrowheads="1"/>
          </p:cNvSpPr>
          <p:nvPr/>
        </p:nvSpPr>
        <p:spPr bwMode="auto">
          <a:xfrm>
            <a:off x="2540000" y="2032000"/>
            <a:ext cx="254000" cy="254000"/>
          </a:xfrm>
          <a:prstGeom prst="ellipse">
            <a:avLst/>
          </a:prstGeom>
          <a:solidFill>
            <a:schemeClr val="bg1">
              <a:lumMod val="75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7" name="Line 7">
            <a:extLst>
              <a:ext uri="{FF2B5EF4-FFF2-40B4-BE49-F238E27FC236}">
                <a16:creationId xmlns:a16="http://schemas.microsoft.com/office/drawing/2014/main" id="{D407ADCC-4D56-4E7F-A053-020E431AF693}"/>
              </a:ext>
            </a:extLst>
          </p:cNvPr>
          <p:cNvSpPr>
            <a:spLocks noChangeShapeType="1"/>
          </p:cNvSpPr>
          <p:nvPr/>
        </p:nvSpPr>
        <p:spPr bwMode="auto">
          <a:xfrm flipH="1" flipV="1">
            <a:off x="2095500" y="3429000"/>
            <a:ext cx="127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8" name="Line 8">
            <a:extLst>
              <a:ext uri="{FF2B5EF4-FFF2-40B4-BE49-F238E27FC236}">
                <a16:creationId xmlns:a16="http://schemas.microsoft.com/office/drawing/2014/main" id="{7CBE0005-9280-4A94-A91B-3717F1B42522}"/>
              </a:ext>
            </a:extLst>
          </p:cNvPr>
          <p:cNvSpPr>
            <a:spLocks noChangeShapeType="1"/>
          </p:cNvSpPr>
          <p:nvPr/>
        </p:nvSpPr>
        <p:spPr bwMode="auto">
          <a:xfrm flipV="1">
            <a:off x="2222500" y="3429000"/>
            <a:ext cx="889000" cy="1079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9" name="Line 9">
            <a:extLst>
              <a:ext uri="{FF2B5EF4-FFF2-40B4-BE49-F238E27FC236}">
                <a16:creationId xmlns:a16="http://schemas.microsoft.com/office/drawing/2014/main" id="{4420BD29-5290-4960-90D3-907C2CE5CF93}"/>
              </a:ext>
            </a:extLst>
          </p:cNvPr>
          <p:cNvSpPr>
            <a:spLocks noChangeShapeType="1"/>
          </p:cNvSpPr>
          <p:nvPr/>
        </p:nvSpPr>
        <p:spPr bwMode="auto">
          <a:xfrm flipV="1">
            <a:off x="2984500" y="3429000"/>
            <a:ext cx="127000" cy="1079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0" name="Line 10">
            <a:extLst>
              <a:ext uri="{FF2B5EF4-FFF2-40B4-BE49-F238E27FC236}">
                <a16:creationId xmlns:a16="http://schemas.microsoft.com/office/drawing/2014/main" id="{74002A4D-16B2-46DB-9AC5-F8BA4405B1BF}"/>
              </a:ext>
            </a:extLst>
          </p:cNvPr>
          <p:cNvSpPr>
            <a:spLocks noChangeShapeType="1"/>
          </p:cNvSpPr>
          <p:nvPr/>
        </p:nvSpPr>
        <p:spPr bwMode="auto">
          <a:xfrm flipH="1" flipV="1">
            <a:off x="2095500" y="3429000"/>
            <a:ext cx="889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1" name="Line 11">
            <a:extLst>
              <a:ext uri="{FF2B5EF4-FFF2-40B4-BE49-F238E27FC236}">
                <a16:creationId xmlns:a16="http://schemas.microsoft.com/office/drawing/2014/main" id="{704DBC59-FE1A-4264-B5BF-27E23F757826}"/>
              </a:ext>
            </a:extLst>
          </p:cNvPr>
          <p:cNvSpPr>
            <a:spLocks noChangeShapeType="1"/>
          </p:cNvSpPr>
          <p:nvPr/>
        </p:nvSpPr>
        <p:spPr bwMode="auto">
          <a:xfrm flipV="1">
            <a:off x="2095500" y="2286000"/>
            <a:ext cx="571500" cy="889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2" name="Line 12">
            <a:extLst>
              <a:ext uri="{FF2B5EF4-FFF2-40B4-BE49-F238E27FC236}">
                <a16:creationId xmlns:a16="http://schemas.microsoft.com/office/drawing/2014/main" id="{4477B063-B264-494F-81E3-91EB01B8AF95}"/>
              </a:ext>
            </a:extLst>
          </p:cNvPr>
          <p:cNvSpPr>
            <a:spLocks noChangeShapeType="1"/>
          </p:cNvSpPr>
          <p:nvPr/>
        </p:nvSpPr>
        <p:spPr bwMode="auto">
          <a:xfrm flipH="1" flipV="1">
            <a:off x="2667000" y="2286000"/>
            <a:ext cx="444500" cy="889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5" name="Text Box 15">
            <a:extLst>
              <a:ext uri="{FF2B5EF4-FFF2-40B4-BE49-F238E27FC236}">
                <a16:creationId xmlns:a16="http://schemas.microsoft.com/office/drawing/2014/main" id="{12BC28A9-DCAB-46F7-B55F-5FBA03D94A72}"/>
              </a:ext>
            </a:extLst>
          </p:cNvPr>
          <p:cNvSpPr txBox="1">
            <a:spLocks noChangeArrowheads="1"/>
          </p:cNvSpPr>
          <p:nvPr/>
        </p:nvSpPr>
        <p:spPr bwMode="auto">
          <a:xfrm>
            <a:off x="2463271" y="1558396"/>
            <a:ext cx="298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y</a:t>
            </a:r>
          </a:p>
        </p:txBody>
      </p:sp>
      <p:sp>
        <p:nvSpPr>
          <p:cNvPr id="17436" name="Line 16">
            <a:extLst>
              <a:ext uri="{FF2B5EF4-FFF2-40B4-BE49-F238E27FC236}">
                <a16:creationId xmlns:a16="http://schemas.microsoft.com/office/drawing/2014/main" id="{02E91A0C-E1DF-429C-B6E5-D38FB661ED05}"/>
              </a:ext>
            </a:extLst>
          </p:cNvPr>
          <p:cNvSpPr>
            <a:spLocks noChangeShapeType="1"/>
          </p:cNvSpPr>
          <p:nvPr/>
        </p:nvSpPr>
        <p:spPr bwMode="auto">
          <a:xfrm>
            <a:off x="4381500" y="4699000"/>
            <a:ext cx="37465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7" name="Line 17">
            <a:extLst>
              <a:ext uri="{FF2B5EF4-FFF2-40B4-BE49-F238E27FC236}">
                <a16:creationId xmlns:a16="http://schemas.microsoft.com/office/drawing/2014/main" id="{8BABF5EA-55C2-4248-A54A-EBD1524E369D}"/>
              </a:ext>
            </a:extLst>
          </p:cNvPr>
          <p:cNvSpPr>
            <a:spLocks noChangeShapeType="1"/>
          </p:cNvSpPr>
          <p:nvPr/>
        </p:nvSpPr>
        <p:spPr bwMode="auto">
          <a:xfrm flipV="1">
            <a:off x="4508500" y="1714500"/>
            <a:ext cx="0" cy="3175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2" name="Line 22">
            <a:extLst>
              <a:ext uri="{FF2B5EF4-FFF2-40B4-BE49-F238E27FC236}">
                <a16:creationId xmlns:a16="http://schemas.microsoft.com/office/drawing/2014/main" id="{53D39555-C1FF-4C49-ACB9-0FAEC280D120}"/>
              </a:ext>
            </a:extLst>
          </p:cNvPr>
          <p:cNvSpPr>
            <a:spLocks noChangeShapeType="1"/>
          </p:cNvSpPr>
          <p:nvPr/>
        </p:nvSpPr>
        <p:spPr bwMode="auto">
          <a:xfrm flipH="1" flipV="1">
            <a:off x="2095500" y="3429000"/>
            <a:ext cx="1651000" cy="825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3" name="Line 23">
            <a:extLst>
              <a:ext uri="{FF2B5EF4-FFF2-40B4-BE49-F238E27FC236}">
                <a16:creationId xmlns:a16="http://schemas.microsoft.com/office/drawing/2014/main" id="{D7918BFD-C88F-4165-A0F2-BD4072385E5D}"/>
              </a:ext>
            </a:extLst>
          </p:cNvPr>
          <p:cNvSpPr>
            <a:spLocks noChangeShapeType="1"/>
          </p:cNvSpPr>
          <p:nvPr/>
        </p:nvSpPr>
        <p:spPr bwMode="auto">
          <a:xfrm flipH="1" flipV="1">
            <a:off x="3111500" y="3429000"/>
            <a:ext cx="635000" cy="8255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4" name="Line 24">
            <a:extLst>
              <a:ext uri="{FF2B5EF4-FFF2-40B4-BE49-F238E27FC236}">
                <a16:creationId xmlns:a16="http://schemas.microsoft.com/office/drawing/2014/main" id="{D85E25FC-66EE-4E9B-AB5F-3A82520055FB}"/>
              </a:ext>
            </a:extLst>
          </p:cNvPr>
          <p:cNvSpPr>
            <a:spLocks noChangeShapeType="1"/>
          </p:cNvSpPr>
          <p:nvPr/>
        </p:nvSpPr>
        <p:spPr bwMode="auto">
          <a:xfrm flipH="1">
            <a:off x="4381500" y="330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5" name="Line 25">
            <a:extLst>
              <a:ext uri="{FF2B5EF4-FFF2-40B4-BE49-F238E27FC236}">
                <a16:creationId xmlns:a16="http://schemas.microsoft.com/office/drawing/2014/main" id="{F2C4C7D1-0C8B-4F17-AEB0-C39CF9EA9D2B}"/>
              </a:ext>
            </a:extLst>
          </p:cNvPr>
          <p:cNvSpPr>
            <a:spLocks noChangeShapeType="1"/>
          </p:cNvSpPr>
          <p:nvPr/>
        </p:nvSpPr>
        <p:spPr bwMode="auto">
          <a:xfrm flipH="1">
            <a:off x="4381500" y="203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6" name="Line 26">
            <a:extLst>
              <a:ext uri="{FF2B5EF4-FFF2-40B4-BE49-F238E27FC236}">
                <a16:creationId xmlns:a16="http://schemas.microsoft.com/office/drawing/2014/main" id="{C182FBAA-D948-418A-9A0E-FC43803409A3}"/>
              </a:ext>
            </a:extLst>
          </p:cNvPr>
          <p:cNvSpPr>
            <a:spLocks noChangeShapeType="1"/>
          </p:cNvSpPr>
          <p:nvPr/>
        </p:nvSpPr>
        <p:spPr bwMode="auto">
          <a:xfrm>
            <a:off x="590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7" name="Line 27">
            <a:extLst>
              <a:ext uri="{FF2B5EF4-FFF2-40B4-BE49-F238E27FC236}">
                <a16:creationId xmlns:a16="http://schemas.microsoft.com/office/drawing/2014/main" id="{95E587E6-7585-44D6-A28F-679C0DAA2F75}"/>
              </a:ext>
            </a:extLst>
          </p:cNvPr>
          <p:cNvSpPr>
            <a:spLocks noChangeShapeType="1"/>
          </p:cNvSpPr>
          <p:nvPr/>
        </p:nvSpPr>
        <p:spPr bwMode="auto">
          <a:xfrm>
            <a:off x="717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8" name="Text Box 28">
            <a:extLst>
              <a:ext uri="{FF2B5EF4-FFF2-40B4-BE49-F238E27FC236}">
                <a16:creationId xmlns:a16="http://schemas.microsoft.com/office/drawing/2014/main" id="{55394FBE-6189-403B-A6E6-72A1040D1542}"/>
              </a:ext>
            </a:extLst>
          </p:cNvPr>
          <p:cNvSpPr txBox="1">
            <a:spLocks noChangeArrowheads="1"/>
          </p:cNvSpPr>
          <p:nvPr/>
        </p:nvSpPr>
        <p:spPr bwMode="auto">
          <a:xfrm>
            <a:off x="4064000" y="311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49" name="Text Box 29">
            <a:extLst>
              <a:ext uri="{FF2B5EF4-FFF2-40B4-BE49-F238E27FC236}">
                <a16:creationId xmlns:a16="http://schemas.microsoft.com/office/drawing/2014/main" id="{E8AA1DBD-86BC-4EA7-B41B-36BAC98A84C9}"/>
              </a:ext>
            </a:extLst>
          </p:cNvPr>
          <p:cNvSpPr txBox="1">
            <a:spLocks noChangeArrowheads="1"/>
          </p:cNvSpPr>
          <p:nvPr/>
        </p:nvSpPr>
        <p:spPr bwMode="auto">
          <a:xfrm>
            <a:off x="4127500" y="184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0" name="Text Box 30">
            <a:extLst>
              <a:ext uri="{FF2B5EF4-FFF2-40B4-BE49-F238E27FC236}">
                <a16:creationId xmlns:a16="http://schemas.microsoft.com/office/drawing/2014/main" id="{0162251D-44D6-4BB3-8AA5-BB890FCC4753}"/>
              </a:ext>
            </a:extLst>
          </p:cNvPr>
          <p:cNvSpPr txBox="1">
            <a:spLocks noChangeArrowheads="1"/>
          </p:cNvSpPr>
          <p:nvPr/>
        </p:nvSpPr>
        <p:spPr bwMode="auto">
          <a:xfrm>
            <a:off x="577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51" name="Text Box 31">
            <a:extLst>
              <a:ext uri="{FF2B5EF4-FFF2-40B4-BE49-F238E27FC236}">
                <a16:creationId xmlns:a16="http://schemas.microsoft.com/office/drawing/2014/main" id="{EF7C58C3-36AF-4829-86C6-8EEBD0A07D88}"/>
              </a:ext>
            </a:extLst>
          </p:cNvPr>
          <p:cNvSpPr txBox="1">
            <a:spLocks noChangeArrowheads="1"/>
          </p:cNvSpPr>
          <p:nvPr/>
        </p:nvSpPr>
        <p:spPr bwMode="auto">
          <a:xfrm>
            <a:off x="704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graphicFrame>
        <p:nvGraphicFramePr>
          <p:cNvPr id="17410" name="Object 32">
            <a:extLst>
              <a:ext uri="{FF2B5EF4-FFF2-40B4-BE49-F238E27FC236}">
                <a16:creationId xmlns:a16="http://schemas.microsoft.com/office/drawing/2014/main" id="{FFCCBB42-A203-48E1-B9E9-5314638AA52D}"/>
              </a:ext>
            </a:extLst>
          </p:cNvPr>
          <p:cNvGraphicFramePr>
            <a:graphicFrameLocks noChangeAspect="1"/>
          </p:cNvGraphicFramePr>
          <p:nvPr/>
        </p:nvGraphicFramePr>
        <p:xfrm>
          <a:off x="2032000" y="3746500"/>
          <a:ext cx="170657" cy="444500"/>
        </p:xfrm>
        <a:graphic>
          <a:graphicData uri="http://schemas.openxmlformats.org/presentationml/2006/ole">
            <mc:AlternateContent xmlns:mc="http://schemas.openxmlformats.org/markup-compatibility/2006">
              <mc:Choice xmlns:v="urn:schemas-microsoft-com:vml" Requires="v">
                <p:oleObj name="Equation" r:id="rId5" imgW="152280" imgH="393480" progId="Equation.3">
                  <p:embed/>
                </p:oleObj>
              </mc:Choice>
              <mc:Fallback>
                <p:oleObj name="Equation" r:id="rId5" imgW="152280" imgH="393480" progId="Equation.3">
                  <p:embed/>
                  <p:pic>
                    <p:nvPicPr>
                      <p:cNvPr id="17410" name="Object 32">
                        <a:extLst>
                          <a:ext uri="{FF2B5EF4-FFF2-40B4-BE49-F238E27FC236}">
                            <a16:creationId xmlns:a16="http://schemas.microsoft.com/office/drawing/2014/main" id="{FFCCBB42-A203-48E1-B9E9-5314638AA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0" y="3746500"/>
                        <a:ext cx="170657" cy="444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1" name="Object 33">
            <a:extLst>
              <a:ext uri="{FF2B5EF4-FFF2-40B4-BE49-F238E27FC236}">
                <a16:creationId xmlns:a16="http://schemas.microsoft.com/office/drawing/2014/main" id="{305DF312-09D5-4A49-B5E0-43D003DF8F4E}"/>
              </a:ext>
            </a:extLst>
          </p:cNvPr>
          <p:cNvGraphicFramePr>
            <a:graphicFrameLocks noChangeAspect="1"/>
          </p:cNvGraphicFramePr>
          <p:nvPr/>
        </p:nvGraphicFramePr>
        <p:xfrm>
          <a:off x="3246438" y="3937000"/>
          <a:ext cx="109803" cy="206375"/>
        </p:xfrm>
        <a:graphic>
          <a:graphicData uri="http://schemas.openxmlformats.org/presentationml/2006/ole">
            <mc:AlternateContent xmlns:mc="http://schemas.openxmlformats.org/markup-compatibility/2006">
              <mc:Choice xmlns:v="urn:schemas-microsoft-com:vml" Requires="v">
                <p:oleObj name="Equation" r:id="rId7" imgW="88560" imgH="164880" progId="Equation.3">
                  <p:embed/>
                </p:oleObj>
              </mc:Choice>
              <mc:Fallback>
                <p:oleObj name="Equation" r:id="rId7" imgW="88560" imgH="164880" progId="Equation.3">
                  <p:embed/>
                  <p:pic>
                    <p:nvPicPr>
                      <p:cNvPr id="17411" name="Object 33">
                        <a:extLst>
                          <a:ext uri="{FF2B5EF4-FFF2-40B4-BE49-F238E27FC236}">
                            <a16:creationId xmlns:a16="http://schemas.microsoft.com/office/drawing/2014/main" id="{305DF312-09D5-4A49-B5E0-43D003DF8F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6438" y="3937000"/>
                        <a:ext cx="109803" cy="2063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35">
            <a:extLst>
              <a:ext uri="{FF2B5EF4-FFF2-40B4-BE49-F238E27FC236}">
                <a16:creationId xmlns:a16="http://schemas.microsoft.com/office/drawing/2014/main" id="{801EFB70-F650-464E-B3F8-F47F46729517}"/>
              </a:ext>
            </a:extLst>
          </p:cNvPr>
          <p:cNvGraphicFramePr>
            <a:graphicFrameLocks noChangeAspect="1"/>
          </p:cNvGraphicFramePr>
          <p:nvPr/>
        </p:nvGraphicFramePr>
        <p:xfrm>
          <a:off x="2603500" y="4127500"/>
          <a:ext cx="254000" cy="206375"/>
        </p:xfrm>
        <a:graphic>
          <a:graphicData uri="http://schemas.openxmlformats.org/presentationml/2006/ole">
            <mc:AlternateContent xmlns:mc="http://schemas.openxmlformats.org/markup-compatibility/2006">
              <mc:Choice xmlns:v="urn:schemas-microsoft-com:vml" Requires="v">
                <p:oleObj name="Equation" r:id="rId9" imgW="203040" imgH="164880" progId="Equation.3">
                  <p:embed/>
                </p:oleObj>
              </mc:Choice>
              <mc:Fallback>
                <p:oleObj name="Equation" r:id="rId9" imgW="203040" imgH="164880" progId="Equation.3">
                  <p:embed/>
                  <p:pic>
                    <p:nvPicPr>
                      <p:cNvPr id="17413" name="Object 35">
                        <a:extLst>
                          <a:ext uri="{FF2B5EF4-FFF2-40B4-BE49-F238E27FC236}">
                            <a16:creationId xmlns:a16="http://schemas.microsoft.com/office/drawing/2014/main" id="{801EFB70-F650-464E-B3F8-F47F46729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500" y="4127500"/>
                        <a:ext cx="254000" cy="2063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52" name="Line 40">
            <a:extLst>
              <a:ext uri="{FF2B5EF4-FFF2-40B4-BE49-F238E27FC236}">
                <a16:creationId xmlns:a16="http://schemas.microsoft.com/office/drawing/2014/main" id="{94B87406-B6C8-402D-929F-0CCB3F5F8759}"/>
              </a:ext>
            </a:extLst>
          </p:cNvPr>
          <p:cNvSpPr>
            <a:spLocks noChangeShapeType="1"/>
          </p:cNvSpPr>
          <p:nvPr/>
        </p:nvSpPr>
        <p:spPr bwMode="auto">
          <a:xfrm flipH="1" flipV="1">
            <a:off x="3619500" y="3048000"/>
            <a:ext cx="127000" cy="12065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3" name="Line 41">
            <a:extLst>
              <a:ext uri="{FF2B5EF4-FFF2-40B4-BE49-F238E27FC236}">
                <a16:creationId xmlns:a16="http://schemas.microsoft.com/office/drawing/2014/main" id="{D1AD974B-D5D3-4E56-B770-DA81B18E263D}"/>
              </a:ext>
            </a:extLst>
          </p:cNvPr>
          <p:cNvSpPr>
            <a:spLocks noChangeShapeType="1"/>
          </p:cNvSpPr>
          <p:nvPr/>
        </p:nvSpPr>
        <p:spPr bwMode="auto">
          <a:xfrm flipH="1" flipV="1">
            <a:off x="2667000" y="2286000"/>
            <a:ext cx="952500" cy="762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5" name="Rectangle 44">
            <a:extLst>
              <a:ext uri="{FF2B5EF4-FFF2-40B4-BE49-F238E27FC236}">
                <a16:creationId xmlns:a16="http://schemas.microsoft.com/office/drawing/2014/main" id="{8EAC602C-9463-4C4E-824C-4FE310989E8D}"/>
              </a:ext>
            </a:extLst>
          </p:cNvPr>
          <p:cNvSpPr>
            <a:spLocks noGrp="1" noChangeArrowheads="1"/>
          </p:cNvSpPr>
          <p:nvPr>
            <p:ph type="title"/>
          </p:nvPr>
        </p:nvSpPr>
        <p:spPr/>
        <p:txBody>
          <a:bodyPr/>
          <a:lstStyle/>
          <a:p>
            <a:pPr eaLnBrk="1" hangingPunct="1"/>
            <a:r>
              <a:rPr lang="de-DE" altLang="en-US"/>
              <a:t>MLP: Example</a:t>
            </a:r>
          </a:p>
        </p:txBody>
      </p:sp>
      <mc:AlternateContent xmlns:mc="http://schemas.openxmlformats.org/markup-compatibility/2006" xmlns:a14="http://schemas.microsoft.com/office/drawing/2010/main">
        <mc:Choice Requires="a14">
          <p:sp>
            <p:nvSpPr>
              <p:cNvPr id="3" name="Text Box 25">
                <a:extLst>
                  <a:ext uri="{FF2B5EF4-FFF2-40B4-BE49-F238E27FC236}">
                    <a16:creationId xmlns:a16="http://schemas.microsoft.com/office/drawing/2014/main" id="{003D0BB9-CF34-4946-B79E-89D669044AEE}"/>
                  </a:ext>
                </a:extLst>
              </p:cNvPr>
              <p:cNvSpPr txBox="1">
                <a:spLocks noChangeArrowheads="1"/>
              </p:cNvSpPr>
              <p:nvPr/>
            </p:nvSpPr>
            <p:spPr bwMode="auto">
              <a:xfrm>
                <a:off x="2064320" y="4511599"/>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3" name="Text Box 25">
                <a:extLst>
                  <a:ext uri="{FF2B5EF4-FFF2-40B4-BE49-F238E27FC236}">
                    <a16:creationId xmlns:a16="http://schemas.microsoft.com/office/drawing/2014/main" id="{003D0BB9-CF34-4946-B79E-89D669044AEE}"/>
                  </a:ext>
                </a:extLst>
              </p:cNvPr>
              <p:cNvSpPr txBox="1">
                <a:spLocks noRot="1" noChangeAspect="1" noMove="1" noResize="1" noEditPoints="1" noAdjustHandles="1" noChangeArrowheads="1" noChangeShapeType="1" noTextEdit="1"/>
              </p:cNvSpPr>
              <p:nvPr/>
            </p:nvSpPr>
            <p:spPr bwMode="auto">
              <a:xfrm>
                <a:off x="2064320" y="4511599"/>
                <a:ext cx="300692" cy="322792"/>
              </a:xfrm>
              <a:prstGeom prst="rect">
                <a:avLst/>
              </a:prstGeom>
              <a:blipFill>
                <a:blip r:embed="rId11"/>
                <a:stretch>
                  <a:fillRect r="-1961"/>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Box 25">
                <a:extLst>
                  <a:ext uri="{FF2B5EF4-FFF2-40B4-BE49-F238E27FC236}">
                    <a16:creationId xmlns:a16="http://schemas.microsoft.com/office/drawing/2014/main" id="{8A58287D-D989-46A6-8D2D-051B6B43391E}"/>
                  </a:ext>
                </a:extLst>
              </p:cNvPr>
              <p:cNvSpPr txBox="1">
                <a:spLocks noChangeArrowheads="1"/>
              </p:cNvSpPr>
              <p:nvPr/>
            </p:nvSpPr>
            <p:spPr bwMode="auto">
              <a:xfrm>
                <a:off x="2838990" y="4506307"/>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4" name="Text Box 25">
                <a:extLst>
                  <a:ext uri="{FF2B5EF4-FFF2-40B4-BE49-F238E27FC236}">
                    <a16:creationId xmlns:a16="http://schemas.microsoft.com/office/drawing/2014/main" id="{8A58287D-D989-46A6-8D2D-051B6B43391E}"/>
                  </a:ext>
                </a:extLst>
              </p:cNvPr>
              <p:cNvSpPr txBox="1">
                <a:spLocks noRot="1" noChangeAspect="1" noMove="1" noResize="1" noEditPoints="1" noAdjustHandles="1" noChangeArrowheads="1" noChangeShapeType="1" noTextEdit="1"/>
              </p:cNvSpPr>
              <p:nvPr/>
            </p:nvSpPr>
            <p:spPr bwMode="auto">
              <a:xfrm>
                <a:off x="2838990" y="4506307"/>
                <a:ext cx="300692" cy="322792"/>
              </a:xfrm>
              <a:prstGeom prst="rect">
                <a:avLst/>
              </a:prstGeom>
              <a:blipFill>
                <a:blip r:embed="rId12"/>
                <a:stretch>
                  <a:fillRect r="-5882"/>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25">
                <a:extLst>
                  <a:ext uri="{FF2B5EF4-FFF2-40B4-BE49-F238E27FC236}">
                    <a16:creationId xmlns:a16="http://schemas.microsoft.com/office/drawing/2014/main" id="{FB99CBEF-731A-43B1-ABD5-C7DEDF4C529F}"/>
                  </a:ext>
                </a:extLst>
              </p:cNvPr>
              <p:cNvSpPr txBox="1">
                <a:spLocks noChangeArrowheads="1"/>
              </p:cNvSpPr>
              <p:nvPr/>
            </p:nvSpPr>
            <p:spPr bwMode="auto">
              <a:xfrm>
                <a:off x="3583823" y="4260985"/>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de-DE" altLang="en-US" sz="1500" i="1" dirty="0" smtClean="0">
                          <a:latin typeface="Cambria Math" panose="02040503050406030204" pitchFamily="18" charset="0"/>
                        </a:rPr>
                        <m:t>1</m:t>
                      </m:r>
                    </m:oMath>
                  </m:oMathPara>
                </a14:m>
                <a:endParaRPr lang="en-US" altLang="en-US" sz="1500" dirty="0"/>
              </a:p>
            </p:txBody>
          </p:sp>
        </mc:Choice>
        <mc:Fallback xmlns="">
          <p:sp>
            <p:nvSpPr>
              <p:cNvPr id="6" name="Text Box 25">
                <a:extLst>
                  <a:ext uri="{FF2B5EF4-FFF2-40B4-BE49-F238E27FC236}">
                    <a16:creationId xmlns:a16="http://schemas.microsoft.com/office/drawing/2014/main" id="{FB99CBEF-731A-43B1-ABD5-C7DEDF4C529F}"/>
                  </a:ext>
                </a:extLst>
              </p:cNvPr>
              <p:cNvSpPr txBox="1">
                <a:spLocks noRot="1" noChangeAspect="1" noMove="1" noResize="1" noEditPoints="1" noAdjustHandles="1" noChangeArrowheads="1" noChangeShapeType="1" noTextEdit="1"/>
              </p:cNvSpPr>
              <p:nvPr/>
            </p:nvSpPr>
            <p:spPr bwMode="auto">
              <a:xfrm>
                <a:off x="3583823" y="4260985"/>
                <a:ext cx="300692" cy="322792"/>
              </a:xfrm>
              <a:prstGeom prst="rect">
                <a:avLst/>
              </a:prstGeom>
              <a:blipFill>
                <a:blip r:embed="rId13"/>
                <a:stretch>
                  <a:fillRect/>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E6FCBAE-6EFA-4BBE-95B9-6EDBB1618BF7}"/>
                  </a:ext>
                </a:extLst>
              </p:cNvPr>
              <p:cNvSpPr txBox="1"/>
              <p:nvPr/>
            </p:nvSpPr>
            <p:spPr>
              <a:xfrm>
                <a:off x="4166210" y="1440185"/>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2</m:t>
                          </m:r>
                        </m:sub>
                      </m:sSub>
                    </m:oMath>
                  </m:oMathPara>
                </a14:m>
                <a:endParaRPr lang="en-GB" sz="1400" dirty="0"/>
              </a:p>
            </p:txBody>
          </p:sp>
        </mc:Choice>
        <mc:Fallback xmlns="">
          <p:sp>
            <p:nvSpPr>
              <p:cNvPr id="54" name="TextBox 53">
                <a:extLst>
                  <a:ext uri="{FF2B5EF4-FFF2-40B4-BE49-F238E27FC236}">
                    <a16:creationId xmlns:a16="http://schemas.microsoft.com/office/drawing/2014/main" id="{4E6FCBAE-6EFA-4BBE-95B9-6EDBB1618BF7}"/>
                  </a:ext>
                </a:extLst>
              </p:cNvPr>
              <p:cNvSpPr txBox="1">
                <a:spLocks noRot="1" noChangeAspect="1" noMove="1" noResize="1" noEditPoints="1" noAdjustHandles="1" noChangeArrowheads="1" noChangeShapeType="1" noTextEdit="1"/>
              </p:cNvSpPr>
              <p:nvPr/>
            </p:nvSpPr>
            <p:spPr>
              <a:xfrm>
                <a:off x="4166210" y="1440185"/>
                <a:ext cx="284480" cy="307777"/>
              </a:xfrm>
              <a:prstGeom prst="rect">
                <a:avLst/>
              </a:prstGeom>
              <a:blipFill>
                <a:blip r:embed="rId14"/>
                <a:stretch>
                  <a:fillRect r="-4255"/>
                </a:stretch>
              </a:blipFill>
            </p:spPr>
            <p:txBody>
              <a:bodyPr/>
              <a:lstStyle/>
              <a:p>
                <a:r>
                  <a:rPr lang="en-GB">
                    <a:noFill/>
                  </a:rPr>
                  <a:t> </a:t>
                </a:r>
              </a:p>
            </p:txBody>
          </p:sp>
        </mc:Fallback>
      </mc:AlternateContent>
      <p:sp>
        <p:nvSpPr>
          <p:cNvPr id="5" name="Line 32">
            <a:extLst>
              <a:ext uri="{FF2B5EF4-FFF2-40B4-BE49-F238E27FC236}">
                <a16:creationId xmlns:a16="http://schemas.microsoft.com/office/drawing/2014/main" id="{89CCEDCF-A037-4D6B-B2B8-4930FB20E5F7}"/>
              </a:ext>
            </a:extLst>
          </p:cNvPr>
          <p:cNvSpPr>
            <a:spLocks noChangeShapeType="1"/>
          </p:cNvSpPr>
          <p:nvPr/>
        </p:nvSpPr>
        <p:spPr bwMode="auto">
          <a:xfrm flipV="1">
            <a:off x="4508500" y="1778000"/>
            <a:ext cx="3365500" cy="1524000"/>
          </a:xfrm>
          <a:prstGeom prst="line">
            <a:avLst/>
          </a:prstGeom>
          <a:noFill/>
          <a:ln w="28575">
            <a:solidFill>
              <a:srgbClr val="E71FA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mc:AlternateContent xmlns:mc="http://schemas.openxmlformats.org/markup-compatibility/2006" xmlns:a14="http://schemas.microsoft.com/office/drawing/2010/main">
        <mc:Choice Requires="a14">
          <p:sp>
            <p:nvSpPr>
              <p:cNvPr id="7" name="Object 33">
                <a:extLst>
                  <a:ext uri="{FF2B5EF4-FFF2-40B4-BE49-F238E27FC236}">
                    <a16:creationId xmlns:a16="http://schemas.microsoft.com/office/drawing/2014/main" id="{A095C2AE-CB9F-4BF0-8138-A0F3A4C7BF1F}"/>
                  </a:ext>
                </a:extLst>
              </p:cNvPr>
              <p:cNvSpPr txBox="1"/>
              <p:nvPr/>
            </p:nvSpPr>
            <p:spPr bwMode="auto">
              <a:xfrm>
                <a:off x="6540500" y="2476501"/>
                <a:ext cx="1411392" cy="463758"/>
              </a:xfrm>
              <a:prstGeom prst="rect">
                <a:avLst/>
              </a:prstGeom>
              <a:noFill/>
              <a:ln w="9525">
                <a:solidFill>
                  <a:srgbClr val="E71FA0"/>
                </a:solidFill>
                <a:miter lim="800000"/>
                <a:headEnd/>
                <a:tailEnd/>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1+</m:t>
                      </m:r>
                      <m:f>
                        <m:fPr>
                          <m:ctrlPr>
                            <a:rPr lang="en-GB" sz="1400" i="1">
                              <a:solidFill>
                                <a:srgbClr val="000000"/>
                              </a:solidFill>
                              <a:latin typeface="Cambria Math" panose="02040503050406030204" pitchFamily="18" charset="0"/>
                            </a:rPr>
                          </m:ctrlPr>
                        </m:fPr>
                        <m:num>
                          <m:r>
                            <a:rPr lang="en-GB" sz="1400" i="1">
                              <a:solidFill>
                                <a:srgbClr val="000000"/>
                              </a:solidFill>
                              <a:latin typeface="Cambria Math" panose="02040503050406030204" pitchFamily="18" charset="0"/>
                            </a:rPr>
                            <m:t>1</m:t>
                          </m:r>
                        </m:num>
                        <m:den>
                          <m:r>
                            <a:rPr lang="en-GB" sz="1400" i="1">
                              <a:solidFill>
                                <a:srgbClr val="000000"/>
                              </a:solidFill>
                              <a:latin typeface="Cambria Math" panose="02040503050406030204" pitchFamily="18" charset="0"/>
                            </a:rPr>
                            <m:t>2</m:t>
                          </m:r>
                        </m:den>
                      </m:f>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&gt;0</m:t>
                      </m:r>
                    </m:oMath>
                  </m:oMathPara>
                </a14:m>
                <a:endParaRPr lang="en-GB" sz="1400" dirty="0"/>
              </a:p>
            </p:txBody>
          </p:sp>
        </mc:Choice>
        <mc:Fallback xmlns="">
          <p:sp>
            <p:nvSpPr>
              <p:cNvPr id="7" name="Object 33">
                <a:extLst>
                  <a:ext uri="{FF2B5EF4-FFF2-40B4-BE49-F238E27FC236}">
                    <a16:creationId xmlns:a16="http://schemas.microsoft.com/office/drawing/2014/main" id="{A095C2AE-CB9F-4BF0-8138-A0F3A4C7BF1F}"/>
                  </a:ext>
                </a:extLst>
              </p:cNvPr>
              <p:cNvSpPr txBox="1">
                <a:spLocks noRot="1" noChangeAspect="1" noMove="1" noResize="1" noEditPoints="1" noAdjustHandles="1" noChangeArrowheads="1" noChangeShapeType="1" noTextEdit="1"/>
              </p:cNvSpPr>
              <p:nvPr/>
            </p:nvSpPr>
            <p:spPr bwMode="auto">
              <a:xfrm>
                <a:off x="6540500" y="2476501"/>
                <a:ext cx="1411392" cy="463758"/>
              </a:xfrm>
              <a:prstGeom prst="rect">
                <a:avLst/>
              </a:prstGeom>
              <a:blipFill>
                <a:blip r:embed="rId15"/>
                <a:stretch>
                  <a:fillRect b="-1282"/>
                </a:stretch>
              </a:blipFill>
              <a:ln w="9525">
                <a:solidFill>
                  <a:srgbClr val="E71FA0"/>
                </a:solidFill>
                <a:miter lim="800000"/>
                <a:headEnd/>
                <a:tailEn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bject 34">
                <a:extLst>
                  <a:ext uri="{FF2B5EF4-FFF2-40B4-BE49-F238E27FC236}">
                    <a16:creationId xmlns:a16="http://schemas.microsoft.com/office/drawing/2014/main" id="{09E3B7F9-7221-45F4-97E9-9B0079AEBF41}"/>
                  </a:ext>
                </a:extLst>
              </p:cNvPr>
              <p:cNvSpPr txBox="1"/>
              <p:nvPr/>
            </p:nvSpPr>
            <p:spPr bwMode="auto">
              <a:xfrm>
                <a:off x="5207001" y="1397000"/>
                <a:ext cx="1387178" cy="502920"/>
              </a:xfrm>
              <a:prstGeom prst="rect">
                <a:avLst/>
              </a:prstGeom>
              <a:noFill/>
              <a:ln w="9525">
                <a:solidFill>
                  <a:srgbClr val="E71FA0"/>
                </a:solid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1+</m:t>
                      </m:r>
                      <m:f>
                        <m:fPr>
                          <m:ctrlPr>
                            <a:rPr lang="en-GB" sz="1400" i="1">
                              <a:solidFill>
                                <a:srgbClr val="000000"/>
                              </a:solidFill>
                              <a:latin typeface="Cambria Math" panose="02040503050406030204" pitchFamily="18" charset="0"/>
                            </a:rPr>
                          </m:ctrlPr>
                        </m:fPr>
                        <m:num>
                          <m:r>
                            <a:rPr lang="en-GB" sz="1400" i="1">
                              <a:solidFill>
                                <a:srgbClr val="000000"/>
                              </a:solidFill>
                              <a:latin typeface="Cambria Math" panose="02040503050406030204" pitchFamily="18" charset="0"/>
                            </a:rPr>
                            <m:t>1</m:t>
                          </m:r>
                        </m:num>
                        <m:den>
                          <m:r>
                            <a:rPr lang="en-GB" sz="1400" i="1">
                              <a:solidFill>
                                <a:srgbClr val="000000"/>
                              </a:solidFill>
                              <a:latin typeface="Cambria Math" panose="02040503050406030204" pitchFamily="18" charset="0"/>
                            </a:rPr>
                            <m:t>2</m:t>
                          </m:r>
                        </m:den>
                      </m:f>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&lt;0</m:t>
                      </m:r>
                    </m:oMath>
                  </m:oMathPara>
                </a14:m>
                <a:endParaRPr lang="en-GB" sz="1400" dirty="0"/>
              </a:p>
            </p:txBody>
          </p:sp>
        </mc:Choice>
        <mc:Fallback xmlns="">
          <p:sp>
            <p:nvSpPr>
              <p:cNvPr id="10" name="Object 34">
                <a:extLst>
                  <a:ext uri="{FF2B5EF4-FFF2-40B4-BE49-F238E27FC236}">
                    <a16:creationId xmlns:a16="http://schemas.microsoft.com/office/drawing/2014/main" id="{09E3B7F9-7221-45F4-97E9-9B0079AEBF41}"/>
                  </a:ext>
                </a:extLst>
              </p:cNvPr>
              <p:cNvSpPr txBox="1">
                <a:spLocks noRot="1" noChangeAspect="1" noMove="1" noResize="1" noEditPoints="1" noAdjustHandles="1" noChangeArrowheads="1" noChangeShapeType="1" noTextEdit="1"/>
              </p:cNvSpPr>
              <p:nvPr/>
            </p:nvSpPr>
            <p:spPr bwMode="auto">
              <a:xfrm>
                <a:off x="5207001" y="1397000"/>
                <a:ext cx="1387178" cy="502920"/>
              </a:xfrm>
              <a:prstGeom prst="rect">
                <a:avLst/>
              </a:prstGeom>
              <a:blipFill>
                <a:blip r:embed="rId16"/>
                <a:stretch>
                  <a:fillRect/>
                </a:stretch>
              </a:blipFill>
              <a:ln w="9525">
                <a:solidFill>
                  <a:srgbClr val="E71FA0"/>
                </a:solidFill>
                <a:miter lim="800000"/>
                <a:headEnd/>
                <a:tailEnd/>
              </a:ln>
              <a:effectLst/>
            </p:spPr>
            <p:txBody>
              <a:bodyPr/>
              <a:lstStyle/>
              <a:p>
                <a:r>
                  <a:rPr lang="en-GB">
                    <a:noFill/>
                  </a:rPr>
                  <a:t> </a:t>
                </a:r>
              </a:p>
            </p:txBody>
          </p:sp>
        </mc:Fallback>
      </mc:AlternateContent>
      <p:sp>
        <p:nvSpPr>
          <p:cNvPr id="11" name="Oval 35">
            <a:extLst>
              <a:ext uri="{FF2B5EF4-FFF2-40B4-BE49-F238E27FC236}">
                <a16:creationId xmlns:a16="http://schemas.microsoft.com/office/drawing/2014/main" id="{06BB6E92-54D0-49FA-891C-8CC0AD7511E2}"/>
              </a:ext>
            </a:extLst>
          </p:cNvPr>
          <p:cNvSpPr>
            <a:spLocks noChangeArrowheads="1"/>
          </p:cNvSpPr>
          <p:nvPr/>
        </p:nvSpPr>
        <p:spPr bwMode="auto">
          <a:xfrm>
            <a:off x="7048500" y="14605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2" name="Text Box 36">
            <a:extLst>
              <a:ext uri="{FF2B5EF4-FFF2-40B4-BE49-F238E27FC236}">
                <a16:creationId xmlns:a16="http://schemas.microsoft.com/office/drawing/2014/main" id="{40D9B895-B65C-4A44-AEFD-48A4006CB56A}"/>
              </a:ext>
            </a:extLst>
          </p:cNvPr>
          <p:cNvSpPr txBox="1">
            <a:spLocks noChangeArrowheads="1"/>
          </p:cNvSpPr>
          <p:nvPr/>
        </p:nvSpPr>
        <p:spPr bwMode="auto">
          <a:xfrm>
            <a:off x="7289271" y="13678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3" name="Oval 37">
            <a:extLst>
              <a:ext uri="{FF2B5EF4-FFF2-40B4-BE49-F238E27FC236}">
                <a16:creationId xmlns:a16="http://schemas.microsoft.com/office/drawing/2014/main" id="{A00019D3-BFF6-48DD-A17C-3E65C188B397}"/>
              </a:ext>
            </a:extLst>
          </p:cNvPr>
          <p:cNvSpPr>
            <a:spLocks noChangeArrowheads="1"/>
          </p:cNvSpPr>
          <p:nvPr/>
        </p:nvSpPr>
        <p:spPr bwMode="auto">
          <a:xfrm>
            <a:off x="7302500" y="2159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4" name="Text Box 38">
            <a:extLst>
              <a:ext uri="{FF2B5EF4-FFF2-40B4-BE49-F238E27FC236}">
                <a16:creationId xmlns:a16="http://schemas.microsoft.com/office/drawing/2014/main" id="{0096E25B-C968-4492-8B4B-BF148FDDA5A7}"/>
              </a:ext>
            </a:extLst>
          </p:cNvPr>
          <p:cNvSpPr txBox="1">
            <a:spLocks noChangeArrowheads="1"/>
          </p:cNvSpPr>
          <p:nvPr/>
        </p:nvSpPr>
        <p:spPr bwMode="auto">
          <a:xfrm>
            <a:off x="7543271" y="2066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42"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 name="Slide Number Placeholder 1"/>
          <p:cNvSpPr>
            <a:spLocks noGrp="1"/>
          </p:cNvSpPr>
          <p:nvPr>
            <p:ph type="sldNum" sz="quarter" idx="15"/>
          </p:nvPr>
        </p:nvSpPr>
        <p:spPr/>
        <p:txBody>
          <a:bodyPr/>
          <a:lstStyle/>
          <a:p>
            <a:fld id="{15C29056-5AFA-7949-831A-3EC086771171}" type="slidenum">
              <a:rPr lang="de-DE" smtClean="0"/>
              <a:pPr/>
              <a:t>33</a:t>
            </a:fld>
            <a:endParaRPr lang="de-DE" dirty="0"/>
          </a:p>
        </p:txBody>
      </p:sp>
    </p:spTree>
    <p:extLst>
      <p:ext uri="{BB962C8B-B14F-4D97-AF65-F5344CB8AC3E}">
        <p14:creationId xmlns:p14="http://schemas.microsoft.com/office/powerpoint/2010/main" val="281363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P spid="12" grpId="0"/>
      <p:bldP spid="13"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5CB13-2FE9-4304-BC9B-4364022AC48D}"/>
                  </a:ext>
                </a:extLst>
              </p:cNvPr>
              <p:cNvSpPr txBox="1"/>
              <p:nvPr/>
            </p:nvSpPr>
            <p:spPr>
              <a:xfrm>
                <a:off x="7911614" y="4641334"/>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1</m:t>
                          </m:r>
                        </m:sub>
                      </m:sSub>
                    </m:oMath>
                  </m:oMathPara>
                </a14:m>
                <a:endParaRPr lang="en-GB" sz="1400" dirty="0"/>
              </a:p>
            </p:txBody>
          </p:sp>
        </mc:Choice>
        <mc:Fallback xmlns="">
          <p:sp>
            <p:nvSpPr>
              <p:cNvPr id="8" name="TextBox 7">
                <a:extLst>
                  <a:ext uri="{FF2B5EF4-FFF2-40B4-BE49-F238E27FC236}">
                    <a16:creationId xmlns:a16="http://schemas.microsoft.com/office/drawing/2014/main" id="{5B65CB13-2FE9-4304-BC9B-4364022AC48D}"/>
                  </a:ext>
                </a:extLst>
              </p:cNvPr>
              <p:cNvSpPr txBox="1">
                <a:spLocks noRot="1" noChangeAspect="1" noMove="1" noResize="1" noEditPoints="1" noAdjustHandles="1" noChangeArrowheads="1" noChangeShapeType="1" noTextEdit="1"/>
              </p:cNvSpPr>
              <p:nvPr/>
            </p:nvSpPr>
            <p:spPr>
              <a:xfrm>
                <a:off x="7911614" y="4641334"/>
                <a:ext cx="284480" cy="307777"/>
              </a:xfrm>
              <a:prstGeom prst="rect">
                <a:avLst/>
              </a:prstGeom>
              <a:blipFill>
                <a:blip r:embed="rId4"/>
                <a:stretch>
                  <a:fillRect r="-2128"/>
                </a:stretch>
              </a:blipFill>
            </p:spPr>
            <p:txBody>
              <a:bodyPr/>
              <a:lstStyle/>
              <a:p>
                <a:r>
                  <a:rPr lang="en-GB">
                    <a:noFill/>
                  </a:rPr>
                  <a:t> </a:t>
                </a:r>
              </a:p>
            </p:txBody>
          </p:sp>
        </mc:Fallback>
      </mc:AlternateContent>
      <p:sp>
        <p:nvSpPr>
          <p:cNvPr id="17423" name="Oval 3">
            <a:extLst>
              <a:ext uri="{FF2B5EF4-FFF2-40B4-BE49-F238E27FC236}">
                <a16:creationId xmlns:a16="http://schemas.microsoft.com/office/drawing/2014/main" id="{3D3111F5-27DB-459F-806A-8080D4C176B4}"/>
              </a:ext>
            </a:extLst>
          </p:cNvPr>
          <p:cNvSpPr>
            <a:spLocks noChangeArrowheads="1"/>
          </p:cNvSpPr>
          <p:nvPr/>
        </p:nvSpPr>
        <p:spPr bwMode="auto">
          <a:xfrm>
            <a:off x="1968500" y="3175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5" name="Oval 5">
            <a:extLst>
              <a:ext uri="{FF2B5EF4-FFF2-40B4-BE49-F238E27FC236}">
                <a16:creationId xmlns:a16="http://schemas.microsoft.com/office/drawing/2014/main" id="{B15DBC97-E097-4D39-ABF3-E02E19B20187}"/>
              </a:ext>
            </a:extLst>
          </p:cNvPr>
          <p:cNvSpPr>
            <a:spLocks noChangeArrowheads="1"/>
          </p:cNvSpPr>
          <p:nvPr/>
        </p:nvSpPr>
        <p:spPr bwMode="auto">
          <a:xfrm>
            <a:off x="2984500" y="3175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6" name="Oval 6">
            <a:extLst>
              <a:ext uri="{FF2B5EF4-FFF2-40B4-BE49-F238E27FC236}">
                <a16:creationId xmlns:a16="http://schemas.microsoft.com/office/drawing/2014/main" id="{AE0EA01A-CC20-4B9D-90C0-9E924638ED0B}"/>
              </a:ext>
            </a:extLst>
          </p:cNvPr>
          <p:cNvSpPr>
            <a:spLocks noChangeArrowheads="1"/>
          </p:cNvSpPr>
          <p:nvPr/>
        </p:nvSpPr>
        <p:spPr bwMode="auto">
          <a:xfrm>
            <a:off x="2540000" y="2032000"/>
            <a:ext cx="254000" cy="254000"/>
          </a:xfrm>
          <a:prstGeom prst="ellipse">
            <a:avLst/>
          </a:prstGeom>
          <a:solidFill>
            <a:schemeClr val="bg1">
              <a:lumMod val="75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7" name="Line 7">
            <a:extLst>
              <a:ext uri="{FF2B5EF4-FFF2-40B4-BE49-F238E27FC236}">
                <a16:creationId xmlns:a16="http://schemas.microsoft.com/office/drawing/2014/main" id="{D407ADCC-4D56-4E7F-A053-020E431AF693}"/>
              </a:ext>
            </a:extLst>
          </p:cNvPr>
          <p:cNvSpPr>
            <a:spLocks noChangeShapeType="1"/>
          </p:cNvSpPr>
          <p:nvPr/>
        </p:nvSpPr>
        <p:spPr bwMode="auto">
          <a:xfrm flipH="1" flipV="1">
            <a:off x="2095500" y="3429000"/>
            <a:ext cx="127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8" name="Line 8">
            <a:extLst>
              <a:ext uri="{FF2B5EF4-FFF2-40B4-BE49-F238E27FC236}">
                <a16:creationId xmlns:a16="http://schemas.microsoft.com/office/drawing/2014/main" id="{7CBE0005-9280-4A94-A91B-3717F1B42522}"/>
              </a:ext>
            </a:extLst>
          </p:cNvPr>
          <p:cNvSpPr>
            <a:spLocks noChangeShapeType="1"/>
          </p:cNvSpPr>
          <p:nvPr/>
        </p:nvSpPr>
        <p:spPr bwMode="auto">
          <a:xfrm flipV="1">
            <a:off x="2222500" y="3429000"/>
            <a:ext cx="889000" cy="1079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9" name="Line 9">
            <a:extLst>
              <a:ext uri="{FF2B5EF4-FFF2-40B4-BE49-F238E27FC236}">
                <a16:creationId xmlns:a16="http://schemas.microsoft.com/office/drawing/2014/main" id="{4420BD29-5290-4960-90D3-907C2CE5CF93}"/>
              </a:ext>
            </a:extLst>
          </p:cNvPr>
          <p:cNvSpPr>
            <a:spLocks noChangeShapeType="1"/>
          </p:cNvSpPr>
          <p:nvPr/>
        </p:nvSpPr>
        <p:spPr bwMode="auto">
          <a:xfrm flipV="1">
            <a:off x="2984500" y="3429000"/>
            <a:ext cx="127000" cy="1079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0" name="Line 10">
            <a:extLst>
              <a:ext uri="{FF2B5EF4-FFF2-40B4-BE49-F238E27FC236}">
                <a16:creationId xmlns:a16="http://schemas.microsoft.com/office/drawing/2014/main" id="{74002A4D-16B2-46DB-9AC5-F8BA4405B1BF}"/>
              </a:ext>
            </a:extLst>
          </p:cNvPr>
          <p:cNvSpPr>
            <a:spLocks noChangeShapeType="1"/>
          </p:cNvSpPr>
          <p:nvPr/>
        </p:nvSpPr>
        <p:spPr bwMode="auto">
          <a:xfrm flipH="1" flipV="1">
            <a:off x="2095500" y="3429000"/>
            <a:ext cx="889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1" name="Line 11">
            <a:extLst>
              <a:ext uri="{FF2B5EF4-FFF2-40B4-BE49-F238E27FC236}">
                <a16:creationId xmlns:a16="http://schemas.microsoft.com/office/drawing/2014/main" id="{704DBC59-FE1A-4264-B5BF-27E23F757826}"/>
              </a:ext>
            </a:extLst>
          </p:cNvPr>
          <p:cNvSpPr>
            <a:spLocks noChangeShapeType="1"/>
          </p:cNvSpPr>
          <p:nvPr/>
        </p:nvSpPr>
        <p:spPr bwMode="auto">
          <a:xfrm flipV="1">
            <a:off x="2095500" y="2286000"/>
            <a:ext cx="571500" cy="889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2" name="Line 12">
            <a:extLst>
              <a:ext uri="{FF2B5EF4-FFF2-40B4-BE49-F238E27FC236}">
                <a16:creationId xmlns:a16="http://schemas.microsoft.com/office/drawing/2014/main" id="{4477B063-B264-494F-81E3-91EB01B8AF95}"/>
              </a:ext>
            </a:extLst>
          </p:cNvPr>
          <p:cNvSpPr>
            <a:spLocks noChangeShapeType="1"/>
          </p:cNvSpPr>
          <p:nvPr/>
        </p:nvSpPr>
        <p:spPr bwMode="auto">
          <a:xfrm flipH="1" flipV="1">
            <a:off x="2667000" y="2286000"/>
            <a:ext cx="444500" cy="889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5" name="Text Box 15">
            <a:extLst>
              <a:ext uri="{FF2B5EF4-FFF2-40B4-BE49-F238E27FC236}">
                <a16:creationId xmlns:a16="http://schemas.microsoft.com/office/drawing/2014/main" id="{12BC28A9-DCAB-46F7-B55F-5FBA03D94A72}"/>
              </a:ext>
            </a:extLst>
          </p:cNvPr>
          <p:cNvSpPr txBox="1">
            <a:spLocks noChangeArrowheads="1"/>
          </p:cNvSpPr>
          <p:nvPr/>
        </p:nvSpPr>
        <p:spPr bwMode="auto">
          <a:xfrm>
            <a:off x="2463271" y="1558396"/>
            <a:ext cx="298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y</a:t>
            </a:r>
          </a:p>
        </p:txBody>
      </p:sp>
      <p:sp>
        <p:nvSpPr>
          <p:cNvPr id="17436" name="Line 16">
            <a:extLst>
              <a:ext uri="{FF2B5EF4-FFF2-40B4-BE49-F238E27FC236}">
                <a16:creationId xmlns:a16="http://schemas.microsoft.com/office/drawing/2014/main" id="{02E91A0C-E1DF-429C-B6E5-D38FB661ED05}"/>
              </a:ext>
            </a:extLst>
          </p:cNvPr>
          <p:cNvSpPr>
            <a:spLocks noChangeShapeType="1"/>
          </p:cNvSpPr>
          <p:nvPr/>
        </p:nvSpPr>
        <p:spPr bwMode="auto">
          <a:xfrm>
            <a:off x="4381500" y="4699000"/>
            <a:ext cx="37465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7" name="Line 17">
            <a:extLst>
              <a:ext uri="{FF2B5EF4-FFF2-40B4-BE49-F238E27FC236}">
                <a16:creationId xmlns:a16="http://schemas.microsoft.com/office/drawing/2014/main" id="{8BABF5EA-55C2-4248-A54A-EBD1524E369D}"/>
              </a:ext>
            </a:extLst>
          </p:cNvPr>
          <p:cNvSpPr>
            <a:spLocks noChangeShapeType="1"/>
          </p:cNvSpPr>
          <p:nvPr/>
        </p:nvSpPr>
        <p:spPr bwMode="auto">
          <a:xfrm flipV="1">
            <a:off x="4508500" y="1714500"/>
            <a:ext cx="0" cy="3175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2" name="Line 22">
            <a:extLst>
              <a:ext uri="{FF2B5EF4-FFF2-40B4-BE49-F238E27FC236}">
                <a16:creationId xmlns:a16="http://schemas.microsoft.com/office/drawing/2014/main" id="{53D39555-C1FF-4C49-ACB9-0FAEC280D120}"/>
              </a:ext>
            </a:extLst>
          </p:cNvPr>
          <p:cNvSpPr>
            <a:spLocks noChangeShapeType="1"/>
          </p:cNvSpPr>
          <p:nvPr/>
        </p:nvSpPr>
        <p:spPr bwMode="auto">
          <a:xfrm flipH="1" flipV="1">
            <a:off x="2095500" y="3429000"/>
            <a:ext cx="1651000" cy="825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3" name="Line 23">
            <a:extLst>
              <a:ext uri="{FF2B5EF4-FFF2-40B4-BE49-F238E27FC236}">
                <a16:creationId xmlns:a16="http://schemas.microsoft.com/office/drawing/2014/main" id="{D7918BFD-C88F-4165-A0F2-BD4072385E5D}"/>
              </a:ext>
            </a:extLst>
          </p:cNvPr>
          <p:cNvSpPr>
            <a:spLocks noChangeShapeType="1"/>
          </p:cNvSpPr>
          <p:nvPr/>
        </p:nvSpPr>
        <p:spPr bwMode="auto">
          <a:xfrm flipH="1" flipV="1">
            <a:off x="3111500" y="3429000"/>
            <a:ext cx="635000" cy="825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4" name="Line 24">
            <a:extLst>
              <a:ext uri="{FF2B5EF4-FFF2-40B4-BE49-F238E27FC236}">
                <a16:creationId xmlns:a16="http://schemas.microsoft.com/office/drawing/2014/main" id="{D85E25FC-66EE-4E9B-AB5F-3A82520055FB}"/>
              </a:ext>
            </a:extLst>
          </p:cNvPr>
          <p:cNvSpPr>
            <a:spLocks noChangeShapeType="1"/>
          </p:cNvSpPr>
          <p:nvPr/>
        </p:nvSpPr>
        <p:spPr bwMode="auto">
          <a:xfrm flipH="1">
            <a:off x="4381500" y="330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5" name="Line 25">
            <a:extLst>
              <a:ext uri="{FF2B5EF4-FFF2-40B4-BE49-F238E27FC236}">
                <a16:creationId xmlns:a16="http://schemas.microsoft.com/office/drawing/2014/main" id="{F2C4C7D1-0C8B-4F17-AEB0-C39CF9EA9D2B}"/>
              </a:ext>
            </a:extLst>
          </p:cNvPr>
          <p:cNvSpPr>
            <a:spLocks noChangeShapeType="1"/>
          </p:cNvSpPr>
          <p:nvPr/>
        </p:nvSpPr>
        <p:spPr bwMode="auto">
          <a:xfrm flipH="1">
            <a:off x="4381500" y="203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6" name="Line 26">
            <a:extLst>
              <a:ext uri="{FF2B5EF4-FFF2-40B4-BE49-F238E27FC236}">
                <a16:creationId xmlns:a16="http://schemas.microsoft.com/office/drawing/2014/main" id="{C182FBAA-D948-418A-9A0E-FC43803409A3}"/>
              </a:ext>
            </a:extLst>
          </p:cNvPr>
          <p:cNvSpPr>
            <a:spLocks noChangeShapeType="1"/>
          </p:cNvSpPr>
          <p:nvPr/>
        </p:nvSpPr>
        <p:spPr bwMode="auto">
          <a:xfrm>
            <a:off x="590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7" name="Line 27">
            <a:extLst>
              <a:ext uri="{FF2B5EF4-FFF2-40B4-BE49-F238E27FC236}">
                <a16:creationId xmlns:a16="http://schemas.microsoft.com/office/drawing/2014/main" id="{95E587E6-7585-44D6-A28F-679C0DAA2F75}"/>
              </a:ext>
            </a:extLst>
          </p:cNvPr>
          <p:cNvSpPr>
            <a:spLocks noChangeShapeType="1"/>
          </p:cNvSpPr>
          <p:nvPr/>
        </p:nvSpPr>
        <p:spPr bwMode="auto">
          <a:xfrm>
            <a:off x="717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8" name="Text Box 28">
            <a:extLst>
              <a:ext uri="{FF2B5EF4-FFF2-40B4-BE49-F238E27FC236}">
                <a16:creationId xmlns:a16="http://schemas.microsoft.com/office/drawing/2014/main" id="{55394FBE-6189-403B-A6E6-72A1040D1542}"/>
              </a:ext>
            </a:extLst>
          </p:cNvPr>
          <p:cNvSpPr txBox="1">
            <a:spLocks noChangeArrowheads="1"/>
          </p:cNvSpPr>
          <p:nvPr/>
        </p:nvSpPr>
        <p:spPr bwMode="auto">
          <a:xfrm>
            <a:off x="4064000" y="311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49" name="Text Box 29">
            <a:extLst>
              <a:ext uri="{FF2B5EF4-FFF2-40B4-BE49-F238E27FC236}">
                <a16:creationId xmlns:a16="http://schemas.microsoft.com/office/drawing/2014/main" id="{E8AA1DBD-86BC-4EA7-B41B-36BAC98A84C9}"/>
              </a:ext>
            </a:extLst>
          </p:cNvPr>
          <p:cNvSpPr txBox="1">
            <a:spLocks noChangeArrowheads="1"/>
          </p:cNvSpPr>
          <p:nvPr/>
        </p:nvSpPr>
        <p:spPr bwMode="auto">
          <a:xfrm>
            <a:off x="4127500" y="184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0" name="Text Box 30">
            <a:extLst>
              <a:ext uri="{FF2B5EF4-FFF2-40B4-BE49-F238E27FC236}">
                <a16:creationId xmlns:a16="http://schemas.microsoft.com/office/drawing/2014/main" id="{0162251D-44D6-4BB3-8AA5-BB890FCC4753}"/>
              </a:ext>
            </a:extLst>
          </p:cNvPr>
          <p:cNvSpPr txBox="1">
            <a:spLocks noChangeArrowheads="1"/>
          </p:cNvSpPr>
          <p:nvPr/>
        </p:nvSpPr>
        <p:spPr bwMode="auto">
          <a:xfrm>
            <a:off x="577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51" name="Text Box 31">
            <a:extLst>
              <a:ext uri="{FF2B5EF4-FFF2-40B4-BE49-F238E27FC236}">
                <a16:creationId xmlns:a16="http://schemas.microsoft.com/office/drawing/2014/main" id="{EF7C58C3-36AF-4829-86C6-8EEBD0A07D88}"/>
              </a:ext>
            </a:extLst>
          </p:cNvPr>
          <p:cNvSpPr txBox="1">
            <a:spLocks noChangeArrowheads="1"/>
          </p:cNvSpPr>
          <p:nvPr/>
        </p:nvSpPr>
        <p:spPr bwMode="auto">
          <a:xfrm>
            <a:off x="704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2" name="Line 40">
            <a:extLst>
              <a:ext uri="{FF2B5EF4-FFF2-40B4-BE49-F238E27FC236}">
                <a16:creationId xmlns:a16="http://schemas.microsoft.com/office/drawing/2014/main" id="{94B87406-B6C8-402D-929F-0CCB3F5F8759}"/>
              </a:ext>
            </a:extLst>
          </p:cNvPr>
          <p:cNvSpPr>
            <a:spLocks noChangeShapeType="1"/>
          </p:cNvSpPr>
          <p:nvPr/>
        </p:nvSpPr>
        <p:spPr bwMode="auto">
          <a:xfrm flipH="1" flipV="1">
            <a:off x="3619500" y="3048000"/>
            <a:ext cx="127000" cy="12065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3" name="Line 41">
            <a:extLst>
              <a:ext uri="{FF2B5EF4-FFF2-40B4-BE49-F238E27FC236}">
                <a16:creationId xmlns:a16="http://schemas.microsoft.com/office/drawing/2014/main" id="{D1AD974B-D5D3-4E56-B770-DA81B18E263D}"/>
              </a:ext>
            </a:extLst>
          </p:cNvPr>
          <p:cNvSpPr>
            <a:spLocks noChangeShapeType="1"/>
          </p:cNvSpPr>
          <p:nvPr/>
        </p:nvSpPr>
        <p:spPr bwMode="auto">
          <a:xfrm flipH="1" flipV="1">
            <a:off x="2667000" y="2286000"/>
            <a:ext cx="952500" cy="762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5" name="Rectangle 44">
            <a:extLst>
              <a:ext uri="{FF2B5EF4-FFF2-40B4-BE49-F238E27FC236}">
                <a16:creationId xmlns:a16="http://schemas.microsoft.com/office/drawing/2014/main" id="{8EAC602C-9463-4C4E-824C-4FE310989E8D}"/>
              </a:ext>
            </a:extLst>
          </p:cNvPr>
          <p:cNvSpPr>
            <a:spLocks noGrp="1" noChangeArrowheads="1"/>
          </p:cNvSpPr>
          <p:nvPr>
            <p:ph type="title"/>
          </p:nvPr>
        </p:nvSpPr>
        <p:spPr/>
        <p:txBody>
          <a:bodyPr/>
          <a:lstStyle/>
          <a:p>
            <a:pPr eaLnBrk="1" hangingPunct="1"/>
            <a:r>
              <a:rPr lang="de-DE" altLang="en-US"/>
              <a:t>MLP: Example</a:t>
            </a:r>
          </a:p>
        </p:txBody>
      </p:sp>
      <mc:AlternateContent xmlns:mc="http://schemas.openxmlformats.org/markup-compatibility/2006" xmlns:a14="http://schemas.microsoft.com/office/drawing/2010/main">
        <mc:Choice Requires="a14">
          <p:sp>
            <p:nvSpPr>
              <p:cNvPr id="3" name="Text Box 25">
                <a:extLst>
                  <a:ext uri="{FF2B5EF4-FFF2-40B4-BE49-F238E27FC236}">
                    <a16:creationId xmlns:a16="http://schemas.microsoft.com/office/drawing/2014/main" id="{003D0BB9-CF34-4946-B79E-89D669044AEE}"/>
                  </a:ext>
                </a:extLst>
              </p:cNvPr>
              <p:cNvSpPr txBox="1">
                <a:spLocks noChangeArrowheads="1"/>
              </p:cNvSpPr>
              <p:nvPr/>
            </p:nvSpPr>
            <p:spPr bwMode="auto">
              <a:xfrm>
                <a:off x="2064320" y="4511599"/>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3" name="Text Box 25">
                <a:extLst>
                  <a:ext uri="{FF2B5EF4-FFF2-40B4-BE49-F238E27FC236}">
                    <a16:creationId xmlns:a16="http://schemas.microsoft.com/office/drawing/2014/main" id="{003D0BB9-CF34-4946-B79E-89D669044AEE}"/>
                  </a:ext>
                </a:extLst>
              </p:cNvPr>
              <p:cNvSpPr txBox="1">
                <a:spLocks noRot="1" noChangeAspect="1" noMove="1" noResize="1" noEditPoints="1" noAdjustHandles="1" noChangeArrowheads="1" noChangeShapeType="1" noTextEdit="1"/>
              </p:cNvSpPr>
              <p:nvPr/>
            </p:nvSpPr>
            <p:spPr bwMode="auto">
              <a:xfrm>
                <a:off x="2064320" y="4511599"/>
                <a:ext cx="300692" cy="322792"/>
              </a:xfrm>
              <a:prstGeom prst="rect">
                <a:avLst/>
              </a:prstGeom>
              <a:blipFill>
                <a:blip r:embed="rId5"/>
                <a:stretch>
                  <a:fillRect r="-1961"/>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Box 25">
                <a:extLst>
                  <a:ext uri="{FF2B5EF4-FFF2-40B4-BE49-F238E27FC236}">
                    <a16:creationId xmlns:a16="http://schemas.microsoft.com/office/drawing/2014/main" id="{8A58287D-D989-46A6-8D2D-051B6B43391E}"/>
                  </a:ext>
                </a:extLst>
              </p:cNvPr>
              <p:cNvSpPr txBox="1">
                <a:spLocks noChangeArrowheads="1"/>
              </p:cNvSpPr>
              <p:nvPr/>
            </p:nvSpPr>
            <p:spPr bwMode="auto">
              <a:xfrm>
                <a:off x="2838990" y="4506307"/>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4" name="Text Box 25">
                <a:extLst>
                  <a:ext uri="{FF2B5EF4-FFF2-40B4-BE49-F238E27FC236}">
                    <a16:creationId xmlns:a16="http://schemas.microsoft.com/office/drawing/2014/main" id="{8A58287D-D989-46A6-8D2D-051B6B43391E}"/>
                  </a:ext>
                </a:extLst>
              </p:cNvPr>
              <p:cNvSpPr txBox="1">
                <a:spLocks noRot="1" noChangeAspect="1" noMove="1" noResize="1" noEditPoints="1" noAdjustHandles="1" noChangeArrowheads="1" noChangeShapeType="1" noTextEdit="1"/>
              </p:cNvSpPr>
              <p:nvPr/>
            </p:nvSpPr>
            <p:spPr bwMode="auto">
              <a:xfrm>
                <a:off x="2838990" y="4506307"/>
                <a:ext cx="300692" cy="322792"/>
              </a:xfrm>
              <a:prstGeom prst="rect">
                <a:avLst/>
              </a:prstGeom>
              <a:blipFill>
                <a:blip r:embed="rId6"/>
                <a:stretch>
                  <a:fillRect r="-5882"/>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25">
                <a:extLst>
                  <a:ext uri="{FF2B5EF4-FFF2-40B4-BE49-F238E27FC236}">
                    <a16:creationId xmlns:a16="http://schemas.microsoft.com/office/drawing/2014/main" id="{FB99CBEF-731A-43B1-ABD5-C7DEDF4C529F}"/>
                  </a:ext>
                </a:extLst>
              </p:cNvPr>
              <p:cNvSpPr txBox="1">
                <a:spLocks noChangeArrowheads="1"/>
              </p:cNvSpPr>
              <p:nvPr/>
            </p:nvSpPr>
            <p:spPr bwMode="auto">
              <a:xfrm>
                <a:off x="3583823" y="4260985"/>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de-DE" altLang="en-US" sz="1500" i="1" dirty="0" smtClean="0">
                          <a:latin typeface="Cambria Math" panose="02040503050406030204" pitchFamily="18" charset="0"/>
                        </a:rPr>
                        <m:t>1</m:t>
                      </m:r>
                    </m:oMath>
                  </m:oMathPara>
                </a14:m>
                <a:endParaRPr lang="en-US" altLang="en-US" sz="1500" dirty="0"/>
              </a:p>
            </p:txBody>
          </p:sp>
        </mc:Choice>
        <mc:Fallback xmlns="">
          <p:sp>
            <p:nvSpPr>
              <p:cNvPr id="6" name="Text Box 25">
                <a:extLst>
                  <a:ext uri="{FF2B5EF4-FFF2-40B4-BE49-F238E27FC236}">
                    <a16:creationId xmlns:a16="http://schemas.microsoft.com/office/drawing/2014/main" id="{FB99CBEF-731A-43B1-ABD5-C7DEDF4C529F}"/>
                  </a:ext>
                </a:extLst>
              </p:cNvPr>
              <p:cNvSpPr txBox="1">
                <a:spLocks noRot="1" noChangeAspect="1" noMove="1" noResize="1" noEditPoints="1" noAdjustHandles="1" noChangeArrowheads="1" noChangeShapeType="1" noTextEdit="1"/>
              </p:cNvSpPr>
              <p:nvPr/>
            </p:nvSpPr>
            <p:spPr bwMode="auto">
              <a:xfrm>
                <a:off x="3583823" y="4260985"/>
                <a:ext cx="300692" cy="322792"/>
              </a:xfrm>
              <a:prstGeom prst="rect">
                <a:avLst/>
              </a:prstGeom>
              <a:blipFill>
                <a:blip r:embed="rId7"/>
                <a:stretch>
                  <a:fillRect/>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E6FCBAE-6EFA-4BBE-95B9-6EDBB1618BF7}"/>
                  </a:ext>
                </a:extLst>
              </p:cNvPr>
              <p:cNvSpPr txBox="1"/>
              <p:nvPr/>
            </p:nvSpPr>
            <p:spPr>
              <a:xfrm>
                <a:off x="4166210" y="1440185"/>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2</m:t>
                          </m:r>
                        </m:sub>
                      </m:sSub>
                    </m:oMath>
                  </m:oMathPara>
                </a14:m>
                <a:endParaRPr lang="en-GB" sz="1400" dirty="0"/>
              </a:p>
            </p:txBody>
          </p:sp>
        </mc:Choice>
        <mc:Fallback xmlns="">
          <p:sp>
            <p:nvSpPr>
              <p:cNvPr id="54" name="TextBox 53">
                <a:extLst>
                  <a:ext uri="{FF2B5EF4-FFF2-40B4-BE49-F238E27FC236}">
                    <a16:creationId xmlns:a16="http://schemas.microsoft.com/office/drawing/2014/main" id="{4E6FCBAE-6EFA-4BBE-95B9-6EDBB1618BF7}"/>
                  </a:ext>
                </a:extLst>
              </p:cNvPr>
              <p:cNvSpPr txBox="1">
                <a:spLocks noRot="1" noChangeAspect="1" noMove="1" noResize="1" noEditPoints="1" noAdjustHandles="1" noChangeArrowheads="1" noChangeShapeType="1" noTextEdit="1"/>
              </p:cNvSpPr>
              <p:nvPr/>
            </p:nvSpPr>
            <p:spPr>
              <a:xfrm>
                <a:off x="4166210" y="1440185"/>
                <a:ext cx="284480" cy="307777"/>
              </a:xfrm>
              <a:prstGeom prst="rect">
                <a:avLst/>
              </a:prstGeom>
              <a:blipFill>
                <a:blip r:embed="rId8"/>
                <a:stretch>
                  <a:fillRect r="-4255"/>
                </a:stretch>
              </a:blipFill>
            </p:spPr>
            <p:txBody>
              <a:bodyPr/>
              <a:lstStyle/>
              <a:p>
                <a:r>
                  <a:rPr lang="en-GB">
                    <a:noFill/>
                  </a:rPr>
                  <a:t> </a:t>
                </a:r>
              </a:p>
            </p:txBody>
          </p:sp>
        </mc:Fallback>
      </mc:AlternateContent>
      <p:sp>
        <p:nvSpPr>
          <p:cNvPr id="5" name="Line 32">
            <a:extLst>
              <a:ext uri="{FF2B5EF4-FFF2-40B4-BE49-F238E27FC236}">
                <a16:creationId xmlns:a16="http://schemas.microsoft.com/office/drawing/2014/main" id="{89CCEDCF-A037-4D6B-B2B8-4930FB20E5F7}"/>
              </a:ext>
            </a:extLst>
          </p:cNvPr>
          <p:cNvSpPr>
            <a:spLocks noChangeShapeType="1"/>
          </p:cNvSpPr>
          <p:nvPr/>
        </p:nvSpPr>
        <p:spPr bwMode="auto">
          <a:xfrm flipV="1">
            <a:off x="4508500" y="1778000"/>
            <a:ext cx="3365500" cy="1524000"/>
          </a:xfrm>
          <a:prstGeom prst="line">
            <a:avLst/>
          </a:prstGeom>
          <a:noFill/>
          <a:ln w="28575">
            <a:solidFill>
              <a:srgbClr val="E71FA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1" name="Oval 35">
            <a:extLst>
              <a:ext uri="{FF2B5EF4-FFF2-40B4-BE49-F238E27FC236}">
                <a16:creationId xmlns:a16="http://schemas.microsoft.com/office/drawing/2014/main" id="{06BB6E92-54D0-49FA-891C-8CC0AD7511E2}"/>
              </a:ext>
            </a:extLst>
          </p:cNvPr>
          <p:cNvSpPr>
            <a:spLocks noChangeArrowheads="1"/>
          </p:cNvSpPr>
          <p:nvPr/>
        </p:nvSpPr>
        <p:spPr bwMode="auto">
          <a:xfrm>
            <a:off x="7048500" y="14605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2" name="Text Box 36">
            <a:extLst>
              <a:ext uri="{FF2B5EF4-FFF2-40B4-BE49-F238E27FC236}">
                <a16:creationId xmlns:a16="http://schemas.microsoft.com/office/drawing/2014/main" id="{40D9B895-B65C-4A44-AEFD-48A4006CB56A}"/>
              </a:ext>
            </a:extLst>
          </p:cNvPr>
          <p:cNvSpPr txBox="1">
            <a:spLocks noChangeArrowheads="1"/>
          </p:cNvSpPr>
          <p:nvPr/>
        </p:nvSpPr>
        <p:spPr bwMode="auto">
          <a:xfrm>
            <a:off x="7289271" y="13678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3" name="Oval 37">
            <a:extLst>
              <a:ext uri="{FF2B5EF4-FFF2-40B4-BE49-F238E27FC236}">
                <a16:creationId xmlns:a16="http://schemas.microsoft.com/office/drawing/2014/main" id="{A00019D3-BFF6-48DD-A17C-3E65C188B397}"/>
              </a:ext>
            </a:extLst>
          </p:cNvPr>
          <p:cNvSpPr>
            <a:spLocks noChangeArrowheads="1"/>
          </p:cNvSpPr>
          <p:nvPr/>
        </p:nvSpPr>
        <p:spPr bwMode="auto">
          <a:xfrm>
            <a:off x="7302500" y="2159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4" name="Text Box 38">
            <a:extLst>
              <a:ext uri="{FF2B5EF4-FFF2-40B4-BE49-F238E27FC236}">
                <a16:creationId xmlns:a16="http://schemas.microsoft.com/office/drawing/2014/main" id="{0096E25B-C968-4492-8B4B-BF148FDDA5A7}"/>
              </a:ext>
            </a:extLst>
          </p:cNvPr>
          <p:cNvSpPr txBox="1">
            <a:spLocks noChangeArrowheads="1"/>
          </p:cNvSpPr>
          <p:nvPr/>
        </p:nvSpPr>
        <p:spPr bwMode="auto">
          <a:xfrm>
            <a:off x="7543271" y="2066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2" name="Line 33">
            <a:extLst>
              <a:ext uri="{FF2B5EF4-FFF2-40B4-BE49-F238E27FC236}">
                <a16:creationId xmlns:a16="http://schemas.microsoft.com/office/drawing/2014/main" id="{1CAD4AEC-E390-44EB-AC79-CA3CACFE851E}"/>
              </a:ext>
            </a:extLst>
          </p:cNvPr>
          <p:cNvSpPr>
            <a:spLocks noChangeShapeType="1"/>
          </p:cNvSpPr>
          <p:nvPr/>
        </p:nvSpPr>
        <p:spPr bwMode="auto">
          <a:xfrm>
            <a:off x="4508500" y="2032000"/>
            <a:ext cx="2667000" cy="2667000"/>
          </a:xfrm>
          <a:prstGeom prst="line">
            <a:avLst/>
          </a:prstGeom>
          <a:noFill/>
          <a:ln w="28575">
            <a:solidFill>
              <a:schemeClr val="tx1">
                <a:lumMod val="60000"/>
                <a:lumOff val="40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mc:AlternateContent xmlns:mc="http://schemas.openxmlformats.org/markup-compatibility/2006" xmlns:a14="http://schemas.microsoft.com/office/drawing/2010/main">
        <mc:Choice Requires="a14">
          <p:sp>
            <p:nvSpPr>
              <p:cNvPr id="9" name="Object 34">
                <a:extLst>
                  <a:ext uri="{FF2B5EF4-FFF2-40B4-BE49-F238E27FC236}">
                    <a16:creationId xmlns:a16="http://schemas.microsoft.com/office/drawing/2014/main" id="{B3142084-4998-494C-874D-18175E2E7DFA}"/>
                  </a:ext>
                </a:extLst>
              </p:cNvPr>
              <p:cNvSpPr txBox="1"/>
              <p:nvPr/>
            </p:nvSpPr>
            <p:spPr bwMode="auto">
              <a:xfrm>
                <a:off x="4838700" y="4075114"/>
                <a:ext cx="1252706" cy="335492"/>
              </a:xfrm>
              <a:prstGeom prst="rect">
                <a:avLst/>
              </a:prstGeom>
              <a:noFill/>
              <a:ln w="9525">
                <a:solidFill>
                  <a:schemeClr val="accent2"/>
                </a:solid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2−</m:t>
                      </m:r>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&gt;0</m:t>
                      </m:r>
                    </m:oMath>
                  </m:oMathPara>
                </a14:m>
                <a:endParaRPr lang="en-GB" sz="1400" dirty="0"/>
              </a:p>
            </p:txBody>
          </p:sp>
        </mc:Choice>
        <mc:Fallback xmlns="">
          <p:sp>
            <p:nvSpPr>
              <p:cNvPr id="9" name="Object 34">
                <a:extLst>
                  <a:ext uri="{FF2B5EF4-FFF2-40B4-BE49-F238E27FC236}">
                    <a16:creationId xmlns:a16="http://schemas.microsoft.com/office/drawing/2014/main" id="{B3142084-4998-494C-874D-18175E2E7DFA}"/>
                  </a:ext>
                </a:extLst>
              </p:cNvPr>
              <p:cNvSpPr txBox="1">
                <a:spLocks noRot="1" noChangeAspect="1" noMove="1" noResize="1" noEditPoints="1" noAdjustHandles="1" noChangeArrowheads="1" noChangeShapeType="1" noTextEdit="1"/>
              </p:cNvSpPr>
              <p:nvPr/>
            </p:nvSpPr>
            <p:spPr bwMode="auto">
              <a:xfrm>
                <a:off x="4838700" y="4075114"/>
                <a:ext cx="1252706" cy="335492"/>
              </a:xfrm>
              <a:prstGeom prst="rect">
                <a:avLst/>
              </a:prstGeom>
              <a:blipFill>
                <a:blip r:embed="rId9"/>
                <a:stretch>
                  <a:fillRect/>
                </a:stretch>
              </a:blipFill>
              <a:ln w="9525">
                <a:solidFill>
                  <a:schemeClr val="accent2"/>
                </a:solidFill>
                <a:miter lim="800000"/>
                <a:headEnd/>
                <a:tailEn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bject 35">
                <a:extLst>
                  <a:ext uri="{FF2B5EF4-FFF2-40B4-BE49-F238E27FC236}">
                    <a16:creationId xmlns:a16="http://schemas.microsoft.com/office/drawing/2014/main" id="{9FA65C9D-FB86-40E4-89BC-98E73AD30635}"/>
                  </a:ext>
                </a:extLst>
              </p:cNvPr>
              <p:cNvSpPr txBox="1"/>
              <p:nvPr/>
            </p:nvSpPr>
            <p:spPr bwMode="auto">
              <a:xfrm>
                <a:off x="6454638" y="3253785"/>
                <a:ext cx="1257163" cy="336610"/>
              </a:xfrm>
              <a:prstGeom prst="rect">
                <a:avLst/>
              </a:prstGeom>
              <a:noFill/>
              <a:ln w="9525">
                <a:solidFill>
                  <a:schemeClr val="accent2"/>
                </a:solid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2−</m:t>
                      </m:r>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&lt;0</m:t>
                      </m:r>
                    </m:oMath>
                  </m:oMathPara>
                </a14:m>
                <a:endParaRPr lang="en-GB" sz="1400" dirty="0"/>
              </a:p>
            </p:txBody>
          </p:sp>
        </mc:Choice>
        <mc:Fallback xmlns="">
          <p:sp>
            <p:nvSpPr>
              <p:cNvPr id="15" name="Object 35">
                <a:extLst>
                  <a:ext uri="{FF2B5EF4-FFF2-40B4-BE49-F238E27FC236}">
                    <a16:creationId xmlns:a16="http://schemas.microsoft.com/office/drawing/2014/main" id="{9FA65C9D-FB86-40E4-89BC-98E73AD30635}"/>
                  </a:ext>
                </a:extLst>
              </p:cNvPr>
              <p:cNvSpPr txBox="1">
                <a:spLocks noRot="1" noChangeAspect="1" noMove="1" noResize="1" noEditPoints="1" noAdjustHandles="1" noChangeArrowheads="1" noChangeShapeType="1" noTextEdit="1"/>
              </p:cNvSpPr>
              <p:nvPr/>
            </p:nvSpPr>
            <p:spPr bwMode="auto">
              <a:xfrm>
                <a:off x="6454638" y="3253785"/>
                <a:ext cx="1257163" cy="336610"/>
              </a:xfrm>
              <a:prstGeom prst="rect">
                <a:avLst/>
              </a:prstGeom>
              <a:blipFill>
                <a:blip r:embed="rId10"/>
                <a:stretch>
                  <a:fillRect/>
                </a:stretch>
              </a:blipFill>
              <a:ln w="9525">
                <a:solidFill>
                  <a:schemeClr val="accent2"/>
                </a:solidFill>
                <a:miter lim="800000"/>
                <a:headEnd/>
                <a:tailEnd/>
              </a:ln>
              <a:effectLst/>
            </p:spPr>
            <p:txBody>
              <a:bodyPr/>
              <a:lstStyle/>
              <a:p>
                <a:r>
                  <a:rPr lang="en-GB">
                    <a:noFill/>
                  </a:rPr>
                  <a:t> </a:t>
                </a:r>
              </a:p>
            </p:txBody>
          </p:sp>
        </mc:Fallback>
      </mc:AlternateContent>
      <p:sp>
        <p:nvSpPr>
          <p:cNvPr id="16" name="Oval 38">
            <a:extLst>
              <a:ext uri="{FF2B5EF4-FFF2-40B4-BE49-F238E27FC236}">
                <a16:creationId xmlns:a16="http://schemas.microsoft.com/office/drawing/2014/main" id="{4D309D09-6C32-4DDD-8BCD-E9D45F957DF6}"/>
              </a:ext>
            </a:extLst>
          </p:cNvPr>
          <p:cNvSpPr>
            <a:spLocks noChangeArrowheads="1"/>
          </p:cNvSpPr>
          <p:nvPr/>
        </p:nvSpPr>
        <p:spPr bwMode="auto">
          <a:xfrm>
            <a:off x="6985000" y="3683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 name="Text Box 39">
            <a:extLst>
              <a:ext uri="{FF2B5EF4-FFF2-40B4-BE49-F238E27FC236}">
                <a16:creationId xmlns:a16="http://schemas.microsoft.com/office/drawing/2014/main" id="{A1FEB3D4-173F-46AE-8BEF-184C7D175B3B}"/>
              </a:ext>
            </a:extLst>
          </p:cNvPr>
          <p:cNvSpPr txBox="1">
            <a:spLocks noChangeArrowheads="1"/>
          </p:cNvSpPr>
          <p:nvPr/>
        </p:nvSpPr>
        <p:spPr bwMode="auto">
          <a:xfrm>
            <a:off x="7225771" y="3590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8" name="Oval 40">
            <a:extLst>
              <a:ext uri="{FF2B5EF4-FFF2-40B4-BE49-F238E27FC236}">
                <a16:creationId xmlns:a16="http://schemas.microsoft.com/office/drawing/2014/main" id="{E759C2EF-83FB-4022-8AC3-9A2A00BBD9BA}"/>
              </a:ext>
            </a:extLst>
          </p:cNvPr>
          <p:cNvSpPr>
            <a:spLocks noChangeArrowheads="1"/>
          </p:cNvSpPr>
          <p:nvPr/>
        </p:nvSpPr>
        <p:spPr bwMode="auto">
          <a:xfrm>
            <a:off x="5143500" y="3683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9" name="Text Box 41">
            <a:extLst>
              <a:ext uri="{FF2B5EF4-FFF2-40B4-BE49-F238E27FC236}">
                <a16:creationId xmlns:a16="http://schemas.microsoft.com/office/drawing/2014/main" id="{9FD3043B-EC13-44A9-9001-898E92B19CF1}"/>
              </a:ext>
            </a:extLst>
          </p:cNvPr>
          <p:cNvSpPr txBox="1">
            <a:spLocks noChangeArrowheads="1"/>
          </p:cNvSpPr>
          <p:nvPr/>
        </p:nvSpPr>
        <p:spPr bwMode="auto">
          <a:xfrm>
            <a:off x="5384271" y="3590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mc:AlternateContent xmlns:mc="http://schemas.openxmlformats.org/markup-compatibility/2006" xmlns:a14="http://schemas.microsoft.com/office/drawing/2010/main">
        <mc:Choice Requires="a14">
          <p:sp>
            <p:nvSpPr>
              <p:cNvPr id="28" name="Object 33">
                <a:extLst>
                  <a:ext uri="{FF2B5EF4-FFF2-40B4-BE49-F238E27FC236}">
                    <a16:creationId xmlns:a16="http://schemas.microsoft.com/office/drawing/2014/main" id="{B635A072-75C0-4483-B82E-D173C21789A5}"/>
                  </a:ext>
                </a:extLst>
              </p:cNvPr>
              <p:cNvSpPr txBox="1"/>
              <p:nvPr/>
            </p:nvSpPr>
            <p:spPr bwMode="auto">
              <a:xfrm>
                <a:off x="6540500" y="2476501"/>
                <a:ext cx="1411392" cy="463758"/>
              </a:xfrm>
              <a:prstGeom prst="rect">
                <a:avLst/>
              </a:prstGeom>
              <a:noFill/>
              <a:ln w="9525">
                <a:solidFill>
                  <a:srgbClr val="E71FA0"/>
                </a:solidFill>
                <a:miter lim="800000"/>
                <a:headEnd/>
                <a:tailEnd/>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1+</m:t>
                      </m:r>
                      <m:f>
                        <m:fPr>
                          <m:ctrlPr>
                            <a:rPr lang="en-GB" sz="1400" i="1">
                              <a:solidFill>
                                <a:srgbClr val="000000"/>
                              </a:solidFill>
                              <a:latin typeface="Cambria Math" panose="02040503050406030204" pitchFamily="18" charset="0"/>
                            </a:rPr>
                          </m:ctrlPr>
                        </m:fPr>
                        <m:num>
                          <m:r>
                            <a:rPr lang="en-GB" sz="1400" i="1">
                              <a:solidFill>
                                <a:srgbClr val="000000"/>
                              </a:solidFill>
                              <a:latin typeface="Cambria Math" panose="02040503050406030204" pitchFamily="18" charset="0"/>
                            </a:rPr>
                            <m:t>1</m:t>
                          </m:r>
                        </m:num>
                        <m:den>
                          <m:r>
                            <a:rPr lang="en-GB" sz="1400" i="1">
                              <a:solidFill>
                                <a:srgbClr val="000000"/>
                              </a:solidFill>
                              <a:latin typeface="Cambria Math" panose="02040503050406030204" pitchFamily="18" charset="0"/>
                            </a:rPr>
                            <m:t>2</m:t>
                          </m:r>
                        </m:den>
                      </m:f>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&gt;0</m:t>
                      </m:r>
                    </m:oMath>
                  </m:oMathPara>
                </a14:m>
                <a:endParaRPr lang="en-GB" sz="1400" dirty="0"/>
              </a:p>
            </p:txBody>
          </p:sp>
        </mc:Choice>
        <mc:Fallback xmlns="">
          <p:sp>
            <p:nvSpPr>
              <p:cNvPr id="28" name="Object 33">
                <a:extLst>
                  <a:ext uri="{FF2B5EF4-FFF2-40B4-BE49-F238E27FC236}">
                    <a16:creationId xmlns:a16="http://schemas.microsoft.com/office/drawing/2014/main" id="{B635A072-75C0-4483-B82E-D173C21789A5}"/>
                  </a:ext>
                </a:extLst>
              </p:cNvPr>
              <p:cNvSpPr txBox="1">
                <a:spLocks noRot="1" noChangeAspect="1" noMove="1" noResize="1" noEditPoints="1" noAdjustHandles="1" noChangeArrowheads="1" noChangeShapeType="1" noTextEdit="1"/>
              </p:cNvSpPr>
              <p:nvPr/>
            </p:nvSpPr>
            <p:spPr bwMode="auto">
              <a:xfrm>
                <a:off x="6540500" y="2476501"/>
                <a:ext cx="1411392" cy="463758"/>
              </a:xfrm>
              <a:prstGeom prst="rect">
                <a:avLst/>
              </a:prstGeom>
              <a:blipFill>
                <a:blip r:embed="rId11"/>
                <a:stretch>
                  <a:fillRect b="-1282"/>
                </a:stretch>
              </a:blipFill>
              <a:ln w="9525">
                <a:solidFill>
                  <a:srgbClr val="E71FA0"/>
                </a:solidFill>
                <a:miter lim="800000"/>
                <a:headEnd/>
                <a:tailEn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Object 34">
                <a:extLst>
                  <a:ext uri="{FF2B5EF4-FFF2-40B4-BE49-F238E27FC236}">
                    <a16:creationId xmlns:a16="http://schemas.microsoft.com/office/drawing/2014/main" id="{A790F683-0D8F-4397-AF4E-67481D502563}"/>
                  </a:ext>
                </a:extLst>
              </p:cNvPr>
              <p:cNvSpPr txBox="1"/>
              <p:nvPr/>
            </p:nvSpPr>
            <p:spPr bwMode="auto">
              <a:xfrm>
                <a:off x="5207001" y="1397000"/>
                <a:ext cx="1387178" cy="502920"/>
              </a:xfrm>
              <a:prstGeom prst="rect">
                <a:avLst/>
              </a:prstGeom>
              <a:noFill/>
              <a:ln w="9525">
                <a:solidFill>
                  <a:srgbClr val="E71FA0"/>
                </a:solid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1+</m:t>
                      </m:r>
                      <m:f>
                        <m:fPr>
                          <m:ctrlPr>
                            <a:rPr lang="en-GB" sz="1400" i="1">
                              <a:solidFill>
                                <a:srgbClr val="000000"/>
                              </a:solidFill>
                              <a:latin typeface="Cambria Math" panose="02040503050406030204" pitchFamily="18" charset="0"/>
                            </a:rPr>
                          </m:ctrlPr>
                        </m:fPr>
                        <m:num>
                          <m:r>
                            <a:rPr lang="en-GB" sz="1400" i="1">
                              <a:solidFill>
                                <a:srgbClr val="000000"/>
                              </a:solidFill>
                              <a:latin typeface="Cambria Math" panose="02040503050406030204" pitchFamily="18" charset="0"/>
                            </a:rPr>
                            <m:t>1</m:t>
                          </m:r>
                        </m:num>
                        <m:den>
                          <m:r>
                            <a:rPr lang="en-GB" sz="1400" i="1">
                              <a:solidFill>
                                <a:srgbClr val="000000"/>
                              </a:solidFill>
                              <a:latin typeface="Cambria Math" panose="02040503050406030204" pitchFamily="18" charset="0"/>
                            </a:rPr>
                            <m:t>2</m:t>
                          </m:r>
                        </m:den>
                      </m:f>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&lt;0</m:t>
                      </m:r>
                    </m:oMath>
                  </m:oMathPara>
                </a14:m>
                <a:endParaRPr lang="en-GB" sz="1400" dirty="0"/>
              </a:p>
            </p:txBody>
          </p:sp>
        </mc:Choice>
        <mc:Fallback xmlns="">
          <p:sp>
            <p:nvSpPr>
              <p:cNvPr id="29" name="Object 34">
                <a:extLst>
                  <a:ext uri="{FF2B5EF4-FFF2-40B4-BE49-F238E27FC236}">
                    <a16:creationId xmlns:a16="http://schemas.microsoft.com/office/drawing/2014/main" id="{A790F683-0D8F-4397-AF4E-67481D502563}"/>
                  </a:ext>
                </a:extLst>
              </p:cNvPr>
              <p:cNvSpPr txBox="1">
                <a:spLocks noRot="1" noChangeAspect="1" noMove="1" noResize="1" noEditPoints="1" noAdjustHandles="1" noChangeArrowheads="1" noChangeShapeType="1" noTextEdit="1"/>
              </p:cNvSpPr>
              <p:nvPr/>
            </p:nvSpPr>
            <p:spPr bwMode="auto">
              <a:xfrm>
                <a:off x="5207001" y="1397000"/>
                <a:ext cx="1387178" cy="502920"/>
              </a:xfrm>
              <a:prstGeom prst="rect">
                <a:avLst/>
              </a:prstGeom>
              <a:blipFill>
                <a:blip r:embed="rId12"/>
                <a:stretch>
                  <a:fillRect/>
                </a:stretch>
              </a:blipFill>
              <a:ln w="9525">
                <a:solidFill>
                  <a:srgbClr val="E71FA0"/>
                </a:solidFill>
                <a:miter lim="800000"/>
                <a:headEnd/>
                <a:tailEnd/>
              </a:ln>
              <a:effectLst/>
            </p:spPr>
            <p:txBody>
              <a:bodyPr/>
              <a:lstStyle/>
              <a:p>
                <a:r>
                  <a:rPr lang="en-GB">
                    <a:noFill/>
                  </a:rPr>
                  <a:t> </a:t>
                </a:r>
              </a:p>
            </p:txBody>
          </p:sp>
        </mc:Fallback>
      </mc:AlternateContent>
      <p:graphicFrame>
        <p:nvGraphicFramePr>
          <p:cNvPr id="30" name="Object 34">
            <a:extLst>
              <a:ext uri="{FF2B5EF4-FFF2-40B4-BE49-F238E27FC236}">
                <a16:creationId xmlns:a16="http://schemas.microsoft.com/office/drawing/2014/main" id="{47CF6055-40AD-4244-B804-C250C03D141D}"/>
              </a:ext>
            </a:extLst>
          </p:cNvPr>
          <p:cNvGraphicFramePr>
            <a:graphicFrameLocks noChangeAspect="1"/>
          </p:cNvGraphicFramePr>
          <p:nvPr/>
        </p:nvGraphicFramePr>
        <p:xfrm>
          <a:off x="2286000" y="4191000"/>
          <a:ext cx="254000" cy="206375"/>
        </p:xfrm>
        <a:graphic>
          <a:graphicData uri="http://schemas.openxmlformats.org/presentationml/2006/ole">
            <mc:AlternateContent xmlns:mc="http://schemas.openxmlformats.org/markup-compatibility/2006">
              <mc:Choice xmlns:v="urn:schemas-microsoft-com:vml" Requires="v">
                <p:oleObj name="Equation" r:id="rId13" imgW="203040" imgH="164880" progId="Equation.3">
                  <p:embed/>
                </p:oleObj>
              </mc:Choice>
              <mc:Fallback>
                <p:oleObj name="Equation" r:id="rId13" imgW="203040" imgH="164880" progId="Equation.3">
                  <p:embed/>
                  <p:pic>
                    <p:nvPicPr>
                      <p:cNvPr id="30" name="Object 34">
                        <a:extLst>
                          <a:ext uri="{FF2B5EF4-FFF2-40B4-BE49-F238E27FC236}">
                            <a16:creationId xmlns:a16="http://schemas.microsoft.com/office/drawing/2014/main" id="{47CF6055-40AD-4244-B804-C250C03D14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0" y="4191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31" name="Object 36">
            <a:extLst>
              <a:ext uri="{FF2B5EF4-FFF2-40B4-BE49-F238E27FC236}">
                <a16:creationId xmlns:a16="http://schemas.microsoft.com/office/drawing/2014/main" id="{126A09C0-64D1-4597-8216-EDC3593137F2}"/>
              </a:ext>
            </a:extLst>
          </p:cNvPr>
          <p:cNvGraphicFramePr>
            <a:graphicFrameLocks noChangeAspect="1"/>
          </p:cNvGraphicFramePr>
          <p:nvPr/>
        </p:nvGraphicFramePr>
        <p:xfrm>
          <a:off x="3302000" y="3683000"/>
          <a:ext cx="157428" cy="206375"/>
        </p:xfrm>
        <a:graphic>
          <a:graphicData uri="http://schemas.openxmlformats.org/presentationml/2006/ole">
            <mc:AlternateContent xmlns:mc="http://schemas.openxmlformats.org/markup-compatibility/2006">
              <mc:Choice xmlns:v="urn:schemas-microsoft-com:vml" Requires="v">
                <p:oleObj name="Equation" r:id="rId15" imgW="126720" imgH="164880" progId="Equation.3">
                  <p:embed/>
                </p:oleObj>
              </mc:Choice>
              <mc:Fallback>
                <p:oleObj name="Equation" r:id="rId15" imgW="126720" imgH="164880" progId="Equation.3">
                  <p:embed/>
                  <p:pic>
                    <p:nvPicPr>
                      <p:cNvPr id="31" name="Object 36">
                        <a:extLst>
                          <a:ext uri="{FF2B5EF4-FFF2-40B4-BE49-F238E27FC236}">
                            <a16:creationId xmlns:a16="http://schemas.microsoft.com/office/drawing/2014/main" id="{126A09C0-64D1-4597-8216-EDC3593137F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02000" y="3683000"/>
                        <a:ext cx="157428"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32" name="Object 37">
            <a:extLst>
              <a:ext uri="{FF2B5EF4-FFF2-40B4-BE49-F238E27FC236}">
                <a16:creationId xmlns:a16="http://schemas.microsoft.com/office/drawing/2014/main" id="{CD592A60-0BF9-40D4-B62B-6B5E21580901}"/>
              </a:ext>
            </a:extLst>
          </p:cNvPr>
          <p:cNvGraphicFramePr>
            <a:graphicFrameLocks noChangeAspect="1"/>
          </p:cNvGraphicFramePr>
          <p:nvPr/>
        </p:nvGraphicFramePr>
        <p:xfrm>
          <a:off x="2921000" y="4064000"/>
          <a:ext cx="254000" cy="206375"/>
        </p:xfrm>
        <a:graphic>
          <a:graphicData uri="http://schemas.openxmlformats.org/presentationml/2006/ole">
            <mc:AlternateContent xmlns:mc="http://schemas.openxmlformats.org/markup-compatibility/2006">
              <mc:Choice xmlns:v="urn:schemas-microsoft-com:vml" Requires="v">
                <p:oleObj name="Equation" r:id="rId17" imgW="203040" imgH="164880" progId="Equation.3">
                  <p:embed/>
                </p:oleObj>
              </mc:Choice>
              <mc:Fallback>
                <p:oleObj name="Equation" r:id="rId17" imgW="203040" imgH="164880" progId="Equation.3">
                  <p:embed/>
                  <p:pic>
                    <p:nvPicPr>
                      <p:cNvPr id="32" name="Object 37">
                        <a:extLst>
                          <a:ext uri="{FF2B5EF4-FFF2-40B4-BE49-F238E27FC236}">
                            <a16:creationId xmlns:a16="http://schemas.microsoft.com/office/drawing/2014/main" id="{CD592A60-0BF9-40D4-B62B-6B5E215809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1000" y="4064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sp>
        <p:nvSpPr>
          <p:cNvPr id="49"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7" name="Slide Number Placeholder 6"/>
          <p:cNvSpPr>
            <a:spLocks noGrp="1"/>
          </p:cNvSpPr>
          <p:nvPr>
            <p:ph type="sldNum" sz="quarter" idx="15"/>
          </p:nvPr>
        </p:nvSpPr>
        <p:spPr/>
        <p:txBody>
          <a:bodyPr/>
          <a:lstStyle/>
          <a:p>
            <a:fld id="{15C29056-5AFA-7949-831A-3EC086771171}" type="slidenum">
              <a:rPr lang="de-DE" smtClean="0"/>
              <a:pPr/>
              <a:t>34</a:t>
            </a:fld>
            <a:endParaRPr lang="de-DE" dirty="0"/>
          </a:p>
        </p:txBody>
      </p:sp>
    </p:spTree>
    <p:extLst>
      <p:ext uri="{BB962C8B-B14F-4D97-AF65-F5344CB8AC3E}">
        <p14:creationId xmlns:p14="http://schemas.microsoft.com/office/powerpoint/2010/main" val="318775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5" grpId="0" animBg="1"/>
      <p:bldP spid="16" grpId="0" animBg="1"/>
      <p:bldP spid="17" grpId="0"/>
      <p:bldP spid="18"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5CB13-2FE9-4304-BC9B-4364022AC48D}"/>
                  </a:ext>
                </a:extLst>
              </p:cNvPr>
              <p:cNvSpPr txBox="1"/>
              <p:nvPr/>
            </p:nvSpPr>
            <p:spPr>
              <a:xfrm>
                <a:off x="7911614" y="4641334"/>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1</m:t>
                          </m:r>
                        </m:sub>
                      </m:sSub>
                    </m:oMath>
                  </m:oMathPara>
                </a14:m>
                <a:endParaRPr lang="en-GB" sz="1400" dirty="0"/>
              </a:p>
            </p:txBody>
          </p:sp>
        </mc:Choice>
        <mc:Fallback xmlns="">
          <p:sp>
            <p:nvSpPr>
              <p:cNvPr id="8" name="TextBox 7">
                <a:extLst>
                  <a:ext uri="{FF2B5EF4-FFF2-40B4-BE49-F238E27FC236}">
                    <a16:creationId xmlns:a16="http://schemas.microsoft.com/office/drawing/2014/main" id="{5B65CB13-2FE9-4304-BC9B-4364022AC48D}"/>
                  </a:ext>
                </a:extLst>
              </p:cNvPr>
              <p:cNvSpPr txBox="1">
                <a:spLocks noRot="1" noChangeAspect="1" noMove="1" noResize="1" noEditPoints="1" noAdjustHandles="1" noChangeArrowheads="1" noChangeShapeType="1" noTextEdit="1"/>
              </p:cNvSpPr>
              <p:nvPr/>
            </p:nvSpPr>
            <p:spPr>
              <a:xfrm>
                <a:off x="7911614" y="4641334"/>
                <a:ext cx="284480" cy="307777"/>
              </a:xfrm>
              <a:prstGeom prst="rect">
                <a:avLst/>
              </a:prstGeom>
              <a:blipFill>
                <a:blip r:embed="rId3"/>
                <a:stretch>
                  <a:fillRect r="-2128"/>
                </a:stretch>
              </a:blipFill>
            </p:spPr>
            <p:txBody>
              <a:bodyPr/>
              <a:lstStyle/>
              <a:p>
                <a:r>
                  <a:rPr lang="en-GB">
                    <a:noFill/>
                  </a:rPr>
                  <a:t> </a:t>
                </a:r>
              </a:p>
            </p:txBody>
          </p:sp>
        </mc:Fallback>
      </mc:AlternateContent>
      <p:sp>
        <p:nvSpPr>
          <p:cNvPr id="17423" name="Oval 3">
            <a:extLst>
              <a:ext uri="{FF2B5EF4-FFF2-40B4-BE49-F238E27FC236}">
                <a16:creationId xmlns:a16="http://schemas.microsoft.com/office/drawing/2014/main" id="{3D3111F5-27DB-459F-806A-8080D4C176B4}"/>
              </a:ext>
            </a:extLst>
          </p:cNvPr>
          <p:cNvSpPr>
            <a:spLocks noChangeArrowheads="1"/>
          </p:cNvSpPr>
          <p:nvPr/>
        </p:nvSpPr>
        <p:spPr bwMode="auto">
          <a:xfrm>
            <a:off x="1968500" y="3175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5" name="Oval 5">
            <a:extLst>
              <a:ext uri="{FF2B5EF4-FFF2-40B4-BE49-F238E27FC236}">
                <a16:creationId xmlns:a16="http://schemas.microsoft.com/office/drawing/2014/main" id="{B15DBC97-E097-4D39-ABF3-E02E19B20187}"/>
              </a:ext>
            </a:extLst>
          </p:cNvPr>
          <p:cNvSpPr>
            <a:spLocks noChangeArrowheads="1"/>
          </p:cNvSpPr>
          <p:nvPr/>
        </p:nvSpPr>
        <p:spPr bwMode="auto">
          <a:xfrm>
            <a:off x="2984500" y="3175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6" name="Oval 6">
            <a:extLst>
              <a:ext uri="{FF2B5EF4-FFF2-40B4-BE49-F238E27FC236}">
                <a16:creationId xmlns:a16="http://schemas.microsoft.com/office/drawing/2014/main" id="{AE0EA01A-CC20-4B9D-90C0-9E924638ED0B}"/>
              </a:ext>
            </a:extLst>
          </p:cNvPr>
          <p:cNvSpPr>
            <a:spLocks noChangeArrowheads="1"/>
          </p:cNvSpPr>
          <p:nvPr/>
        </p:nvSpPr>
        <p:spPr bwMode="auto">
          <a:xfrm>
            <a:off x="2540000" y="2032000"/>
            <a:ext cx="254000" cy="254000"/>
          </a:xfrm>
          <a:prstGeom prst="ellipse">
            <a:avLst/>
          </a:prstGeom>
          <a:solidFill>
            <a:schemeClr val="bg1">
              <a:lumMod val="75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7" name="Line 7">
            <a:extLst>
              <a:ext uri="{FF2B5EF4-FFF2-40B4-BE49-F238E27FC236}">
                <a16:creationId xmlns:a16="http://schemas.microsoft.com/office/drawing/2014/main" id="{D407ADCC-4D56-4E7F-A053-020E431AF693}"/>
              </a:ext>
            </a:extLst>
          </p:cNvPr>
          <p:cNvSpPr>
            <a:spLocks noChangeShapeType="1"/>
          </p:cNvSpPr>
          <p:nvPr/>
        </p:nvSpPr>
        <p:spPr bwMode="auto">
          <a:xfrm flipH="1" flipV="1">
            <a:off x="2095500" y="3429000"/>
            <a:ext cx="127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8" name="Line 8">
            <a:extLst>
              <a:ext uri="{FF2B5EF4-FFF2-40B4-BE49-F238E27FC236}">
                <a16:creationId xmlns:a16="http://schemas.microsoft.com/office/drawing/2014/main" id="{7CBE0005-9280-4A94-A91B-3717F1B42522}"/>
              </a:ext>
            </a:extLst>
          </p:cNvPr>
          <p:cNvSpPr>
            <a:spLocks noChangeShapeType="1"/>
          </p:cNvSpPr>
          <p:nvPr/>
        </p:nvSpPr>
        <p:spPr bwMode="auto">
          <a:xfrm flipV="1">
            <a:off x="2222500" y="3429000"/>
            <a:ext cx="889000" cy="1079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9" name="Line 9">
            <a:extLst>
              <a:ext uri="{FF2B5EF4-FFF2-40B4-BE49-F238E27FC236}">
                <a16:creationId xmlns:a16="http://schemas.microsoft.com/office/drawing/2014/main" id="{4420BD29-5290-4960-90D3-907C2CE5CF93}"/>
              </a:ext>
            </a:extLst>
          </p:cNvPr>
          <p:cNvSpPr>
            <a:spLocks noChangeShapeType="1"/>
          </p:cNvSpPr>
          <p:nvPr/>
        </p:nvSpPr>
        <p:spPr bwMode="auto">
          <a:xfrm flipV="1">
            <a:off x="2984500" y="3429000"/>
            <a:ext cx="127000" cy="1079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0" name="Line 10">
            <a:extLst>
              <a:ext uri="{FF2B5EF4-FFF2-40B4-BE49-F238E27FC236}">
                <a16:creationId xmlns:a16="http://schemas.microsoft.com/office/drawing/2014/main" id="{74002A4D-16B2-46DB-9AC5-F8BA4405B1BF}"/>
              </a:ext>
            </a:extLst>
          </p:cNvPr>
          <p:cNvSpPr>
            <a:spLocks noChangeShapeType="1"/>
          </p:cNvSpPr>
          <p:nvPr/>
        </p:nvSpPr>
        <p:spPr bwMode="auto">
          <a:xfrm flipH="1" flipV="1">
            <a:off x="2095500" y="3429000"/>
            <a:ext cx="889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1" name="Line 11">
            <a:extLst>
              <a:ext uri="{FF2B5EF4-FFF2-40B4-BE49-F238E27FC236}">
                <a16:creationId xmlns:a16="http://schemas.microsoft.com/office/drawing/2014/main" id="{704DBC59-FE1A-4264-B5BF-27E23F757826}"/>
              </a:ext>
            </a:extLst>
          </p:cNvPr>
          <p:cNvSpPr>
            <a:spLocks noChangeShapeType="1"/>
          </p:cNvSpPr>
          <p:nvPr/>
        </p:nvSpPr>
        <p:spPr bwMode="auto">
          <a:xfrm flipV="1">
            <a:off x="2095500" y="2286000"/>
            <a:ext cx="571500" cy="889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2" name="Line 12">
            <a:extLst>
              <a:ext uri="{FF2B5EF4-FFF2-40B4-BE49-F238E27FC236}">
                <a16:creationId xmlns:a16="http://schemas.microsoft.com/office/drawing/2014/main" id="{4477B063-B264-494F-81E3-91EB01B8AF95}"/>
              </a:ext>
            </a:extLst>
          </p:cNvPr>
          <p:cNvSpPr>
            <a:spLocks noChangeShapeType="1"/>
          </p:cNvSpPr>
          <p:nvPr/>
        </p:nvSpPr>
        <p:spPr bwMode="auto">
          <a:xfrm flipH="1" flipV="1">
            <a:off x="2667000" y="2286000"/>
            <a:ext cx="444500" cy="889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5" name="Text Box 15">
            <a:extLst>
              <a:ext uri="{FF2B5EF4-FFF2-40B4-BE49-F238E27FC236}">
                <a16:creationId xmlns:a16="http://schemas.microsoft.com/office/drawing/2014/main" id="{12BC28A9-DCAB-46F7-B55F-5FBA03D94A72}"/>
              </a:ext>
            </a:extLst>
          </p:cNvPr>
          <p:cNvSpPr txBox="1">
            <a:spLocks noChangeArrowheads="1"/>
          </p:cNvSpPr>
          <p:nvPr/>
        </p:nvSpPr>
        <p:spPr bwMode="auto">
          <a:xfrm>
            <a:off x="2463271" y="1558396"/>
            <a:ext cx="298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y</a:t>
            </a:r>
          </a:p>
        </p:txBody>
      </p:sp>
      <p:sp>
        <p:nvSpPr>
          <p:cNvPr id="17436" name="Line 16">
            <a:extLst>
              <a:ext uri="{FF2B5EF4-FFF2-40B4-BE49-F238E27FC236}">
                <a16:creationId xmlns:a16="http://schemas.microsoft.com/office/drawing/2014/main" id="{02E91A0C-E1DF-429C-B6E5-D38FB661ED05}"/>
              </a:ext>
            </a:extLst>
          </p:cNvPr>
          <p:cNvSpPr>
            <a:spLocks noChangeShapeType="1"/>
          </p:cNvSpPr>
          <p:nvPr/>
        </p:nvSpPr>
        <p:spPr bwMode="auto">
          <a:xfrm>
            <a:off x="4381500" y="4699000"/>
            <a:ext cx="37465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7" name="Line 17">
            <a:extLst>
              <a:ext uri="{FF2B5EF4-FFF2-40B4-BE49-F238E27FC236}">
                <a16:creationId xmlns:a16="http://schemas.microsoft.com/office/drawing/2014/main" id="{8BABF5EA-55C2-4248-A54A-EBD1524E369D}"/>
              </a:ext>
            </a:extLst>
          </p:cNvPr>
          <p:cNvSpPr>
            <a:spLocks noChangeShapeType="1"/>
          </p:cNvSpPr>
          <p:nvPr/>
        </p:nvSpPr>
        <p:spPr bwMode="auto">
          <a:xfrm flipV="1">
            <a:off x="4508500" y="1714500"/>
            <a:ext cx="0" cy="3175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2" name="Line 22">
            <a:extLst>
              <a:ext uri="{FF2B5EF4-FFF2-40B4-BE49-F238E27FC236}">
                <a16:creationId xmlns:a16="http://schemas.microsoft.com/office/drawing/2014/main" id="{53D39555-C1FF-4C49-ACB9-0FAEC280D120}"/>
              </a:ext>
            </a:extLst>
          </p:cNvPr>
          <p:cNvSpPr>
            <a:spLocks noChangeShapeType="1"/>
          </p:cNvSpPr>
          <p:nvPr/>
        </p:nvSpPr>
        <p:spPr bwMode="auto">
          <a:xfrm flipH="1" flipV="1">
            <a:off x="2095500" y="3429000"/>
            <a:ext cx="1651000" cy="825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3" name="Line 23">
            <a:extLst>
              <a:ext uri="{FF2B5EF4-FFF2-40B4-BE49-F238E27FC236}">
                <a16:creationId xmlns:a16="http://schemas.microsoft.com/office/drawing/2014/main" id="{D7918BFD-C88F-4165-A0F2-BD4072385E5D}"/>
              </a:ext>
            </a:extLst>
          </p:cNvPr>
          <p:cNvSpPr>
            <a:spLocks noChangeShapeType="1"/>
          </p:cNvSpPr>
          <p:nvPr/>
        </p:nvSpPr>
        <p:spPr bwMode="auto">
          <a:xfrm flipH="1" flipV="1">
            <a:off x="3111500" y="3429000"/>
            <a:ext cx="635000" cy="825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4" name="Line 24">
            <a:extLst>
              <a:ext uri="{FF2B5EF4-FFF2-40B4-BE49-F238E27FC236}">
                <a16:creationId xmlns:a16="http://schemas.microsoft.com/office/drawing/2014/main" id="{D85E25FC-66EE-4E9B-AB5F-3A82520055FB}"/>
              </a:ext>
            </a:extLst>
          </p:cNvPr>
          <p:cNvSpPr>
            <a:spLocks noChangeShapeType="1"/>
          </p:cNvSpPr>
          <p:nvPr/>
        </p:nvSpPr>
        <p:spPr bwMode="auto">
          <a:xfrm flipH="1">
            <a:off x="4381500" y="330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5" name="Line 25">
            <a:extLst>
              <a:ext uri="{FF2B5EF4-FFF2-40B4-BE49-F238E27FC236}">
                <a16:creationId xmlns:a16="http://schemas.microsoft.com/office/drawing/2014/main" id="{F2C4C7D1-0C8B-4F17-AEB0-C39CF9EA9D2B}"/>
              </a:ext>
            </a:extLst>
          </p:cNvPr>
          <p:cNvSpPr>
            <a:spLocks noChangeShapeType="1"/>
          </p:cNvSpPr>
          <p:nvPr/>
        </p:nvSpPr>
        <p:spPr bwMode="auto">
          <a:xfrm flipH="1">
            <a:off x="4381500" y="203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6" name="Line 26">
            <a:extLst>
              <a:ext uri="{FF2B5EF4-FFF2-40B4-BE49-F238E27FC236}">
                <a16:creationId xmlns:a16="http://schemas.microsoft.com/office/drawing/2014/main" id="{C182FBAA-D948-418A-9A0E-FC43803409A3}"/>
              </a:ext>
            </a:extLst>
          </p:cNvPr>
          <p:cNvSpPr>
            <a:spLocks noChangeShapeType="1"/>
          </p:cNvSpPr>
          <p:nvPr/>
        </p:nvSpPr>
        <p:spPr bwMode="auto">
          <a:xfrm>
            <a:off x="590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7" name="Line 27">
            <a:extLst>
              <a:ext uri="{FF2B5EF4-FFF2-40B4-BE49-F238E27FC236}">
                <a16:creationId xmlns:a16="http://schemas.microsoft.com/office/drawing/2014/main" id="{95E587E6-7585-44D6-A28F-679C0DAA2F75}"/>
              </a:ext>
            </a:extLst>
          </p:cNvPr>
          <p:cNvSpPr>
            <a:spLocks noChangeShapeType="1"/>
          </p:cNvSpPr>
          <p:nvPr/>
        </p:nvSpPr>
        <p:spPr bwMode="auto">
          <a:xfrm>
            <a:off x="717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8" name="Text Box 28">
            <a:extLst>
              <a:ext uri="{FF2B5EF4-FFF2-40B4-BE49-F238E27FC236}">
                <a16:creationId xmlns:a16="http://schemas.microsoft.com/office/drawing/2014/main" id="{55394FBE-6189-403B-A6E6-72A1040D1542}"/>
              </a:ext>
            </a:extLst>
          </p:cNvPr>
          <p:cNvSpPr txBox="1">
            <a:spLocks noChangeArrowheads="1"/>
          </p:cNvSpPr>
          <p:nvPr/>
        </p:nvSpPr>
        <p:spPr bwMode="auto">
          <a:xfrm>
            <a:off x="4064000" y="311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49" name="Text Box 29">
            <a:extLst>
              <a:ext uri="{FF2B5EF4-FFF2-40B4-BE49-F238E27FC236}">
                <a16:creationId xmlns:a16="http://schemas.microsoft.com/office/drawing/2014/main" id="{E8AA1DBD-86BC-4EA7-B41B-36BAC98A84C9}"/>
              </a:ext>
            </a:extLst>
          </p:cNvPr>
          <p:cNvSpPr txBox="1">
            <a:spLocks noChangeArrowheads="1"/>
          </p:cNvSpPr>
          <p:nvPr/>
        </p:nvSpPr>
        <p:spPr bwMode="auto">
          <a:xfrm>
            <a:off x="4127500" y="184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0" name="Text Box 30">
            <a:extLst>
              <a:ext uri="{FF2B5EF4-FFF2-40B4-BE49-F238E27FC236}">
                <a16:creationId xmlns:a16="http://schemas.microsoft.com/office/drawing/2014/main" id="{0162251D-44D6-4BB3-8AA5-BB890FCC4753}"/>
              </a:ext>
            </a:extLst>
          </p:cNvPr>
          <p:cNvSpPr txBox="1">
            <a:spLocks noChangeArrowheads="1"/>
          </p:cNvSpPr>
          <p:nvPr/>
        </p:nvSpPr>
        <p:spPr bwMode="auto">
          <a:xfrm>
            <a:off x="577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51" name="Text Box 31">
            <a:extLst>
              <a:ext uri="{FF2B5EF4-FFF2-40B4-BE49-F238E27FC236}">
                <a16:creationId xmlns:a16="http://schemas.microsoft.com/office/drawing/2014/main" id="{EF7C58C3-36AF-4829-86C6-8EEBD0A07D88}"/>
              </a:ext>
            </a:extLst>
          </p:cNvPr>
          <p:cNvSpPr txBox="1">
            <a:spLocks noChangeArrowheads="1"/>
          </p:cNvSpPr>
          <p:nvPr/>
        </p:nvSpPr>
        <p:spPr bwMode="auto">
          <a:xfrm>
            <a:off x="704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2" name="Line 40">
            <a:extLst>
              <a:ext uri="{FF2B5EF4-FFF2-40B4-BE49-F238E27FC236}">
                <a16:creationId xmlns:a16="http://schemas.microsoft.com/office/drawing/2014/main" id="{94B87406-B6C8-402D-929F-0CCB3F5F8759}"/>
              </a:ext>
            </a:extLst>
          </p:cNvPr>
          <p:cNvSpPr>
            <a:spLocks noChangeShapeType="1"/>
          </p:cNvSpPr>
          <p:nvPr/>
        </p:nvSpPr>
        <p:spPr bwMode="auto">
          <a:xfrm flipH="1" flipV="1">
            <a:off x="3619500" y="3048000"/>
            <a:ext cx="127000" cy="12065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3" name="Line 41">
            <a:extLst>
              <a:ext uri="{FF2B5EF4-FFF2-40B4-BE49-F238E27FC236}">
                <a16:creationId xmlns:a16="http://schemas.microsoft.com/office/drawing/2014/main" id="{D1AD974B-D5D3-4E56-B770-DA81B18E263D}"/>
              </a:ext>
            </a:extLst>
          </p:cNvPr>
          <p:cNvSpPr>
            <a:spLocks noChangeShapeType="1"/>
          </p:cNvSpPr>
          <p:nvPr/>
        </p:nvSpPr>
        <p:spPr bwMode="auto">
          <a:xfrm flipH="1" flipV="1">
            <a:off x="2667000" y="2286000"/>
            <a:ext cx="952500" cy="762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5" name="Rectangle 44">
            <a:extLst>
              <a:ext uri="{FF2B5EF4-FFF2-40B4-BE49-F238E27FC236}">
                <a16:creationId xmlns:a16="http://schemas.microsoft.com/office/drawing/2014/main" id="{8EAC602C-9463-4C4E-824C-4FE310989E8D}"/>
              </a:ext>
            </a:extLst>
          </p:cNvPr>
          <p:cNvSpPr>
            <a:spLocks noGrp="1" noChangeArrowheads="1"/>
          </p:cNvSpPr>
          <p:nvPr>
            <p:ph type="title"/>
          </p:nvPr>
        </p:nvSpPr>
        <p:spPr/>
        <p:txBody>
          <a:bodyPr/>
          <a:lstStyle/>
          <a:p>
            <a:pPr eaLnBrk="1" hangingPunct="1"/>
            <a:r>
              <a:rPr lang="de-DE" altLang="en-US"/>
              <a:t>MLP: Example</a:t>
            </a:r>
          </a:p>
        </p:txBody>
      </p:sp>
      <mc:AlternateContent xmlns:mc="http://schemas.openxmlformats.org/markup-compatibility/2006" xmlns:a14="http://schemas.microsoft.com/office/drawing/2010/main">
        <mc:Choice Requires="a14">
          <p:sp>
            <p:nvSpPr>
              <p:cNvPr id="3" name="Text Box 25">
                <a:extLst>
                  <a:ext uri="{FF2B5EF4-FFF2-40B4-BE49-F238E27FC236}">
                    <a16:creationId xmlns:a16="http://schemas.microsoft.com/office/drawing/2014/main" id="{003D0BB9-CF34-4946-B79E-89D669044AEE}"/>
                  </a:ext>
                </a:extLst>
              </p:cNvPr>
              <p:cNvSpPr txBox="1">
                <a:spLocks noChangeArrowheads="1"/>
              </p:cNvSpPr>
              <p:nvPr/>
            </p:nvSpPr>
            <p:spPr bwMode="auto">
              <a:xfrm>
                <a:off x="2064320" y="4511599"/>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3" name="Text Box 25">
                <a:extLst>
                  <a:ext uri="{FF2B5EF4-FFF2-40B4-BE49-F238E27FC236}">
                    <a16:creationId xmlns:a16="http://schemas.microsoft.com/office/drawing/2014/main" id="{003D0BB9-CF34-4946-B79E-89D669044AEE}"/>
                  </a:ext>
                </a:extLst>
              </p:cNvPr>
              <p:cNvSpPr txBox="1">
                <a:spLocks noRot="1" noChangeAspect="1" noMove="1" noResize="1" noEditPoints="1" noAdjustHandles="1" noChangeArrowheads="1" noChangeShapeType="1" noTextEdit="1"/>
              </p:cNvSpPr>
              <p:nvPr/>
            </p:nvSpPr>
            <p:spPr bwMode="auto">
              <a:xfrm>
                <a:off x="2064320" y="4511599"/>
                <a:ext cx="300692" cy="322792"/>
              </a:xfrm>
              <a:prstGeom prst="rect">
                <a:avLst/>
              </a:prstGeom>
              <a:blipFill>
                <a:blip r:embed="rId4"/>
                <a:stretch>
                  <a:fillRect r="-1961"/>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Box 25">
                <a:extLst>
                  <a:ext uri="{FF2B5EF4-FFF2-40B4-BE49-F238E27FC236}">
                    <a16:creationId xmlns:a16="http://schemas.microsoft.com/office/drawing/2014/main" id="{8A58287D-D989-46A6-8D2D-051B6B43391E}"/>
                  </a:ext>
                </a:extLst>
              </p:cNvPr>
              <p:cNvSpPr txBox="1">
                <a:spLocks noChangeArrowheads="1"/>
              </p:cNvSpPr>
              <p:nvPr/>
            </p:nvSpPr>
            <p:spPr bwMode="auto">
              <a:xfrm>
                <a:off x="2838990" y="4506307"/>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4" name="Text Box 25">
                <a:extLst>
                  <a:ext uri="{FF2B5EF4-FFF2-40B4-BE49-F238E27FC236}">
                    <a16:creationId xmlns:a16="http://schemas.microsoft.com/office/drawing/2014/main" id="{8A58287D-D989-46A6-8D2D-051B6B43391E}"/>
                  </a:ext>
                </a:extLst>
              </p:cNvPr>
              <p:cNvSpPr txBox="1">
                <a:spLocks noRot="1" noChangeAspect="1" noMove="1" noResize="1" noEditPoints="1" noAdjustHandles="1" noChangeArrowheads="1" noChangeShapeType="1" noTextEdit="1"/>
              </p:cNvSpPr>
              <p:nvPr/>
            </p:nvSpPr>
            <p:spPr bwMode="auto">
              <a:xfrm>
                <a:off x="2838990" y="4506307"/>
                <a:ext cx="300692" cy="322792"/>
              </a:xfrm>
              <a:prstGeom prst="rect">
                <a:avLst/>
              </a:prstGeom>
              <a:blipFill>
                <a:blip r:embed="rId5"/>
                <a:stretch>
                  <a:fillRect r="-5882"/>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25">
                <a:extLst>
                  <a:ext uri="{FF2B5EF4-FFF2-40B4-BE49-F238E27FC236}">
                    <a16:creationId xmlns:a16="http://schemas.microsoft.com/office/drawing/2014/main" id="{FB99CBEF-731A-43B1-ABD5-C7DEDF4C529F}"/>
                  </a:ext>
                </a:extLst>
              </p:cNvPr>
              <p:cNvSpPr txBox="1">
                <a:spLocks noChangeArrowheads="1"/>
              </p:cNvSpPr>
              <p:nvPr/>
            </p:nvSpPr>
            <p:spPr bwMode="auto">
              <a:xfrm>
                <a:off x="3583823" y="4260985"/>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de-DE" altLang="en-US" sz="1500" i="1" dirty="0" smtClean="0">
                          <a:latin typeface="Cambria Math" panose="02040503050406030204" pitchFamily="18" charset="0"/>
                        </a:rPr>
                        <m:t>1</m:t>
                      </m:r>
                    </m:oMath>
                  </m:oMathPara>
                </a14:m>
                <a:endParaRPr lang="en-US" altLang="en-US" sz="1500" dirty="0"/>
              </a:p>
            </p:txBody>
          </p:sp>
        </mc:Choice>
        <mc:Fallback xmlns="">
          <p:sp>
            <p:nvSpPr>
              <p:cNvPr id="6" name="Text Box 25">
                <a:extLst>
                  <a:ext uri="{FF2B5EF4-FFF2-40B4-BE49-F238E27FC236}">
                    <a16:creationId xmlns:a16="http://schemas.microsoft.com/office/drawing/2014/main" id="{FB99CBEF-731A-43B1-ABD5-C7DEDF4C529F}"/>
                  </a:ext>
                </a:extLst>
              </p:cNvPr>
              <p:cNvSpPr txBox="1">
                <a:spLocks noRot="1" noChangeAspect="1" noMove="1" noResize="1" noEditPoints="1" noAdjustHandles="1" noChangeArrowheads="1" noChangeShapeType="1" noTextEdit="1"/>
              </p:cNvSpPr>
              <p:nvPr/>
            </p:nvSpPr>
            <p:spPr bwMode="auto">
              <a:xfrm>
                <a:off x="3583823" y="4260985"/>
                <a:ext cx="300692" cy="322792"/>
              </a:xfrm>
              <a:prstGeom prst="rect">
                <a:avLst/>
              </a:prstGeom>
              <a:blipFill>
                <a:blip r:embed="rId6"/>
                <a:stretch>
                  <a:fillRect/>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E6FCBAE-6EFA-4BBE-95B9-6EDBB1618BF7}"/>
                  </a:ext>
                </a:extLst>
              </p:cNvPr>
              <p:cNvSpPr txBox="1"/>
              <p:nvPr/>
            </p:nvSpPr>
            <p:spPr>
              <a:xfrm>
                <a:off x="4166210" y="1440185"/>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2</m:t>
                          </m:r>
                        </m:sub>
                      </m:sSub>
                    </m:oMath>
                  </m:oMathPara>
                </a14:m>
                <a:endParaRPr lang="en-GB" sz="1400" dirty="0"/>
              </a:p>
            </p:txBody>
          </p:sp>
        </mc:Choice>
        <mc:Fallback xmlns="">
          <p:sp>
            <p:nvSpPr>
              <p:cNvPr id="54" name="TextBox 53">
                <a:extLst>
                  <a:ext uri="{FF2B5EF4-FFF2-40B4-BE49-F238E27FC236}">
                    <a16:creationId xmlns:a16="http://schemas.microsoft.com/office/drawing/2014/main" id="{4E6FCBAE-6EFA-4BBE-95B9-6EDBB1618BF7}"/>
                  </a:ext>
                </a:extLst>
              </p:cNvPr>
              <p:cNvSpPr txBox="1">
                <a:spLocks noRot="1" noChangeAspect="1" noMove="1" noResize="1" noEditPoints="1" noAdjustHandles="1" noChangeArrowheads="1" noChangeShapeType="1" noTextEdit="1"/>
              </p:cNvSpPr>
              <p:nvPr/>
            </p:nvSpPr>
            <p:spPr>
              <a:xfrm>
                <a:off x="4166210" y="1440185"/>
                <a:ext cx="284480" cy="307777"/>
              </a:xfrm>
              <a:prstGeom prst="rect">
                <a:avLst/>
              </a:prstGeom>
              <a:blipFill>
                <a:blip r:embed="rId7"/>
                <a:stretch>
                  <a:fillRect r="-4255"/>
                </a:stretch>
              </a:blipFill>
            </p:spPr>
            <p:txBody>
              <a:bodyPr/>
              <a:lstStyle/>
              <a:p>
                <a:r>
                  <a:rPr lang="en-GB">
                    <a:noFill/>
                  </a:rPr>
                  <a:t> </a:t>
                </a:r>
              </a:p>
            </p:txBody>
          </p:sp>
        </mc:Fallback>
      </mc:AlternateContent>
      <p:sp>
        <p:nvSpPr>
          <p:cNvPr id="5" name="Line 32">
            <a:extLst>
              <a:ext uri="{FF2B5EF4-FFF2-40B4-BE49-F238E27FC236}">
                <a16:creationId xmlns:a16="http://schemas.microsoft.com/office/drawing/2014/main" id="{89CCEDCF-A037-4D6B-B2B8-4930FB20E5F7}"/>
              </a:ext>
            </a:extLst>
          </p:cNvPr>
          <p:cNvSpPr>
            <a:spLocks noChangeShapeType="1"/>
          </p:cNvSpPr>
          <p:nvPr/>
        </p:nvSpPr>
        <p:spPr bwMode="auto">
          <a:xfrm flipV="1">
            <a:off x="4508500" y="1778000"/>
            <a:ext cx="3365500" cy="1524000"/>
          </a:xfrm>
          <a:prstGeom prst="line">
            <a:avLst/>
          </a:prstGeom>
          <a:noFill/>
          <a:ln w="28575">
            <a:solidFill>
              <a:srgbClr val="E71FA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1" name="Oval 35">
            <a:extLst>
              <a:ext uri="{FF2B5EF4-FFF2-40B4-BE49-F238E27FC236}">
                <a16:creationId xmlns:a16="http://schemas.microsoft.com/office/drawing/2014/main" id="{06BB6E92-54D0-49FA-891C-8CC0AD7511E2}"/>
              </a:ext>
            </a:extLst>
          </p:cNvPr>
          <p:cNvSpPr>
            <a:spLocks noChangeArrowheads="1"/>
          </p:cNvSpPr>
          <p:nvPr/>
        </p:nvSpPr>
        <p:spPr bwMode="auto">
          <a:xfrm>
            <a:off x="7048500" y="14605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2" name="Text Box 36">
            <a:extLst>
              <a:ext uri="{FF2B5EF4-FFF2-40B4-BE49-F238E27FC236}">
                <a16:creationId xmlns:a16="http://schemas.microsoft.com/office/drawing/2014/main" id="{40D9B895-B65C-4A44-AEFD-48A4006CB56A}"/>
              </a:ext>
            </a:extLst>
          </p:cNvPr>
          <p:cNvSpPr txBox="1">
            <a:spLocks noChangeArrowheads="1"/>
          </p:cNvSpPr>
          <p:nvPr/>
        </p:nvSpPr>
        <p:spPr bwMode="auto">
          <a:xfrm>
            <a:off x="7289271" y="13678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3" name="Oval 37">
            <a:extLst>
              <a:ext uri="{FF2B5EF4-FFF2-40B4-BE49-F238E27FC236}">
                <a16:creationId xmlns:a16="http://schemas.microsoft.com/office/drawing/2014/main" id="{A00019D3-BFF6-48DD-A17C-3E65C188B397}"/>
              </a:ext>
            </a:extLst>
          </p:cNvPr>
          <p:cNvSpPr>
            <a:spLocks noChangeArrowheads="1"/>
          </p:cNvSpPr>
          <p:nvPr/>
        </p:nvSpPr>
        <p:spPr bwMode="auto">
          <a:xfrm>
            <a:off x="7302500" y="2159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4" name="Text Box 38">
            <a:extLst>
              <a:ext uri="{FF2B5EF4-FFF2-40B4-BE49-F238E27FC236}">
                <a16:creationId xmlns:a16="http://schemas.microsoft.com/office/drawing/2014/main" id="{0096E25B-C968-4492-8B4B-BF148FDDA5A7}"/>
              </a:ext>
            </a:extLst>
          </p:cNvPr>
          <p:cNvSpPr txBox="1">
            <a:spLocks noChangeArrowheads="1"/>
          </p:cNvSpPr>
          <p:nvPr/>
        </p:nvSpPr>
        <p:spPr bwMode="auto">
          <a:xfrm>
            <a:off x="7543271" y="2066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2" name="Line 33">
            <a:extLst>
              <a:ext uri="{FF2B5EF4-FFF2-40B4-BE49-F238E27FC236}">
                <a16:creationId xmlns:a16="http://schemas.microsoft.com/office/drawing/2014/main" id="{1CAD4AEC-E390-44EB-AC79-CA3CACFE851E}"/>
              </a:ext>
            </a:extLst>
          </p:cNvPr>
          <p:cNvSpPr>
            <a:spLocks noChangeShapeType="1"/>
          </p:cNvSpPr>
          <p:nvPr/>
        </p:nvSpPr>
        <p:spPr bwMode="auto">
          <a:xfrm>
            <a:off x="4508500" y="2032000"/>
            <a:ext cx="2667000" cy="2667000"/>
          </a:xfrm>
          <a:prstGeom prst="line">
            <a:avLst/>
          </a:prstGeom>
          <a:noFill/>
          <a:ln w="28575">
            <a:solidFill>
              <a:schemeClr val="tx1">
                <a:lumMod val="60000"/>
                <a:lumOff val="40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6" name="Oval 38">
            <a:extLst>
              <a:ext uri="{FF2B5EF4-FFF2-40B4-BE49-F238E27FC236}">
                <a16:creationId xmlns:a16="http://schemas.microsoft.com/office/drawing/2014/main" id="{4D309D09-6C32-4DDD-8BCD-E9D45F957DF6}"/>
              </a:ext>
            </a:extLst>
          </p:cNvPr>
          <p:cNvSpPr>
            <a:spLocks noChangeArrowheads="1"/>
          </p:cNvSpPr>
          <p:nvPr/>
        </p:nvSpPr>
        <p:spPr bwMode="auto">
          <a:xfrm>
            <a:off x="6985000" y="3683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 name="Text Box 39">
            <a:extLst>
              <a:ext uri="{FF2B5EF4-FFF2-40B4-BE49-F238E27FC236}">
                <a16:creationId xmlns:a16="http://schemas.microsoft.com/office/drawing/2014/main" id="{A1FEB3D4-173F-46AE-8BEF-184C7D175B3B}"/>
              </a:ext>
            </a:extLst>
          </p:cNvPr>
          <p:cNvSpPr txBox="1">
            <a:spLocks noChangeArrowheads="1"/>
          </p:cNvSpPr>
          <p:nvPr/>
        </p:nvSpPr>
        <p:spPr bwMode="auto">
          <a:xfrm>
            <a:off x="7225771" y="3590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8" name="Oval 40">
            <a:extLst>
              <a:ext uri="{FF2B5EF4-FFF2-40B4-BE49-F238E27FC236}">
                <a16:creationId xmlns:a16="http://schemas.microsoft.com/office/drawing/2014/main" id="{E759C2EF-83FB-4022-8AC3-9A2A00BBD9BA}"/>
              </a:ext>
            </a:extLst>
          </p:cNvPr>
          <p:cNvSpPr>
            <a:spLocks noChangeArrowheads="1"/>
          </p:cNvSpPr>
          <p:nvPr/>
        </p:nvSpPr>
        <p:spPr bwMode="auto">
          <a:xfrm>
            <a:off x="5143500" y="3683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9" name="Text Box 41">
            <a:extLst>
              <a:ext uri="{FF2B5EF4-FFF2-40B4-BE49-F238E27FC236}">
                <a16:creationId xmlns:a16="http://schemas.microsoft.com/office/drawing/2014/main" id="{9FD3043B-EC13-44A9-9001-898E92B19CF1}"/>
              </a:ext>
            </a:extLst>
          </p:cNvPr>
          <p:cNvSpPr txBox="1">
            <a:spLocks noChangeArrowheads="1"/>
          </p:cNvSpPr>
          <p:nvPr/>
        </p:nvSpPr>
        <p:spPr bwMode="auto">
          <a:xfrm>
            <a:off x="5384271" y="3590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42"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7" name="Slide Number Placeholder 6"/>
          <p:cNvSpPr>
            <a:spLocks noGrp="1"/>
          </p:cNvSpPr>
          <p:nvPr>
            <p:ph type="sldNum" sz="quarter" idx="15"/>
          </p:nvPr>
        </p:nvSpPr>
        <p:spPr/>
        <p:txBody>
          <a:bodyPr/>
          <a:lstStyle/>
          <a:p>
            <a:fld id="{15C29056-5AFA-7949-831A-3EC086771171}" type="slidenum">
              <a:rPr lang="de-DE" smtClean="0"/>
              <a:pPr/>
              <a:t>35</a:t>
            </a:fld>
            <a:endParaRPr lang="de-DE" dirty="0"/>
          </a:p>
        </p:txBody>
      </p:sp>
    </p:spTree>
    <p:extLst>
      <p:ext uri="{BB962C8B-B14F-4D97-AF65-F5344CB8AC3E}">
        <p14:creationId xmlns:p14="http://schemas.microsoft.com/office/powerpoint/2010/main" val="256159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p:bldP spid="18" grpId="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E4B0F98-490A-42F4-9C89-8992CDB2D156}"/>
              </a:ext>
            </a:extLst>
          </p:cNvPr>
          <p:cNvSpPr>
            <a:spLocks/>
          </p:cNvSpPr>
          <p:nvPr/>
        </p:nvSpPr>
        <p:spPr bwMode="auto">
          <a:xfrm>
            <a:off x="5397500" y="1778000"/>
            <a:ext cx="2476500" cy="2921000"/>
          </a:xfrm>
          <a:custGeom>
            <a:avLst/>
            <a:gdLst>
              <a:gd name="T0" fmla="*/ 0 w 1872"/>
              <a:gd name="T1" fmla="*/ 1371600 h 2208"/>
              <a:gd name="T2" fmla="*/ 2971800 w 1872"/>
              <a:gd name="T3" fmla="*/ 0 h 2208"/>
              <a:gd name="T4" fmla="*/ 2971800 w 1872"/>
              <a:gd name="T5" fmla="*/ 3505200 h 2208"/>
              <a:gd name="T6" fmla="*/ 2133600 w 1872"/>
              <a:gd name="T7" fmla="*/ 3505200 h 2208"/>
              <a:gd name="T8" fmla="*/ 0 w 1872"/>
              <a:gd name="T9" fmla="*/ 1371600 h 2208"/>
              <a:gd name="T10" fmla="*/ 0 60000 65536"/>
              <a:gd name="T11" fmla="*/ 0 60000 65536"/>
              <a:gd name="T12" fmla="*/ 0 60000 65536"/>
              <a:gd name="T13" fmla="*/ 0 60000 65536"/>
              <a:gd name="T14" fmla="*/ 0 60000 65536"/>
              <a:gd name="T15" fmla="*/ 0 w 1872"/>
              <a:gd name="T16" fmla="*/ 0 h 2208"/>
              <a:gd name="T17" fmla="*/ 1872 w 1872"/>
              <a:gd name="T18" fmla="*/ 2208 h 2208"/>
            </a:gdLst>
            <a:ahLst/>
            <a:cxnLst>
              <a:cxn ang="T10">
                <a:pos x="T0" y="T1"/>
              </a:cxn>
              <a:cxn ang="T11">
                <a:pos x="T2" y="T3"/>
              </a:cxn>
              <a:cxn ang="T12">
                <a:pos x="T4" y="T5"/>
              </a:cxn>
              <a:cxn ang="T13">
                <a:pos x="T6" y="T7"/>
              </a:cxn>
              <a:cxn ang="T14">
                <a:pos x="T8" y="T9"/>
              </a:cxn>
            </a:cxnLst>
            <a:rect l="T15" t="T16" r="T17" b="T18"/>
            <a:pathLst>
              <a:path w="1872" h="2208">
                <a:moveTo>
                  <a:pt x="0" y="864"/>
                </a:moveTo>
                <a:lnTo>
                  <a:pt x="1872" y="0"/>
                </a:lnTo>
                <a:lnTo>
                  <a:pt x="1872" y="2208"/>
                </a:lnTo>
                <a:lnTo>
                  <a:pt x="1344" y="2208"/>
                </a:lnTo>
                <a:lnTo>
                  <a:pt x="0" y="864"/>
                </a:lnTo>
                <a:close/>
              </a:path>
            </a:pathLst>
          </a:custGeom>
          <a:solidFill>
            <a:srgbClr val="92D050"/>
          </a:solidFill>
          <a:ln w="12700" cap="flat" cmpd="sng">
            <a:solidFill>
              <a:schemeClr val="tx1"/>
            </a:solidFill>
            <a:prstDash val="solid"/>
            <a:round/>
            <a:headEnd type="none" w="sm" len="sm"/>
            <a:tailEnd type="none" w="sm" len="sm"/>
          </a:ln>
        </p:spPr>
        <p:txBody>
          <a:bodyPr wrap="none" anchor="ctr"/>
          <a:lstStyle/>
          <a:p>
            <a:endParaRPr lang="en-GB" sz="150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5CB13-2FE9-4304-BC9B-4364022AC48D}"/>
                  </a:ext>
                </a:extLst>
              </p:cNvPr>
              <p:cNvSpPr txBox="1"/>
              <p:nvPr/>
            </p:nvSpPr>
            <p:spPr>
              <a:xfrm>
                <a:off x="7911614" y="4641334"/>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1</m:t>
                          </m:r>
                        </m:sub>
                      </m:sSub>
                    </m:oMath>
                  </m:oMathPara>
                </a14:m>
                <a:endParaRPr lang="en-GB" sz="1400" dirty="0"/>
              </a:p>
            </p:txBody>
          </p:sp>
        </mc:Choice>
        <mc:Fallback xmlns="">
          <p:sp>
            <p:nvSpPr>
              <p:cNvPr id="8" name="TextBox 7">
                <a:extLst>
                  <a:ext uri="{FF2B5EF4-FFF2-40B4-BE49-F238E27FC236}">
                    <a16:creationId xmlns:a16="http://schemas.microsoft.com/office/drawing/2014/main" id="{5B65CB13-2FE9-4304-BC9B-4364022AC48D}"/>
                  </a:ext>
                </a:extLst>
              </p:cNvPr>
              <p:cNvSpPr txBox="1">
                <a:spLocks noRot="1" noChangeAspect="1" noMove="1" noResize="1" noEditPoints="1" noAdjustHandles="1" noChangeArrowheads="1" noChangeShapeType="1" noTextEdit="1"/>
              </p:cNvSpPr>
              <p:nvPr/>
            </p:nvSpPr>
            <p:spPr>
              <a:xfrm>
                <a:off x="7911614" y="4641334"/>
                <a:ext cx="284480" cy="307777"/>
              </a:xfrm>
              <a:prstGeom prst="rect">
                <a:avLst/>
              </a:prstGeom>
              <a:blipFill>
                <a:blip r:embed="rId4"/>
                <a:stretch>
                  <a:fillRect r="-2128"/>
                </a:stretch>
              </a:blipFill>
            </p:spPr>
            <p:txBody>
              <a:bodyPr/>
              <a:lstStyle/>
              <a:p>
                <a:r>
                  <a:rPr lang="en-GB">
                    <a:noFill/>
                  </a:rPr>
                  <a:t> </a:t>
                </a:r>
              </a:p>
            </p:txBody>
          </p:sp>
        </mc:Fallback>
      </mc:AlternateContent>
      <p:sp>
        <p:nvSpPr>
          <p:cNvPr id="17423" name="Oval 3">
            <a:extLst>
              <a:ext uri="{FF2B5EF4-FFF2-40B4-BE49-F238E27FC236}">
                <a16:creationId xmlns:a16="http://schemas.microsoft.com/office/drawing/2014/main" id="{3D3111F5-27DB-459F-806A-8080D4C176B4}"/>
              </a:ext>
            </a:extLst>
          </p:cNvPr>
          <p:cNvSpPr>
            <a:spLocks noChangeArrowheads="1"/>
          </p:cNvSpPr>
          <p:nvPr/>
        </p:nvSpPr>
        <p:spPr bwMode="auto">
          <a:xfrm>
            <a:off x="1968500" y="3175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5" name="Oval 5">
            <a:extLst>
              <a:ext uri="{FF2B5EF4-FFF2-40B4-BE49-F238E27FC236}">
                <a16:creationId xmlns:a16="http://schemas.microsoft.com/office/drawing/2014/main" id="{B15DBC97-E097-4D39-ABF3-E02E19B20187}"/>
              </a:ext>
            </a:extLst>
          </p:cNvPr>
          <p:cNvSpPr>
            <a:spLocks noChangeArrowheads="1"/>
          </p:cNvSpPr>
          <p:nvPr/>
        </p:nvSpPr>
        <p:spPr bwMode="auto">
          <a:xfrm>
            <a:off x="2984500" y="3175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6" name="Oval 6">
            <a:extLst>
              <a:ext uri="{FF2B5EF4-FFF2-40B4-BE49-F238E27FC236}">
                <a16:creationId xmlns:a16="http://schemas.microsoft.com/office/drawing/2014/main" id="{AE0EA01A-CC20-4B9D-90C0-9E924638ED0B}"/>
              </a:ext>
            </a:extLst>
          </p:cNvPr>
          <p:cNvSpPr>
            <a:spLocks noChangeArrowheads="1"/>
          </p:cNvSpPr>
          <p:nvPr/>
        </p:nvSpPr>
        <p:spPr bwMode="auto">
          <a:xfrm>
            <a:off x="2540000" y="2032000"/>
            <a:ext cx="254000" cy="254000"/>
          </a:xfrm>
          <a:prstGeom prst="ellipse">
            <a:avLst/>
          </a:prstGeom>
          <a:solidFill>
            <a:srgbClr val="92D05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7" name="Line 7">
            <a:extLst>
              <a:ext uri="{FF2B5EF4-FFF2-40B4-BE49-F238E27FC236}">
                <a16:creationId xmlns:a16="http://schemas.microsoft.com/office/drawing/2014/main" id="{D407ADCC-4D56-4E7F-A053-020E431AF693}"/>
              </a:ext>
            </a:extLst>
          </p:cNvPr>
          <p:cNvSpPr>
            <a:spLocks noChangeShapeType="1"/>
          </p:cNvSpPr>
          <p:nvPr/>
        </p:nvSpPr>
        <p:spPr bwMode="auto">
          <a:xfrm flipH="1" flipV="1">
            <a:off x="2095500" y="3429000"/>
            <a:ext cx="127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8" name="Line 8">
            <a:extLst>
              <a:ext uri="{FF2B5EF4-FFF2-40B4-BE49-F238E27FC236}">
                <a16:creationId xmlns:a16="http://schemas.microsoft.com/office/drawing/2014/main" id="{7CBE0005-9280-4A94-A91B-3717F1B42522}"/>
              </a:ext>
            </a:extLst>
          </p:cNvPr>
          <p:cNvSpPr>
            <a:spLocks noChangeShapeType="1"/>
          </p:cNvSpPr>
          <p:nvPr/>
        </p:nvSpPr>
        <p:spPr bwMode="auto">
          <a:xfrm flipV="1">
            <a:off x="2222500" y="3429000"/>
            <a:ext cx="889000" cy="1079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9" name="Line 9">
            <a:extLst>
              <a:ext uri="{FF2B5EF4-FFF2-40B4-BE49-F238E27FC236}">
                <a16:creationId xmlns:a16="http://schemas.microsoft.com/office/drawing/2014/main" id="{4420BD29-5290-4960-90D3-907C2CE5CF93}"/>
              </a:ext>
            </a:extLst>
          </p:cNvPr>
          <p:cNvSpPr>
            <a:spLocks noChangeShapeType="1"/>
          </p:cNvSpPr>
          <p:nvPr/>
        </p:nvSpPr>
        <p:spPr bwMode="auto">
          <a:xfrm flipV="1">
            <a:off x="2984500" y="3429000"/>
            <a:ext cx="127000" cy="1079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0" name="Line 10">
            <a:extLst>
              <a:ext uri="{FF2B5EF4-FFF2-40B4-BE49-F238E27FC236}">
                <a16:creationId xmlns:a16="http://schemas.microsoft.com/office/drawing/2014/main" id="{74002A4D-16B2-46DB-9AC5-F8BA4405B1BF}"/>
              </a:ext>
            </a:extLst>
          </p:cNvPr>
          <p:cNvSpPr>
            <a:spLocks noChangeShapeType="1"/>
          </p:cNvSpPr>
          <p:nvPr/>
        </p:nvSpPr>
        <p:spPr bwMode="auto">
          <a:xfrm flipH="1" flipV="1">
            <a:off x="2095500" y="3429000"/>
            <a:ext cx="889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1" name="Line 11">
            <a:extLst>
              <a:ext uri="{FF2B5EF4-FFF2-40B4-BE49-F238E27FC236}">
                <a16:creationId xmlns:a16="http://schemas.microsoft.com/office/drawing/2014/main" id="{704DBC59-FE1A-4264-B5BF-27E23F757826}"/>
              </a:ext>
            </a:extLst>
          </p:cNvPr>
          <p:cNvSpPr>
            <a:spLocks noChangeShapeType="1"/>
          </p:cNvSpPr>
          <p:nvPr/>
        </p:nvSpPr>
        <p:spPr bwMode="auto">
          <a:xfrm flipV="1">
            <a:off x="2095500" y="2286000"/>
            <a:ext cx="571500" cy="889000"/>
          </a:xfrm>
          <a:prstGeom prst="line">
            <a:avLst/>
          </a:prstGeom>
          <a:noFill/>
          <a:ln w="12700">
            <a:solidFill>
              <a:srgbClr val="92D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2" name="Line 12">
            <a:extLst>
              <a:ext uri="{FF2B5EF4-FFF2-40B4-BE49-F238E27FC236}">
                <a16:creationId xmlns:a16="http://schemas.microsoft.com/office/drawing/2014/main" id="{4477B063-B264-494F-81E3-91EB01B8AF95}"/>
              </a:ext>
            </a:extLst>
          </p:cNvPr>
          <p:cNvSpPr>
            <a:spLocks noChangeShapeType="1"/>
          </p:cNvSpPr>
          <p:nvPr/>
        </p:nvSpPr>
        <p:spPr bwMode="auto">
          <a:xfrm flipH="1" flipV="1">
            <a:off x="2667000" y="2286000"/>
            <a:ext cx="444500" cy="889000"/>
          </a:xfrm>
          <a:prstGeom prst="line">
            <a:avLst/>
          </a:prstGeom>
          <a:noFill/>
          <a:ln w="12700">
            <a:solidFill>
              <a:srgbClr val="92D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5" name="Text Box 15">
            <a:extLst>
              <a:ext uri="{FF2B5EF4-FFF2-40B4-BE49-F238E27FC236}">
                <a16:creationId xmlns:a16="http://schemas.microsoft.com/office/drawing/2014/main" id="{12BC28A9-DCAB-46F7-B55F-5FBA03D94A72}"/>
              </a:ext>
            </a:extLst>
          </p:cNvPr>
          <p:cNvSpPr txBox="1">
            <a:spLocks noChangeArrowheads="1"/>
          </p:cNvSpPr>
          <p:nvPr/>
        </p:nvSpPr>
        <p:spPr bwMode="auto">
          <a:xfrm>
            <a:off x="2463271" y="1558396"/>
            <a:ext cx="298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y</a:t>
            </a:r>
          </a:p>
        </p:txBody>
      </p:sp>
      <p:sp>
        <p:nvSpPr>
          <p:cNvPr id="17436" name="Line 16">
            <a:extLst>
              <a:ext uri="{FF2B5EF4-FFF2-40B4-BE49-F238E27FC236}">
                <a16:creationId xmlns:a16="http://schemas.microsoft.com/office/drawing/2014/main" id="{02E91A0C-E1DF-429C-B6E5-D38FB661ED05}"/>
              </a:ext>
            </a:extLst>
          </p:cNvPr>
          <p:cNvSpPr>
            <a:spLocks noChangeShapeType="1"/>
          </p:cNvSpPr>
          <p:nvPr/>
        </p:nvSpPr>
        <p:spPr bwMode="auto">
          <a:xfrm>
            <a:off x="4381500" y="4699000"/>
            <a:ext cx="37465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7" name="Line 17">
            <a:extLst>
              <a:ext uri="{FF2B5EF4-FFF2-40B4-BE49-F238E27FC236}">
                <a16:creationId xmlns:a16="http://schemas.microsoft.com/office/drawing/2014/main" id="{8BABF5EA-55C2-4248-A54A-EBD1524E369D}"/>
              </a:ext>
            </a:extLst>
          </p:cNvPr>
          <p:cNvSpPr>
            <a:spLocks noChangeShapeType="1"/>
          </p:cNvSpPr>
          <p:nvPr/>
        </p:nvSpPr>
        <p:spPr bwMode="auto">
          <a:xfrm flipV="1">
            <a:off x="4508500" y="1714500"/>
            <a:ext cx="0" cy="3175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2" name="Line 22">
            <a:extLst>
              <a:ext uri="{FF2B5EF4-FFF2-40B4-BE49-F238E27FC236}">
                <a16:creationId xmlns:a16="http://schemas.microsoft.com/office/drawing/2014/main" id="{53D39555-C1FF-4C49-ACB9-0FAEC280D120}"/>
              </a:ext>
            </a:extLst>
          </p:cNvPr>
          <p:cNvSpPr>
            <a:spLocks noChangeShapeType="1"/>
          </p:cNvSpPr>
          <p:nvPr/>
        </p:nvSpPr>
        <p:spPr bwMode="auto">
          <a:xfrm flipH="1" flipV="1">
            <a:off x="2095500" y="3429000"/>
            <a:ext cx="1651000" cy="825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3" name="Line 23">
            <a:extLst>
              <a:ext uri="{FF2B5EF4-FFF2-40B4-BE49-F238E27FC236}">
                <a16:creationId xmlns:a16="http://schemas.microsoft.com/office/drawing/2014/main" id="{D7918BFD-C88F-4165-A0F2-BD4072385E5D}"/>
              </a:ext>
            </a:extLst>
          </p:cNvPr>
          <p:cNvSpPr>
            <a:spLocks noChangeShapeType="1"/>
          </p:cNvSpPr>
          <p:nvPr/>
        </p:nvSpPr>
        <p:spPr bwMode="auto">
          <a:xfrm flipH="1" flipV="1">
            <a:off x="3111500" y="3429000"/>
            <a:ext cx="635000" cy="825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4" name="Line 24">
            <a:extLst>
              <a:ext uri="{FF2B5EF4-FFF2-40B4-BE49-F238E27FC236}">
                <a16:creationId xmlns:a16="http://schemas.microsoft.com/office/drawing/2014/main" id="{D85E25FC-66EE-4E9B-AB5F-3A82520055FB}"/>
              </a:ext>
            </a:extLst>
          </p:cNvPr>
          <p:cNvSpPr>
            <a:spLocks noChangeShapeType="1"/>
          </p:cNvSpPr>
          <p:nvPr/>
        </p:nvSpPr>
        <p:spPr bwMode="auto">
          <a:xfrm flipH="1">
            <a:off x="4381500" y="330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5" name="Line 25">
            <a:extLst>
              <a:ext uri="{FF2B5EF4-FFF2-40B4-BE49-F238E27FC236}">
                <a16:creationId xmlns:a16="http://schemas.microsoft.com/office/drawing/2014/main" id="{F2C4C7D1-0C8B-4F17-AEB0-C39CF9EA9D2B}"/>
              </a:ext>
            </a:extLst>
          </p:cNvPr>
          <p:cNvSpPr>
            <a:spLocks noChangeShapeType="1"/>
          </p:cNvSpPr>
          <p:nvPr/>
        </p:nvSpPr>
        <p:spPr bwMode="auto">
          <a:xfrm flipH="1">
            <a:off x="4381500" y="203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6" name="Line 26">
            <a:extLst>
              <a:ext uri="{FF2B5EF4-FFF2-40B4-BE49-F238E27FC236}">
                <a16:creationId xmlns:a16="http://schemas.microsoft.com/office/drawing/2014/main" id="{C182FBAA-D948-418A-9A0E-FC43803409A3}"/>
              </a:ext>
            </a:extLst>
          </p:cNvPr>
          <p:cNvSpPr>
            <a:spLocks noChangeShapeType="1"/>
          </p:cNvSpPr>
          <p:nvPr/>
        </p:nvSpPr>
        <p:spPr bwMode="auto">
          <a:xfrm>
            <a:off x="590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7" name="Line 27">
            <a:extLst>
              <a:ext uri="{FF2B5EF4-FFF2-40B4-BE49-F238E27FC236}">
                <a16:creationId xmlns:a16="http://schemas.microsoft.com/office/drawing/2014/main" id="{95E587E6-7585-44D6-A28F-679C0DAA2F75}"/>
              </a:ext>
            </a:extLst>
          </p:cNvPr>
          <p:cNvSpPr>
            <a:spLocks noChangeShapeType="1"/>
          </p:cNvSpPr>
          <p:nvPr/>
        </p:nvSpPr>
        <p:spPr bwMode="auto">
          <a:xfrm>
            <a:off x="717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8" name="Text Box 28">
            <a:extLst>
              <a:ext uri="{FF2B5EF4-FFF2-40B4-BE49-F238E27FC236}">
                <a16:creationId xmlns:a16="http://schemas.microsoft.com/office/drawing/2014/main" id="{55394FBE-6189-403B-A6E6-72A1040D1542}"/>
              </a:ext>
            </a:extLst>
          </p:cNvPr>
          <p:cNvSpPr txBox="1">
            <a:spLocks noChangeArrowheads="1"/>
          </p:cNvSpPr>
          <p:nvPr/>
        </p:nvSpPr>
        <p:spPr bwMode="auto">
          <a:xfrm>
            <a:off x="4064000" y="311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49" name="Text Box 29">
            <a:extLst>
              <a:ext uri="{FF2B5EF4-FFF2-40B4-BE49-F238E27FC236}">
                <a16:creationId xmlns:a16="http://schemas.microsoft.com/office/drawing/2014/main" id="{E8AA1DBD-86BC-4EA7-B41B-36BAC98A84C9}"/>
              </a:ext>
            </a:extLst>
          </p:cNvPr>
          <p:cNvSpPr txBox="1">
            <a:spLocks noChangeArrowheads="1"/>
          </p:cNvSpPr>
          <p:nvPr/>
        </p:nvSpPr>
        <p:spPr bwMode="auto">
          <a:xfrm>
            <a:off x="4127500" y="184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0" name="Text Box 30">
            <a:extLst>
              <a:ext uri="{FF2B5EF4-FFF2-40B4-BE49-F238E27FC236}">
                <a16:creationId xmlns:a16="http://schemas.microsoft.com/office/drawing/2014/main" id="{0162251D-44D6-4BB3-8AA5-BB890FCC4753}"/>
              </a:ext>
            </a:extLst>
          </p:cNvPr>
          <p:cNvSpPr txBox="1">
            <a:spLocks noChangeArrowheads="1"/>
          </p:cNvSpPr>
          <p:nvPr/>
        </p:nvSpPr>
        <p:spPr bwMode="auto">
          <a:xfrm>
            <a:off x="577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51" name="Text Box 31">
            <a:extLst>
              <a:ext uri="{FF2B5EF4-FFF2-40B4-BE49-F238E27FC236}">
                <a16:creationId xmlns:a16="http://schemas.microsoft.com/office/drawing/2014/main" id="{EF7C58C3-36AF-4829-86C6-8EEBD0A07D88}"/>
              </a:ext>
            </a:extLst>
          </p:cNvPr>
          <p:cNvSpPr txBox="1">
            <a:spLocks noChangeArrowheads="1"/>
          </p:cNvSpPr>
          <p:nvPr/>
        </p:nvSpPr>
        <p:spPr bwMode="auto">
          <a:xfrm>
            <a:off x="704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2" name="Line 40">
            <a:extLst>
              <a:ext uri="{FF2B5EF4-FFF2-40B4-BE49-F238E27FC236}">
                <a16:creationId xmlns:a16="http://schemas.microsoft.com/office/drawing/2014/main" id="{94B87406-B6C8-402D-929F-0CCB3F5F8759}"/>
              </a:ext>
            </a:extLst>
          </p:cNvPr>
          <p:cNvSpPr>
            <a:spLocks noChangeShapeType="1"/>
          </p:cNvSpPr>
          <p:nvPr/>
        </p:nvSpPr>
        <p:spPr bwMode="auto">
          <a:xfrm flipH="1" flipV="1">
            <a:off x="3619500" y="3048000"/>
            <a:ext cx="127000" cy="1206500"/>
          </a:xfrm>
          <a:prstGeom prst="line">
            <a:avLst/>
          </a:prstGeom>
          <a:noFill/>
          <a:ln w="12700">
            <a:solidFill>
              <a:srgbClr val="92D05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3" name="Line 41">
            <a:extLst>
              <a:ext uri="{FF2B5EF4-FFF2-40B4-BE49-F238E27FC236}">
                <a16:creationId xmlns:a16="http://schemas.microsoft.com/office/drawing/2014/main" id="{D1AD974B-D5D3-4E56-B770-DA81B18E263D}"/>
              </a:ext>
            </a:extLst>
          </p:cNvPr>
          <p:cNvSpPr>
            <a:spLocks noChangeShapeType="1"/>
          </p:cNvSpPr>
          <p:nvPr/>
        </p:nvSpPr>
        <p:spPr bwMode="auto">
          <a:xfrm flipH="1" flipV="1">
            <a:off x="2667000" y="2286000"/>
            <a:ext cx="952500" cy="762000"/>
          </a:xfrm>
          <a:prstGeom prst="line">
            <a:avLst/>
          </a:prstGeom>
          <a:noFill/>
          <a:ln w="12700">
            <a:solidFill>
              <a:srgbClr val="92D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5" name="Rectangle 44">
            <a:extLst>
              <a:ext uri="{FF2B5EF4-FFF2-40B4-BE49-F238E27FC236}">
                <a16:creationId xmlns:a16="http://schemas.microsoft.com/office/drawing/2014/main" id="{8EAC602C-9463-4C4E-824C-4FE310989E8D}"/>
              </a:ext>
            </a:extLst>
          </p:cNvPr>
          <p:cNvSpPr>
            <a:spLocks noGrp="1" noChangeArrowheads="1"/>
          </p:cNvSpPr>
          <p:nvPr>
            <p:ph type="title"/>
          </p:nvPr>
        </p:nvSpPr>
        <p:spPr/>
        <p:txBody>
          <a:bodyPr/>
          <a:lstStyle/>
          <a:p>
            <a:pPr eaLnBrk="1" hangingPunct="1"/>
            <a:r>
              <a:rPr lang="de-DE" altLang="en-US"/>
              <a:t>MLP: Example</a:t>
            </a:r>
          </a:p>
        </p:txBody>
      </p:sp>
      <mc:AlternateContent xmlns:mc="http://schemas.openxmlformats.org/markup-compatibility/2006" xmlns:a14="http://schemas.microsoft.com/office/drawing/2010/main">
        <mc:Choice Requires="a14">
          <p:sp>
            <p:nvSpPr>
              <p:cNvPr id="3" name="Text Box 25">
                <a:extLst>
                  <a:ext uri="{FF2B5EF4-FFF2-40B4-BE49-F238E27FC236}">
                    <a16:creationId xmlns:a16="http://schemas.microsoft.com/office/drawing/2014/main" id="{003D0BB9-CF34-4946-B79E-89D669044AEE}"/>
                  </a:ext>
                </a:extLst>
              </p:cNvPr>
              <p:cNvSpPr txBox="1">
                <a:spLocks noChangeArrowheads="1"/>
              </p:cNvSpPr>
              <p:nvPr/>
            </p:nvSpPr>
            <p:spPr bwMode="auto">
              <a:xfrm>
                <a:off x="2064320" y="4511599"/>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3" name="Text Box 25">
                <a:extLst>
                  <a:ext uri="{FF2B5EF4-FFF2-40B4-BE49-F238E27FC236}">
                    <a16:creationId xmlns:a16="http://schemas.microsoft.com/office/drawing/2014/main" id="{003D0BB9-CF34-4946-B79E-89D669044AEE}"/>
                  </a:ext>
                </a:extLst>
              </p:cNvPr>
              <p:cNvSpPr txBox="1">
                <a:spLocks noRot="1" noChangeAspect="1" noMove="1" noResize="1" noEditPoints="1" noAdjustHandles="1" noChangeArrowheads="1" noChangeShapeType="1" noTextEdit="1"/>
              </p:cNvSpPr>
              <p:nvPr/>
            </p:nvSpPr>
            <p:spPr bwMode="auto">
              <a:xfrm>
                <a:off x="2064320" y="4511599"/>
                <a:ext cx="300692" cy="322792"/>
              </a:xfrm>
              <a:prstGeom prst="rect">
                <a:avLst/>
              </a:prstGeom>
              <a:blipFill>
                <a:blip r:embed="rId5"/>
                <a:stretch>
                  <a:fillRect r="-1961"/>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Box 25">
                <a:extLst>
                  <a:ext uri="{FF2B5EF4-FFF2-40B4-BE49-F238E27FC236}">
                    <a16:creationId xmlns:a16="http://schemas.microsoft.com/office/drawing/2014/main" id="{8A58287D-D989-46A6-8D2D-051B6B43391E}"/>
                  </a:ext>
                </a:extLst>
              </p:cNvPr>
              <p:cNvSpPr txBox="1">
                <a:spLocks noChangeArrowheads="1"/>
              </p:cNvSpPr>
              <p:nvPr/>
            </p:nvSpPr>
            <p:spPr bwMode="auto">
              <a:xfrm>
                <a:off x="2838990" y="4506307"/>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4" name="Text Box 25">
                <a:extLst>
                  <a:ext uri="{FF2B5EF4-FFF2-40B4-BE49-F238E27FC236}">
                    <a16:creationId xmlns:a16="http://schemas.microsoft.com/office/drawing/2014/main" id="{8A58287D-D989-46A6-8D2D-051B6B43391E}"/>
                  </a:ext>
                </a:extLst>
              </p:cNvPr>
              <p:cNvSpPr txBox="1">
                <a:spLocks noRot="1" noChangeAspect="1" noMove="1" noResize="1" noEditPoints="1" noAdjustHandles="1" noChangeArrowheads="1" noChangeShapeType="1" noTextEdit="1"/>
              </p:cNvSpPr>
              <p:nvPr/>
            </p:nvSpPr>
            <p:spPr bwMode="auto">
              <a:xfrm>
                <a:off x="2838990" y="4506307"/>
                <a:ext cx="300692" cy="322792"/>
              </a:xfrm>
              <a:prstGeom prst="rect">
                <a:avLst/>
              </a:prstGeom>
              <a:blipFill>
                <a:blip r:embed="rId6"/>
                <a:stretch>
                  <a:fillRect r="-5882"/>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25">
                <a:extLst>
                  <a:ext uri="{FF2B5EF4-FFF2-40B4-BE49-F238E27FC236}">
                    <a16:creationId xmlns:a16="http://schemas.microsoft.com/office/drawing/2014/main" id="{FB99CBEF-731A-43B1-ABD5-C7DEDF4C529F}"/>
                  </a:ext>
                </a:extLst>
              </p:cNvPr>
              <p:cNvSpPr txBox="1">
                <a:spLocks noChangeArrowheads="1"/>
              </p:cNvSpPr>
              <p:nvPr/>
            </p:nvSpPr>
            <p:spPr bwMode="auto">
              <a:xfrm>
                <a:off x="3583823" y="4260985"/>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de-DE" altLang="en-US" sz="1500" i="1" dirty="0" smtClean="0">
                          <a:latin typeface="Cambria Math" panose="02040503050406030204" pitchFamily="18" charset="0"/>
                        </a:rPr>
                        <m:t>1</m:t>
                      </m:r>
                    </m:oMath>
                  </m:oMathPara>
                </a14:m>
                <a:endParaRPr lang="en-US" altLang="en-US" sz="1500" dirty="0"/>
              </a:p>
            </p:txBody>
          </p:sp>
        </mc:Choice>
        <mc:Fallback xmlns="">
          <p:sp>
            <p:nvSpPr>
              <p:cNvPr id="6" name="Text Box 25">
                <a:extLst>
                  <a:ext uri="{FF2B5EF4-FFF2-40B4-BE49-F238E27FC236}">
                    <a16:creationId xmlns:a16="http://schemas.microsoft.com/office/drawing/2014/main" id="{FB99CBEF-731A-43B1-ABD5-C7DEDF4C529F}"/>
                  </a:ext>
                </a:extLst>
              </p:cNvPr>
              <p:cNvSpPr txBox="1">
                <a:spLocks noRot="1" noChangeAspect="1" noMove="1" noResize="1" noEditPoints="1" noAdjustHandles="1" noChangeArrowheads="1" noChangeShapeType="1" noTextEdit="1"/>
              </p:cNvSpPr>
              <p:nvPr/>
            </p:nvSpPr>
            <p:spPr bwMode="auto">
              <a:xfrm>
                <a:off x="3583823" y="4260985"/>
                <a:ext cx="300692" cy="322792"/>
              </a:xfrm>
              <a:prstGeom prst="rect">
                <a:avLst/>
              </a:prstGeom>
              <a:blipFill>
                <a:blip r:embed="rId7"/>
                <a:stretch>
                  <a:fillRect/>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E6FCBAE-6EFA-4BBE-95B9-6EDBB1618BF7}"/>
                  </a:ext>
                </a:extLst>
              </p:cNvPr>
              <p:cNvSpPr txBox="1"/>
              <p:nvPr/>
            </p:nvSpPr>
            <p:spPr>
              <a:xfrm>
                <a:off x="4166210" y="1440185"/>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2</m:t>
                          </m:r>
                        </m:sub>
                      </m:sSub>
                    </m:oMath>
                  </m:oMathPara>
                </a14:m>
                <a:endParaRPr lang="en-GB" sz="1400" dirty="0"/>
              </a:p>
            </p:txBody>
          </p:sp>
        </mc:Choice>
        <mc:Fallback xmlns="">
          <p:sp>
            <p:nvSpPr>
              <p:cNvPr id="54" name="TextBox 53">
                <a:extLst>
                  <a:ext uri="{FF2B5EF4-FFF2-40B4-BE49-F238E27FC236}">
                    <a16:creationId xmlns:a16="http://schemas.microsoft.com/office/drawing/2014/main" id="{4E6FCBAE-6EFA-4BBE-95B9-6EDBB1618BF7}"/>
                  </a:ext>
                </a:extLst>
              </p:cNvPr>
              <p:cNvSpPr txBox="1">
                <a:spLocks noRot="1" noChangeAspect="1" noMove="1" noResize="1" noEditPoints="1" noAdjustHandles="1" noChangeArrowheads="1" noChangeShapeType="1" noTextEdit="1"/>
              </p:cNvSpPr>
              <p:nvPr/>
            </p:nvSpPr>
            <p:spPr>
              <a:xfrm>
                <a:off x="4166210" y="1440185"/>
                <a:ext cx="284480" cy="307777"/>
              </a:xfrm>
              <a:prstGeom prst="rect">
                <a:avLst/>
              </a:prstGeom>
              <a:blipFill>
                <a:blip r:embed="rId8"/>
                <a:stretch>
                  <a:fillRect r="-4255"/>
                </a:stretch>
              </a:blipFill>
            </p:spPr>
            <p:txBody>
              <a:bodyPr/>
              <a:lstStyle/>
              <a:p>
                <a:r>
                  <a:rPr lang="en-GB">
                    <a:noFill/>
                  </a:rPr>
                  <a:t> </a:t>
                </a:r>
              </a:p>
            </p:txBody>
          </p:sp>
        </mc:Fallback>
      </mc:AlternateContent>
      <p:sp>
        <p:nvSpPr>
          <p:cNvPr id="5" name="Line 32">
            <a:extLst>
              <a:ext uri="{FF2B5EF4-FFF2-40B4-BE49-F238E27FC236}">
                <a16:creationId xmlns:a16="http://schemas.microsoft.com/office/drawing/2014/main" id="{89CCEDCF-A037-4D6B-B2B8-4930FB20E5F7}"/>
              </a:ext>
            </a:extLst>
          </p:cNvPr>
          <p:cNvSpPr>
            <a:spLocks noChangeShapeType="1"/>
          </p:cNvSpPr>
          <p:nvPr/>
        </p:nvSpPr>
        <p:spPr bwMode="auto">
          <a:xfrm flipV="1">
            <a:off x="4508500" y="1778000"/>
            <a:ext cx="3365500" cy="1524000"/>
          </a:xfrm>
          <a:prstGeom prst="line">
            <a:avLst/>
          </a:prstGeom>
          <a:noFill/>
          <a:ln w="28575">
            <a:solidFill>
              <a:srgbClr val="E71FA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1" name="Oval 35">
            <a:extLst>
              <a:ext uri="{FF2B5EF4-FFF2-40B4-BE49-F238E27FC236}">
                <a16:creationId xmlns:a16="http://schemas.microsoft.com/office/drawing/2014/main" id="{06BB6E92-54D0-49FA-891C-8CC0AD7511E2}"/>
              </a:ext>
            </a:extLst>
          </p:cNvPr>
          <p:cNvSpPr>
            <a:spLocks noChangeArrowheads="1"/>
          </p:cNvSpPr>
          <p:nvPr/>
        </p:nvSpPr>
        <p:spPr bwMode="auto">
          <a:xfrm>
            <a:off x="7048500" y="14605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2" name="Text Box 36">
            <a:extLst>
              <a:ext uri="{FF2B5EF4-FFF2-40B4-BE49-F238E27FC236}">
                <a16:creationId xmlns:a16="http://schemas.microsoft.com/office/drawing/2014/main" id="{40D9B895-B65C-4A44-AEFD-48A4006CB56A}"/>
              </a:ext>
            </a:extLst>
          </p:cNvPr>
          <p:cNvSpPr txBox="1">
            <a:spLocks noChangeArrowheads="1"/>
          </p:cNvSpPr>
          <p:nvPr/>
        </p:nvSpPr>
        <p:spPr bwMode="auto">
          <a:xfrm>
            <a:off x="7289271" y="13678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3" name="Oval 37">
            <a:extLst>
              <a:ext uri="{FF2B5EF4-FFF2-40B4-BE49-F238E27FC236}">
                <a16:creationId xmlns:a16="http://schemas.microsoft.com/office/drawing/2014/main" id="{A00019D3-BFF6-48DD-A17C-3E65C188B397}"/>
              </a:ext>
            </a:extLst>
          </p:cNvPr>
          <p:cNvSpPr>
            <a:spLocks noChangeArrowheads="1"/>
          </p:cNvSpPr>
          <p:nvPr/>
        </p:nvSpPr>
        <p:spPr bwMode="auto">
          <a:xfrm>
            <a:off x="7207664" y="2159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4" name="Text Box 38">
            <a:extLst>
              <a:ext uri="{FF2B5EF4-FFF2-40B4-BE49-F238E27FC236}">
                <a16:creationId xmlns:a16="http://schemas.microsoft.com/office/drawing/2014/main" id="{0096E25B-C968-4492-8B4B-BF148FDDA5A7}"/>
              </a:ext>
            </a:extLst>
          </p:cNvPr>
          <p:cNvSpPr txBox="1">
            <a:spLocks noChangeArrowheads="1"/>
          </p:cNvSpPr>
          <p:nvPr/>
        </p:nvSpPr>
        <p:spPr bwMode="auto">
          <a:xfrm>
            <a:off x="7448435" y="2066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=1</a:t>
            </a:r>
          </a:p>
        </p:txBody>
      </p:sp>
      <p:sp>
        <p:nvSpPr>
          <p:cNvPr id="2" name="Line 33">
            <a:extLst>
              <a:ext uri="{FF2B5EF4-FFF2-40B4-BE49-F238E27FC236}">
                <a16:creationId xmlns:a16="http://schemas.microsoft.com/office/drawing/2014/main" id="{1CAD4AEC-E390-44EB-AC79-CA3CACFE851E}"/>
              </a:ext>
            </a:extLst>
          </p:cNvPr>
          <p:cNvSpPr>
            <a:spLocks noChangeShapeType="1"/>
          </p:cNvSpPr>
          <p:nvPr/>
        </p:nvSpPr>
        <p:spPr bwMode="auto">
          <a:xfrm>
            <a:off x="4508500" y="2032000"/>
            <a:ext cx="2667000" cy="2667000"/>
          </a:xfrm>
          <a:prstGeom prst="line">
            <a:avLst/>
          </a:prstGeom>
          <a:noFill/>
          <a:ln w="28575">
            <a:solidFill>
              <a:schemeClr val="tx1">
                <a:lumMod val="60000"/>
                <a:lumOff val="40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6" name="Oval 38">
            <a:extLst>
              <a:ext uri="{FF2B5EF4-FFF2-40B4-BE49-F238E27FC236}">
                <a16:creationId xmlns:a16="http://schemas.microsoft.com/office/drawing/2014/main" id="{4D309D09-6C32-4DDD-8BCD-E9D45F957DF6}"/>
              </a:ext>
            </a:extLst>
          </p:cNvPr>
          <p:cNvSpPr>
            <a:spLocks noChangeArrowheads="1"/>
          </p:cNvSpPr>
          <p:nvPr/>
        </p:nvSpPr>
        <p:spPr bwMode="auto">
          <a:xfrm>
            <a:off x="6985000" y="3683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 name="Text Box 39">
            <a:extLst>
              <a:ext uri="{FF2B5EF4-FFF2-40B4-BE49-F238E27FC236}">
                <a16:creationId xmlns:a16="http://schemas.microsoft.com/office/drawing/2014/main" id="{A1FEB3D4-173F-46AE-8BEF-184C7D175B3B}"/>
              </a:ext>
            </a:extLst>
          </p:cNvPr>
          <p:cNvSpPr txBox="1">
            <a:spLocks noChangeArrowheads="1"/>
          </p:cNvSpPr>
          <p:nvPr/>
        </p:nvSpPr>
        <p:spPr bwMode="auto">
          <a:xfrm>
            <a:off x="7225771" y="3590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8" name="Oval 40">
            <a:extLst>
              <a:ext uri="{FF2B5EF4-FFF2-40B4-BE49-F238E27FC236}">
                <a16:creationId xmlns:a16="http://schemas.microsoft.com/office/drawing/2014/main" id="{E759C2EF-83FB-4022-8AC3-9A2A00BBD9BA}"/>
              </a:ext>
            </a:extLst>
          </p:cNvPr>
          <p:cNvSpPr>
            <a:spLocks noChangeArrowheads="1"/>
          </p:cNvSpPr>
          <p:nvPr/>
        </p:nvSpPr>
        <p:spPr bwMode="auto">
          <a:xfrm>
            <a:off x="5143500" y="3683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9" name="Text Box 41">
            <a:extLst>
              <a:ext uri="{FF2B5EF4-FFF2-40B4-BE49-F238E27FC236}">
                <a16:creationId xmlns:a16="http://schemas.microsoft.com/office/drawing/2014/main" id="{9FD3043B-EC13-44A9-9001-898E92B19CF1}"/>
              </a:ext>
            </a:extLst>
          </p:cNvPr>
          <p:cNvSpPr txBox="1">
            <a:spLocks noChangeArrowheads="1"/>
          </p:cNvSpPr>
          <p:nvPr/>
        </p:nvSpPr>
        <p:spPr bwMode="auto">
          <a:xfrm>
            <a:off x="5384271" y="3590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44" name="Rectangle 3">
            <a:extLst>
              <a:ext uri="{FF2B5EF4-FFF2-40B4-BE49-F238E27FC236}">
                <a16:creationId xmlns:a16="http://schemas.microsoft.com/office/drawing/2014/main" id="{EF5F4F4E-DAE0-4A0D-B415-AF1283EED345}"/>
              </a:ext>
            </a:extLst>
          </p:cNvPr>
          <p:cNvSpPr>
            <a:spLocks noChangeArrowheads="1"/>
          </p:cNvSpPr>
          <p:nvPr/>
        </p:nvSpPr>
        <p:spPr bwMode="auto">
          <a:xfrm>
            <a:off x="6032500" y="2921000"/>
            <a:ext cx="1651000" cy="508000"/>
          </a:xfrm>
          <a:prstGeom prst="rect">
            <a:avLst/>
          </a:prstGeom>
          <a:solidFill>
            <a:schemeClr val="bg1"/>
          </a:solidFill>
          <a:ln w="12700">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grpSp>
        <p:nvGrpSpPr>
          <p:cNvPr id="45" name="Group 49">
            <a:extLst>
              <a:ext uri="{FF2B5EF4-FFF2-40B4-BE49-F238E27FC236}">
                <a16:creationId xmlns:a16="http://schemas.microsoft.com/office/drawing/2014/main" id="{93C49CE4-1BFE-4246-93A0-096995C10256}"/>
              </a:ext>
            </a:extLst>
          </p:cNvPr>
          <p:cNvGrpSpPr>
            <a:grpSpLocks/>
          </p:cNvGrpSpPr>
          <p:nvPr/>
        </p:nvGrpSpPr>
        <p:grpSpPr bwMode="auto">
          <a:xfrm>
            <a:off x="6148721" y="2924890"/>
            <a:ext cx="1565011" cy="508000"/>
            <a:chOff x="3648" y="2016"/>
            <a:chExt cx="1183" cy="384"/>
          </a:xfrm>
        </p:grpSpPr>
        <p:sp>
          <p:nvSpPr>
            <p:cNvPr id="46" name="Oval 50">
              <a:extLst>
                <a:ext uri="{FF2B5EF4-FFF2-40B4-BE49-F238E27FC236}">
                  <a16:creationId xmlns:a16="http://schemas.microsoft.com/office/drawing/2014/main" id="{B0520019-BF36-4D4C-9AFB-B8EF2BDECB3F}"/>
                </a:ext>
              </a:extLst>
            </p:cNvPr>
            <p:cNvSpPr>
              <a:spLocks noChangeArrowheads="1"/>
            </p:cNvSpPr>
            <p:nvPr/>
          </p:nvSpPr>
          <p:spPr bwMode="auto">
            <a:xfrm>
              <a:off x="3648" y="2112"/>
              <a:ext cx="192" cy="192"/>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47" name="Oval 51">
              <a:extLst>
                <a:ext uri="{FF2B5EF4-FFF2-40B4-BE49-F238E27FC236}">
                  <a16:creationId xmlns:a16="http://schemas.microsoft.com/office/drawing/2014/main" id="{C88B971F-7716-4820-B260-9EEB346B78B0}"/>
                </a:ext>
              </a:extLst>
            </p:cNvPr>
            <p:cNvSpPr>
              <a:spLocks noChangeArrowheads="1"/>
            </p:cNvSpPr>
            <p:nvPr/>
          </p:nvSpPr>
          <p:spPr bwMode="auto">
            <a:xfrm>
              <a:off x="4026" y="2112"/>
              <a:ext cx="192" cy="192"/>
            </a:xfrm>
            <a:prstGeom prst="ellipse">
              <a:avLst/>
            </a:prstGeom>
            <a:solidFill>
              <a:schemeClr val="accent2">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48" name="Text Box 52">
              <a:extLst>
                <a:ext uri="{FF2B5EF4-FFF2-40B4-BE49-F238E27FC236}">
                  <a16:creationId xmlns:a16="http://schemas.microsoft.com/office/drawing/2014/main" id="{EB9583B4-5A83-478C-BFB9-2C2DC3DF9FA0}"/>
                </a:ext>
              </a:extLst>
            </p:cNvPr>
            <p:cNvSpPr txBox="1">
              <a:spLocks noChangeArrowheads="1"/>
            </p:cNvSpPr>
            <p:nvPr/>
          </p:nvSpPr>
          <p:spPr bwMode="auto">
            <a:xfrm>
              <a:off x="3830" y="2042"/>
              <a:ext cx="20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49" name="Object 53">
                  <a:extLst>
                    <a:ext uri="{FF2B5EF4-FFF2-40B4-BE49-F238E27FC236}">
                      <a16:creationId xmlns:a16="http://schemas.microsoft.com/office/drawing/2014/main" id="{D4A3B821-C650-468A-89D4-9D3B080BAE6F}"/>
                    </a:ext>
                  </a:extLst>
                </p:cNvPr>
                <p:cNvSpPr txBox="1"/>
                <p:nvPr/>
              </p:nvSpPr>
              <p:spPr bwMode="auto">
                <a:xfrm>
                  <a:off x="4224" y="2016"/>
                  <a:ext cx="247" cy="384"/>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rPr>
                              <m:t>1</m:t>
                            </m:r>
                          </m:num>
                          <m:den>
                            <m:r>
                              <a:rPr lang="en-GB" i="1">
                                <a:solidFill>
                                  <a:srgbClr val="000000"/>
                                </a:solidFill>
                                <a:latin typeface="Cambria Math" panose="02040503050406030204" pitchFamily="18" charset="0"/>
                              </a:rPr>
                              <m:t>2</m:t>
                            </m:r>
                          </m:den>
                        </m:f>
                      </m:oMath>
                    </m:oMathPara>
                  </a14:m>
                  <a:endParaRPr lang="en-GB" dirty="0"/>
                </a:p>
              </p:txBody>
            </p:sp>
          </mc:Choice>
          <mc:Fallback xmlns="">
            <p:sp>
              <p:nvSpPr>
                <p:cNvPr id="49" name="Object 53">
                  <a:extLst>
                    <a:ext uri="{FF2B5EF4-FFF2-40B4-BE49-F238E27FC236}">
                      <a16:creationId xmlns:a16="http://schemas.microsoft.com/office/drawing/2014/main" id="{D4A3B821-C650-468A-89D4-9D3B080BAE6F}"/>
                    </a:ext>
                  </a:extLst>
                </p:cNvPr>
                <p:cNvSpPr txBox="1">
                  <a:spLocks noRot="1" noChangeAspect="1" noMove="1" noResize="1" noEditPoints="1" noAdjustHandles="1" noChangeArrowheads="1" noChangeShapeType="1" noTextEdit="1"/>
                </p:cNvSpPr>
                <p:nvPr/>
              </p:nvSpPr>
              <p:spPr bwMode="auto">
                <a:xfrm>
                  <a:off x="4224" y="2016"/>
                  <a:ext cx="247" cy="384"/>
                </a:xfrm>
                <a:prstGeom prst="rect">
                  <a:avLst/>
                </a:prstGeom>
                <a:blipFill>
                  <a:blip r:embed="rId9"/>
                  <a:stretch>
                    <a:fillRect r="-28302"/>
                  </a:stretch>
                </a:blipFill>
                <a:ln>
                  <a:noFill/>
                </a:ln>
                <a:effectLst/>
              </p:spPr>
              <p:txBody>
                <a:bodyPr/>
                <a:lstStyle/>
                <a:p>
                  <a:r>
                    <a:rPr lang="en-GB">
                      <a:noFill/>
                    </a:rPr>
                    <a:t> </a:t>
                  </a:r>
                </a:p>
              </p:txBody>
            </p:sp>
          </mc:Fallback>
        </mc:AlternateContent>
        <p:sp>
          <p:nvSpPr>
            <p:cNvPr id="50" name="Text Box 54">
              <a:extLst>
                <a:ext uri="{FF2B5EF4-FFF2-40B4-BE49-F238E27FC236}">
                  <a16:creationId xmlns:a16="http://schemas.microsoft.com/office/drawing/2014/main" id="{2C728451-9B30-48B5-A50D-CAC2C0E9F647}"/>
                </a:ext>
              </a:extLst>
            </p:cNvPr>
            <p:cNvSpPr txBox="1">
              <a:spLocks noChangeArrowheads="1"/>
            </p:cNvSpPr>
            <p:nvPr/>
          </p:nvSpPr>
          <p:spPr bwMode="auto">
            <a:xfrm>
              <a:off x="4464" y="2064"/>
              <a:ext cx="367"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&gt;0</a:t>
              </a:r>
            </a:p>
          </p:txBody>
        </p:sp>
      </p:grpSp>
      <p:graphicFrame>
        <p:nvGraphicFramePr>
          <p:cNvPr id="15" name="Object 38">
            <a:extLst>
              <a:ext uri="{FF2B5EF4-FFF2-40B4-BE49-F238E27FC236}">
                <a16:creationId xmlns:a16="http://schemas.microsoft.com/office/drawing/2014/main" id="{9E1B9DCA-B8AB-4EF2-A418-B7AF1D9E8715}"/>
              </a:ext>
            </a:extLst>
          </p:cNvPr>
          <p:cNvGraphicFramePr>
            <a:graphicFrameLocks noChangeAspect="1"/>
          </p:cNvGraphicFramePr>
          <p:nvPr/>
        </p:nvGraphicFramePr>
        <p:xfrm>
          <a:off x="2794000" y="2667000"/>
          <a:ext cx="254000" cy="206375"/>
        </p:xfrm>
        <a:graphic>
          <a:graphicData uri="http://schemas.openxmlformats.org/presentationml/2006/ole">
            <mc:AlternateContent xmlns:mc="http://schemas.openxmlformats.org/markup-compatibility/2006">
              <mc:Choice xmlns:v="urn:schemas-microsoft-com:vml" Requires="v">
                <p:oleObj name="Equation" r:id="rId10" imgW="203040" imgH="164880" progId="Equation.3">
                  <p:embed/>
                </p:oleObj>
              </mc:Choice>
              <mc:Fallback>
                <p:oleObj name="Equation" r:id="rId10" imgW="203040" imgH="164880" progId="Equation.3">
                  <p:embed/>
                  <p:pic>
                    <p:nvPicPr>
                      <p:cNvPr id="15" name="Object 38">
                        <a:extLst>
                          <a:ext uri="{FF2B5EF4-FFF2-40B4-BE49-F238E27FC236}">
                            <a16:creationId xmlns:a16="http://schemas.microsoft.com/office/drawing/2014/main" id="{9E1B9DCA-B8AB-4EF2-A418-B7AF1D9E87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4000" y="2667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20" name="Object 39">
            <a:extLst>
              <a:ext uri="{FF2B5EF4-FFF2-40B4-BE49-F238E27FC236}">
                <a16:creationId xmlns:a16="http://schemas.microsoft.com/office/drawing/2014/main" id="{45F7A573-FF04-42CE-BE0A-0A7DEF744C86}"/>
              </a:ext>
            </a:extLst>
          </p:cNvPr>
          <p:cNvGraphicFramePr>
            <a:graphicFrameLocks noChangeAspect="1"/>
          </p:cNvGraphicFramePr>
          <p:nvPr/>
        </p:nvGraphicFramePr>
        <p:xfrm>
          <a:off x="2286000" y="2667000"/>
          <a:ext cx="109803" cy="206375"/>
        </p:xfrm>
        <a:graphic>
          <a:graphicData uri="http://schemas.openxmlformats.org/presentationml/2006/ole">
            <mc:AlternateContent xmlns:mc="http://schemas.openxmlformats.org/markup-compatibility/2006">
              <mc:Choice xmlns:v="urn:schemas-microsoft-com:vml" Requires="v">
                <p:oleObj name="Equation" r:id="rId12" imgW="88560" imgH="164880" progId="Equation.3">
                  <p:embed/>
                </p:oleObj>
              </mc:Choice>
              <mc:Fallback>
                <p:oleObj name="Equation" r:id="rId12" imgW="88560" imgH="164880" progId="Equation.3">
                  <p:embed/>
                  <p:pic>
                    <p:nvPicPr>
                      <p:cNvPr id="20" name="Object 39">
                        <a:extLst>
                          <a:ext uri="{FF2B5EF4-FFF2-40B4-BE49-F238E27FC236}">
                            <a16:creationId xmlns:a16="http://schemas.microsoft.com/office/drawing/2014/main" id="{45F7A573-FF04-42CE-BE0A-0A7DEF744C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0" y="2667000"/>
                        <a:ext cx="109803"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21" name="Object 42">
            <a:extLst>
              <a:ext uri="{FF2B5EF4-FFF2-40B4-BE49-F238E27FC236}">
                <a16:creationId xmlns:a16="http://schemas.microsoft.com/office/drawing/2014/main" id="{39B2A7CA-D475-4AA7-9E8D-4AEBCD965720}"/>
              </a:ext>
            </a:extLst>
          </p:cNvPr>
          <p:cNvGraphicFramePr>
            <a:graphicFrameLocks noChangeAspect="1"/>
          </p:cNvGraphicFramePr>
          <p:nvPr/>
        </p:nvGraphicFramePr>
        <p:xfrm>
          <a:off x="3429000" y="2857500"/>
          <a:ext cx="285750" cy="444500"/>
        </p:xfrm>
        <a:graphic>
          <a:graphicData uri="http://schemas.openxmlformats.org/presentationml/2006/ole">
            <mc:AlternateContent xmlns:mc="http://schemas.openxmlformats.org/markup-compatibility/2006">
              <mc:Choice xmlns:v="urn:schemas-microsoft-com:vml" Requires="v">
                <p:oleObj name="Equation" r:id="rId14" imgW="253800" imgH="393480" progId="Equation.3">
                  <p:embed/>
                </p:oleObj>
              </mc:Choice>
              <mc:Fallback>
                <p:oleObj name="Equation" r:id="rId14" imgW="253800" imgH="393480" progId="Equation.3">
                  <p:embed/>
                  <p:pic>
                    <p:nvPicPr>
                      <p:cNvPr id="21" name="Object 42">
                        <a:extLst>
                          <a:ext uri="{FF2B5EF4-FFF2-40B4-BE49-F238E27FC236}">
                            <a16:creationId xmlns:a16="http://schemas.microsoft.com/office/drawing/2014/main" id="{39B2A7CA-D475-4AA7-9E8D-4AEBCD9657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29000" y="2857500"/>
                        <a:ext cx="285750" cy="444500"/>
                      </a:xfrm>
                      <a:prstGeom prst="rect">
                        <a:avLst/>
                      </a:prstGeom>
                      <a:solidFill>
                        <a:schemeClr val="bg1"/>
                      </a:solidFill>
                      <a:ln w="9525">
                        <a:solidFill>
                          <a:schemeClr val="tx1"/>
                        </a:solidFill>
                        <a:miter lim="800000"/>
                        <a:headEnd/>
                        <a:tailEnd/>
                      </a:ln>
                      <a:effectLst/>
                    </p:spPr>
                  </p:pic>
                </p:oleObj>
              </mc:Fallback>
            </mc:AlternateContent>
          </a:graphicData>
        </a:graphic>
      </p:graphicFrame>
      <p:sp>
        <p:nvSpPr>
          <p:cNvPr id="53"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9" name="Slide Number Placeholder 8"/>
          <p:cNvSpPr>
            <a:spLocks noGrp="1"/>
          </p:cNvSpPr>
          <p:nvPr>
            <p:ph type="sldNum" sz="quarter" idx="15"/>
          </p:nvPr>
        </p:nvSpPr>
        <p:spPr/>
        <p:txBody>
          <a:bodyPr/>
          <a:lstStyle/>
          <a:p>
            <a:fld id="{15C29056-5AFA-7949-831A-3EC086771171}" type="slidenum">
              <a:rPr lang="de-DE" smtClean="0"/>
              <a:pPr/>
              <a:t>36</a:t>
            </a:fld>
            <a:endParaRPr lang="de-DE" dirty="0"/>
          </a:p>
        </p:txBody>
      </p:sp>
    </p:spTree>
    <p:extLst>
      <p:ext uri="{BB962C8B-B14F-4D97-AF65-F5344CB8AC3E}">
        <p14:creationId xmlns:p14="http://schemas.microsoft.com/office/powerpoint/2010/main" val="3649700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E4B0F98-490A-42F4-9C89-8992CDB2D156}"/>
              </a:ext>
            </a:extLst>
          </p:cNvPr>
          <p:cNvSpPr>
            <a:spLocks/>
          </p:cNvSpPr>
          <p:nvPr/>
        </p:nvSpPr>
        <p:spPr bwMode="auto">
          <a:xfrm>
            <a:off x="5397500" y="1778000"/>
            <a:ext cx="2476500" cy="2921000"/>
          </a:xfrm>
          <a:custGeom>
            <a:avLst/>
            <a:gdLst>
              <a:gd name="T0" fmla="*/ 0 w 1872"/>
              <a:gd name="T1" fmla="*/ 1371600 h 2208"/>
              <a:gd name="T2" fmla="*/ 2971800 w 1872"/>
              <a:gd name="T3" fmla="*/ 0 h 2208"/>
              <a:gd name="T4" fmla="*/ 2971800 w 1872"/>
              <a:gd name="T5" fmla="*/ 3505200 h 2208"/>
              <a:gd name="T6" fmla="*/ 2133600 w 1872"/>
              <a:gd name="T7" fmla="*/ 3505200 h 2208"/>
              <a:gd name="T8" fmla="*/ 0 w 1872"/>
              <a:gd name="T9" fmla="*/ 1371600 h 2208"/>
              <a:gd name="T10" fmla="*/ 0 60000 65536"/>
              <a:gd name="T11" fmla="*/ 0 60000 65536"/>
              <a:gd name="T12" fmla="*/ 0 60000 65536"/>
              <a:gd name="T13" fmla="*/ 0 60000 65536"/>
              <a:gd name="T14" fmla="*/ 0 60000 65536"/>
              <a:gd name="T15" fmla="*/ 0 w 1872"/>
              <a:gd name="T16" fmla="*/ 0 h 2208"/>
              <a:gd name="T17" fmla="*/ 1872 w 1872"/>
              <a:gd name="T18" fmla="*/ 2208 h 2208"/>
            </a:gdLst>
            <a:ahLst/>
            <a:cxnLst>
              <a:cxn ang="T10">
                <a:pos x="T0" y="T1"/>
              </a:cxn>
              <a:cxn ang="T11">
                <a:pos x="T2" y="T3"/>
              </a:cxn>
              <a:cxn ang="T12">
                <a:pos x="T4" y="T5"/>
              </a:cxn>
              <a:cxn ang="T13">
                <a:pos x="T6" y="T7"/>
              </a:cxn>
              <a:cxn ang="T14">
                <a:pos x="T8" y="T9"/>
              </a:cxn>
            </a:cxnLst>
            <a:rect l="T15" t="T16" r="T17" b="T18"/>
            <a:pathLst>
              <a:path w="1872" h="2208">
                <a:moveTo>
                  <a:pt x="0" y="864"/>
                </a:moveTo>
                <a:lnTo>
                  <a:pt x="1872" y="0"/>
                </a:lnTo>
                <a:lnTo>
                  <a:pt x="1872" y="2208"/>
                </a:lnTo>
                <a:lnTo>
                  <a:pt x="1344" y="2208"/>
                </a:lnTo>
                <a:lnTo>
                  <a:pt x="0" y="864"/>
                </a:lnTo>
                <a:close/>
              </a:path>
            </a:pathLst>
          </a:custGeom>
          <a:solidFill>
            <a:srgbClr val="92D050"/>
          </a:solidFill>
          <a:ln w="12700" cap="flat" cmpd="sng">
            <a:solidFill>
              <a:schemeClr val="tx1"/>
            </a:solidFill>
            <a:prstDash val="solid"/>
            <a:round/>
            <a:headEnd type="none" w="sm" len="sm"/>
            <a:tailEnd type="none" w="sm" len="sm"/>
          </a:ln>
        </p:spPr>
        <p:txBody>
          <a:bodyPr wrap="none" anchor="ctr"/>
          <a:lstStyle/>
          <a:p>
            <a:endParaRPr lang="en-GB" sz="150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5CB13-2FE9-4304-BC9B-4364022AC48D}"/>
                  </a:ext>
                </a:extLst>
              </p:cNvPr>
              <p:cNvSpPr txBox="1"/>
              <p:nvPr/>
            </p:nvSpPr>
            <p:spPr>
              <a:xfrm>
                <a:off x="7911614" y="4641334"/>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1</m:t>
                          </m:r>
                        </m:sub>
                      </m:sSub>
                    </m:oMath>
                  </m:oMathPara>
                </a14:m>
                <a:endParaRPr lang="en-GB" sz="1400" dirty="0"/>
              </a:p>
            </p:txBody>
          </p:sp>
        </mc:Choice>
        <mc:Fallback xmlns="">
          <p:sp>
            <p:nvSpPr>
              <p:cNvPr id="8" name="TextBox 7">
                <a:extLst>
                  <a:ext uri="{FF2B5EF4-FFF2-40B4-BE49-F238E27FC236}">
                    <a16:creationId xmlns:a16="http://schemas.microsoft.com/office/drawing/2014/main" id="{5B65CB13-2FE9-4304-BC9B-4364022AC48D}"/>
                  </a:ext>
                </a:extLst>
              </p:cNvPr>
              <p:cNvSpPr txBox="1">
                <a:spLocks noRot="1" noChangeAspect="1" noMove="1" noResize="1" noEditPoints="1" noAdjustHandles="1" noChangeArrowheads="1" noChangeShapeType="1" noTextEdit="1"/>
              </p:cNvSpPr>
              <p:nvPr/>
            </p:nvSpPr>
            <p:spPr>
              <a:xfrm>
                <a:off x="7911614" y="4641334"/>
                <a:ext cx="284480" cy="307777"/>
              </a:xfrm>
              <a:prstGeom prst="rect">
                <a:avLst/>
              </a:prstGeom>
              <a:blipFill>
                <a:blip r:embed="rId4"/>
                <a:stretch>
                  <a:fillRect r="-2128"/>
                </a:stretch>
              </a:blipFill>
            </p:spPr>
            <p:txBody>
              <a:bodyPr/>
              <a:lstStyle/>
              <a:p>
                <a:r>
                  <a:rPr lang="en-GB">
                    <a:noFill/>
                  </a:rPr>
                  <a:t> </a:t>
                </a:r>
              </a:p>
            </p:txBody>
          </p:sp>
        </mc:Fallback>
      </mc:AlternateContent>
      <p:sp>
        <p:nvSpPr>
          <p:cNvPr id="17423" name="Oval 3">
            <a:extLst>
              <a:ext uri="{FF2B5EF4-FFF2-40B4-BE49-F238E27FC236}">
                <a16:creationId xmlns:a16="http://schemas.microsoft.com/office/drawing/2014/main" id="{3D3111F5-27DB-459F-806A-8080D4C176B4}"/>
              </a:ext>
            </a:extLst>
          </p:cNvPr>
          <p:cNvSpPr>
            <a:spLocks noChangeArrowheads="1"/>
          </p:cNvSpPr>
          <p:nvPr/>
        </p:nvSpPr>
        <p:spPr bwMode="auto">
          <a:xfrm>
            <a:off x="1968500" y="3175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5" name="Oval 5">
            <a:extLst>
              <a:ext uri="{FF2B5EF4-FFF2-40B4-BE49-F238E27FC236}">
                <a16:creationId xmlns:a16="http://schemas.microsoft.com/office/drawing/2014/main" id="{B15DBC97-E097-4D39-ABF3-E02E19B20187}"/>
              </a:ext>
            </a:extLst>
          </p:cNvPr>
          <p:cNvSpPr>
            <a:spLocks noChangeArrowheads="1"/>
          </p:cNvSpPr>
          <p:nvPr/>
        </p:nvSpPr>
        <p:spPr bwMode="auto">
          <a:xfrm>
            <a:off x="2984500" y="3175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6" name="Oval 6">
            <a:extLst>
              <a:ext uri="{FF2B5EF4-FFF2-40B4-BE49-F238E27FC236}">
                <a16:creationId xmlns:a16="http://schemas.microsoft.com/office/drawing/2014/main" id="{AE0EA01A-CC20-4B9D-90C0-9E924638ED0B}"/>
              </a:ext>
            </a:extLst>
          </p:cNvPr>
          <p:cNvSpPr>
            <a:spLocks noChangeArrowheads="1"/>
          </p:cNvSpPr>
          <p:nvPr/>
        </p:nvSpPr>
        <p:spPr bwMode="auto">
          <a:xfrm>
            <a:off x="2540000" y="2032000"/>
            <a:ext cx="254000" cy="254000"/>
          </a:xfrm>
          <a:prstGeom prst="ellipse">
            <a:avLst/>
          </a:prstGeom>
          <a:solidFill>
            <a:srgbClr val="92D05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427" name="Line 7">
            <a:extLst>
              <a:ext uri="{FF2B5EF4-FFF2-40B4-BE49-F238E27FC236}">
                <a16:creationId xmlns:a16="http://schemas.microsoft.com/office/drawing/2014/main" id="{D407ADCC-4D56-4E7F-A053-020E431AF693}"/>
              </a:ext>
            </a:extLst>
          </p:cNvPr>
          <p:cNvSpPr>
            <a:spLocks noChangeShapeType="1"/>
          </p:cNvSpPr>
          <p:nvPr/>
        </p:nvSpPr>
        <p:spPr bwMode="auto">
          <a:xfrm flipH="1" flipV="1">
            <a:off x="2095500" y="3429000"/>
            <a:ext cx="127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8" name="Line 8">
            <a:extLst>
              <a:ext uri="{FF2B5EF4-FFF2-40B4-BE49-F238E27FC236}">
                <a16:creationId xmlns:a16="http://schemas.microsoft.com/office/drawing/2014/main" id="{7CBE0005-9280-4A94-A91B-3717F1B42522}"/>
              </a:ext>
            </a:extLst>
          </p:cNvPr>
          <p:cNvSpPr>
            <a:spLocks noChangeShapeType="1"/>
          </p:cNvSpPr>
          <p:nvPr/>
        </p:nvSpPr>
        <p:spPr bwMode="auto">
          <a:xfrm flipV="1">
            <a:off x="2222500" y="3429000"/>
            <a:ext cx="889000" cy="1079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29" name="Line 9">
            <a:extLst>
              <a:ext uri="{FF2B5EF4-FFF2-40B4-BE49-F238E27FC236}">
                <a16:creationId xmlns:a16="http://schemas.microsoft.com/office/drawing/2014/main" id="{4420BD29-5290-4960-90D3-907C2CE5CF93}"/>
              </a:ext>
            </a:extLst>
          </p:cNvPr>
          <p:cNvSpPr>
            <a:spLocks noChangeShapeType="1"/>
          </p:cNvSpPr>
          <p:nvPr/>
        </p:nvSpPr>
        <p:spPr bwMode="auto">
          <a:xfrm flipV="1">
            <a:off x="2984500" y="3429000"/>
            <a:ext cx="127000" cy="1079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0" name="Line 10">
            <a:extLst>
              <a:ext uri="{FF2B5EF4-FFF2-40B4-BE49-F238E27FC236}">
                <a16:creationId xmlns:a16="http://schemas.microsoft.com/office/drawing/2014/main" id="{74002A4D-16B2-46DB-9AC5-F8BA4405B1BF}"/>
              </a:ext>
            </a:extLst>
          </p:cNvPr>
          <p:cNvSpPr>
            <a:spLocks noChangeShapeType="1"/>
          </p:cNvSpPr>
          <p:nvPr/>
        </p:nvSpPr>
        <p:spPr bwMode="auto">
          <a:xfrm flipH="1" flipV="1">
            <a:off x="2095500" y="3429000"/>
            <a:ext cx="889000" cy="1079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1" name="Line 11">
            <a:extLst>
              <a:ext uri="{FF2B5EF4-FFF2-40B4-BE49-F238E27FC236}">
                <a16:creationId xmlns:a16="http://schemas.microsoft.com/office/drawing/2014/main" id="{704DBC59-FE1A-4264-B5BF-27E23F757826}"/>
              </a:ext>
            </a:extLst>
          </p:cNvPr>
          <p:cNvSpPr>
            <a:spLocks noChangeShapeType="1"/>
          </p:cNvSpPr>
          <p:nvPr/>
        </p:nvSpPr>
        <p:spPr bwMode="auto">
          <a:xfrm flipV="1">
            <a:off x="2095500" y="2286000"/>
            <a:ext cx="571500" cy="889000"/>
          </a:xfrm>
          <a:prstGeom prst="line">
            <a:avLst/>
          </a:prstGeom>
          <a:noFill/>
          <a:ln w="12700">
            <a:solidFill>
              <a:srgbClr val="92D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2" name="Line 12">
            <a:extLst>
              <a:ext uri="{FF2B5EF4-FFF2-40B4-BE49-F238E27FC236}">
                <a16:creationId xmlns:a16="http://schemas.microsoft.com/office/drawing/2014/main" id="{4477B063-B264-494F-81E3-91EB01B8AF95}"/>
              </a:ext>
            </a:extLst>
          </p:cNvPr>
          <p:cNvSpPr>
            <a:spLocks noChangeShapeType="1"/>
          </p:cNvSpPr>
          <p:nvPr/>
        </p:nvSpPr>
        <p:spPr bwMode="auto">
          <a:xfrm flipH="1" flipV="1">
            <a:off x="2667000" y="2286000"/>
            <a:ext cx="444500" cy="889000"/>
          </a:xfrm>
          <a:prstGeom prst="line">
            <a:avLst/>
          </a:prstGeom>
          <a:noFill/>
          <a:ln w="12700">
            <a:solidFill>
              <a:srgbClr val="92D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5" name="Text Box 15">
            <a:extLst>
              <a:ext uri="{FF2B5EF4-FFF2-40B4-BE49-F238E27FC236}">
                <a16:creationId xmlns:a16="http://schemas.microsoft.com/office/drawing/2014/main" id="{12BC28A9-DCAB-46F7-B55F-5FBA03D94A72}"/>
              </a:ext>
            </a:extLst>
          </p:cNvPr>
          <p:cNvSpPr txBox="1">
            <a:spLocks noChangeArrowheads="1"/>
          </p:cNvSpPr>
          <p:nvPr/>
        </p:nvSpPr>
        <p:spPr bwMode="auto">
          <a:xfrm>
            <a:off x="2463271" y="1558396"/>
            <a:ext cx="298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y</a:t>
            </a:r>
          </a:p>
        </p:txBody>
      </p:sp>
      <p:sp>
        <p:nvSpPr>
          <p:cNvPr id="17436" name="Line 16">
            <a:extLst>
              <a:ext uri="{FF2B5EF4-FFF2-40B4-BE49-F238E27FC236}">
                <a16:creationId xmlns:a16="http://schemas.microsoft.com/office/drawing/2014/main" id="{02E91A0C-E1DF-429C-B6E5-D38FB661ED05}"/>
              </a:ext>
            </a:extLst>
          </p:cNvPr>
          <p:cNvSpPr>
            <a:spLocks noChangeShapeType="1"/>
          </p:cNvSpPr>
          <p:nvPr/>
        </p:nvSpPr>
        <p:spPr bwMode="auto">
          <a:xfrm>
            <a:off x="4381500" y="4699000"/>
            <a:ext cx="37465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37" name="Line 17">
            <a:extLst>
              <a:ext uri="{FF2B5EF4-FFF2-40B4-BE49-F238E27FC236}">
                <a16:creationId xmlns:a16="http://schemas.microsoft.com/office/drawing/2014/main" id="{8BABF5EA-55C2-4248-A54A-EBD1524E369D}"/>
              </a:ext>
            </a:extLst>
          </p:cNvPr>
          <p:cNvSpPr>
            <a:spLocks noChangeShapeType="1"/>
          </p:cNvSpPr>
          <p:nvPr/>
        </p:nvSpPr>
        <p:spPr bwMode="auto">
          <a:xfrm flipV="1">
            <a:off x="4508500" y="1714500"/>
            <a:ext cx="0" cy="3175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2" name="Line 22">
            <a:extLst>
              <a:ext uri="{FF2B5EF4-FFF2-40B4-BE49-F238E27FC236}">
                <a16:creationId xmlns:a16="http://schemas.microsoft.com/office/drawing/2014/main" id="{53D39555-C1FF-4C49-ACB9-0FAEC280D120}"/>
              </a:ext>
            </a:extLst>
          </p:cNvPr>
          <p:cNvSpPr>
            <a:spLocks noChangeShapeType="1"/>
          </p:cNvSpPr>
          <p:nvPr/>
        </p:nvSpPr>
        <p:spPr bwMode="auto">
          <a:xfrm flipH="1" flipV="1">
            <a:off x="2095500" y="3429000"/>
            <a:ext cx="1651000" cy="825500"/>
          </a:xfrm>
          <a:prstGeom prst="line">
            <a:avLst/>
          </a:prstGeom>
          <a:noFill/>
          <a:ln w="127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3" name="Line 23">
            <a:extLst>
              <a:ext uri="{FF2B5EF4-FFF2-40B4-BE49-F238E27FC236}">
                <a16:creationId xmlns:a16="http://schemas.microsoft.com/office/drawing/2014/main" id="{D7918BFD-C88F-4165-A0F2-BD4072385E5D}"/>
              </a:ext>
            </a:extLst>
          </p:cNvPr>
          <p:cNvSpPr>
            <a:spLocks noChangeShapeType="1"/>
          </p:cNvSpPr>
          <p:nvPr/>
        </p:nvSpPr>
        <p:spPr bwMode="auto">
          <a:xfrm flipH="1" flipV="1">
            <a:off x="3111500" y="3429000"/>
            <a:ext cx="635000" cy="825500"/>
          </a:xfrm>
          <a:prstGeom prst="line">
            <a:avLst/>
          </a:prstGeom>
          <a:noFill/>
          <a:ln w="12700">
            <a:solidFill>
              <a:schemeClr val="tx1">
                <a:lumMod val="60000"/>
                <a:lumOff val="40000"/>
              </a:schemeClr>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4" name="Line 24">
            <a:extLst>
              <a:ext uri="{FF2B5EF4-FFF2-40B4-BE49-F238E27FC236}">
                <a16:creationId xmlns:a16="http://schemas.microsoft.com/office/drawing/2014/main" id="{D85E25FC-66EE-4E9B-AB5F-3A82520055FB}"/>
              </a:ext>
            </a:extLst>
          </p:cNvPr>
          <p:cNvSpPr>
            <a:spLocks noChangeShapeType="1"/>
          </p:cNvSpPr>
          <p:nvPr/>
        </p:nvSpPr>
        <p:spPr bwMode="auto">
          <a:xfrm flipH="1">
            <a:off x="4381500" y="330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5" name="Line 25">
            <a:extLst>
              <a:ext uri="{FF2B5EF4-FFF2-40B4-BE49-F238E27FC236}">
                <a16:creationId xmlns:a16="http://schemas.microsoft.com/office/drawing/2014/main" id="{F2C4C7D1-0C8B-4F17-AEB0-C39CF9EA9D2B}"/>
              </a:ext>
            </a:extLst>
          </p:cNvPr>
          <p:cNvSpPr>
            <a:spLocks noChangeShapeType="1"/>
          </p:cNvSpPr>
          <p:nvPr/>
        </p:nvSpPr>
        <p:spPr bwMode="auto">
          <a:xfrm flipH="1">
            <a:off x="4381500" y="2032000"/>
            <a:ext cx="127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6" name="Line 26">
            <a:extLst>
              <a:ext uri="{FF2B5EF4-FFF2-40B4-BE49-F238E27FC236}">
                <a16:creationId xmlns:a16="http://schemas.microsoft.com/office/drawing/2014/main" id="{C182FBAA-D948-418A-9A0E-FC43803409A3}"/>
              </a:ext>
            </a:extLst>
          </p:cNvPr>
          <p:cNvSpPr>
            <a:spLocks noChangeShapeType="1"/>
          </p:cNvSpPr>
          <p:nvPr/>
        </p:nvSpPr>
        <p:spPr bwMode="auto">
          <a:xfrm>
            <a:off x="590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7" name="Line 27">
            <a:extLst>
              <a:ext uri="{FF2B5EF4-FFF2-40B4-BE49-F238E27FC236}">
                <a16:creationId xmlns:a16="http://schemas.microsoft.com/office/drawing/2014/main" id="{95E587E6-7585-44D6-A28F-679C0DAA2F75}"/>
              </a:ext>
            </a:extLst>
          </p:cNvPr>
          <p:cNvSpPr>
            <a:spLocks noChangeShapeType="1"/>
          </p:cNvSpPr>
          <p:nvPr/>
        </p:nvSpPr>
        <p:spPr bwMode="auto">
          <a:xfrm>
            <a:off x="7175500" y="4699000"/>
            <a:ext cx="0" cy="12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48" name="Text Box 28">
            <a:extLst>
              <a:ext uri="{FF2B5EF4-FFF2-40B4-BE49-F238E27FC236}">
                <a16:creationId xmlns:a16="http://schemas.microsoft.com/office/drawing/2014/main" id="{55394FBE-6189-403B-A6E6-72A1040D1542}"/>
              </a:ext>
            </a:extLst>
          </p:cNvPr>
          <p:cNvSpPr txBox="1">
            <a:spLocks noChangeArrowheads="1"/>
          </p:cNvSpPr>
          <p:nvPr/>
        </p:nvSpPr>
        <p:spPr bwMode="auto">
          <a:xfrm>
            <a:off x="4064000" y="311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49" name="Text Box 29">
            <a:extLst>
              <a:ext uri="{FF2B5EF4-FFF2-40B4-BE49-F238E27FC236}">
                <a16:creationId xmlns:a16="http://schemas.microsoft.com/office/drawing/2014/main" id="{E8AA1DBD-86BC-4EA7-B41B-36BAC98A84C9}"/>
              </a:ext>
            </a:extLst>
          </p:cNvPr>
          <p:cNvSpPr txBox="1">
            <a:spLocks noChangeArrowheads="1"/>
          </p:cNvSpPr>
          <p:nvPr/>
        </p:nvSpPr>
        <p:spPr bwMode="auto">
          <a:xfrm>
            <a:off x="4127500" y="1841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0" name="Text Box 30">
            <a:extLst>
              <a:ext uri="{FF2B5EF4-FFF2-40B4-BE49-F238E27FC236}">
                <a16:creationId xmlns:a16="http://schemas.microsoft.com/office/drawing/2014/main" id="{0162251D-44D6-4BB3-8AA5-BB890FCC4753}"/>
              </a:ext>
            </a:extLst>
          </p:cNvPr>
          <p:cNvSpPr txBox="1">
            <a:spLocks noChangeArrowheads="1"/>
          </p:cNvSpPr>
          <p:nvPr/>
        </p:nvSpPr>
        <p:spPr bwMode="auto">
          <a:xfrm>
            <a:off x="577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17451" name="Text Box 31">
            <a:extLst>
              <a:ext uri="{FF2B5EF4-FFF2-40B4-BE49-F238E27FC236}">
                <a16:creationId xmlns:a16="http://schemas.microsoft.com/office/drawing/2014/main" id="{EF7C58C3-36AF-4829-86C6-8EEBD0A07D88}"/>
              </a:ext>
            </a:extLst>
          </p:cNvPr>
          <p:cNvSpPr txBox="1">
            <a:spLocks noChangeArrowheads="1"/>
          </p:cNvSpPr>
          <p:nvPr/>
        </p:nvSpPr>
        <p:spPr bwMode="auto">
          <a:xfrm>
            <a:off x="7048500" y="47625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2</a:t>
            </a:r>
          </a:p>
        </p:txBody>
      </p:sp>
      <p:sp>
        <p:nvSpPr>
          <p:cNvPr id="17452" name="Line 40">
            <a:extLst>
              <a:ext uri="{FF2B5EF4-FFF2-40B4-BE49-F238E27FC236}">
                <a16:creationId xmlns:a16="http://schemas.microsoft.com/office/drawing/2014/main" id="{94B87406-B6C8-402D-929F-0CCB3F5F8759}"/>
              </a:ext>
            </a:extLst>
          </p:cNvPr>
          <p:cNvSpPr>
            <a:spLocks noChangeShapeType="1"/>
          </p:cNvSpPr>
          <p:nvPr/>
        </p:nvSpPr>
        <p:spPr bwMode="auto">
          <a:xfrm flipH="1" flipV="1">
            <a:off x="3619500" y="3048000"/>
            <a:ext cx="127000" cy="1206500"/>
          </a:xfrm>
          <a:prstGeom prst="line">
            <a:avLst/>
          </a:prstGeom>
          <a:noFill/>
          <a:ln w="12700">
            <a:solidFill>
              <a:srgbClr val="92D05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3" name="Line 41">
            <a:extLst>
              <a:ext uri="{FF2B5EF4-FFF2-40B4-BE49-F238E27FC236}">
                <a16:creationId xmlns:a16="http://schemas.microsoft.com/office/drawing/2014/main" id="{D1AD974B-D5D3-4E56-B770-DA81B18E263D}"/>
              </a:ext>
            </a:extLst>
          </p:cNvPr>
          <p:cNvSpPr>
            <a:spLocks noChangeShapeType="1"/>
          </p:cNvSpPr>
          <p:nvPr/>
        </p:nvSpPr>
        <p:spPr bwMode="auto">
          <a:xfrm flipH="1" flipV="1">
            <a:off x="2667000" y="2286000"/>
            <a:ext cx="952500" cy="762000"/>
          </a:xfrm>
          <a:prstGeom prst="line">
            <a:avLst/>
          </a:prstGeom>
          <a:noFill/>
          <a:ln w="12700">
            <a:solidFill>
              <a:srgbClr val="92D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7455" name="Rectangle 44">
            <a:extLst>
              <a:ext uri="{FF2B5EF4-FFF2-40B4-BE49-F238E27FC236}">
                <a16:creationId xmlns:a16="http://schemas.microsoft.com/office/drawing/2014/main" id="{8EAC602C-9463-4C4E-824C-4FE310989E8D}"/>
              </a:ext>
            </a:extLst>
          </p:cNvPr>
          <p:cNvSpPr>
            <a:spLocks noGrp="1" noChangeArrowheads="1"/>
          </p:cNvSpPr>
          <p:nvPr>
            <p:ph type="title"/>
          </p:nvPr>
        </p:nvSpPr>
        <p:spPr/>
        <p:txBody>
          <a:bodyPr/>
          <a:lstStyle/>
          <a:p>
            <a:pPr eaLnBrk="1" hangingPunct="1"/>
            <a:r>
              <a:rPr lang="de-DE" altLang="en-US"/>
              <a:t>MLP: Example</a:t>
            </a:r>
          </a:p>
        </p:txBody>
      </p:sp>
      <mc:AlternateContent xmlns:mc="http://schemas.openxmlformats.org/markup-compatibility/2006" xmlns:a14="http://schemas.microsoft.com/office/drawing/2010/main">
        <mc:Choice Requires="a14">
          <p:sp>
            <p:nvSpPr>
              <p:cNvPr id="3" name="Text Box 25">
                <a:extLst>
                  <a:ext uri="{FF2B5EF4-FFF2-40B4-BE49-F238E27FC236}">
                    <a16:creationId xmlns:a16="http://schemas.microsoft.com/office/drawing/2014/main" id="{003D0BB9-CF34-4946-B79E-89D669044AEE}"/>
                  </a:ext>
                </a:extLst>
              </p:cNvPr>
              <p:cNvSpPr txBox="1">
                <a:spLocks noChangeArrowheads="1"/>
              </p:cNvSpPr>
              <p:nvPr/>
            </p:nvSpPr>
            <p:spPr bwMode="auto">
              <a:xfrm>
                <a:off x="2064320" y="4511599"/>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1</m:t>
                          </m:r>
                        </m:sub>
                      </m:sSub>
                    </m:oMath>
                  </m:oMathPara>
                </a14:m>
                <a:endParaRPr lang="en-US" altLang="en-US" sz="1500" dirty="0"/>
              </a:p>
            </p:txBody>
          </p:sp>
        </mc:Choice>
        <mc:Fallback xmlns="">
          <p:sp>
            <p:nvSpPr>
              <p:cNvPr id="3" name="Text Box 25">
                <a:extLst>
                  <a:ext uri="{FF2B5EF4-FFF2-40B4-BE49-F238E27FC236}">
                    <a16:creationId xmlns:a16="http://schemas.microsoft.com/office/drawing/2014/main" id="{003D0BB9-CF34-4946-B79E-89D669044AEE}"/>
                  </a:ext>
                </a:extLst>
              </p:cNvPr>
              <p:cNvSpPr txBox="1">
                <a:spLocks noRot="1" noChangeAspect="1" noMove="1" noResize="1" noEditPoints="1" noAdjustHandles="1" noChangeArrowheads="1" noChangeShapeType="1" noTextEdit="1"/>
              </p:cNvSpPr>
              <p:nvPr/>
            </p:nvSpPr>
            <p:spPr bwMode="auto">
              <a:xfrm>
                <a:off x="2064320" y="4511599"/>
                <a:ext cx="300692" cy="322792"/>
              </a:xfrm>
              <a:prstGeom prst="rect">
                <a:avLst/>
              </a:prstGeom>
              <a:blipFill>
                <a:blip r:embed="rId5"/>
                <a:stretch>
                  <a:fillRect r="-1961"/>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Box 25">
                <a:extLst>
                  <a:ext uri="{FF2B5EF4-FFF2-40B4-BE49-F238E27FC236}">
                    <a16:creationId xmlns:a16="http://schemas.microsoft.com/office/drawing/2014/main" id="{8A58287D-D989-46A6-8D2D-051B6B43391E}"/>
                  </a:ext>
                </a:extLst>
              </p:cNvPr>
              <p:cNvSpPr txBox="1">
                <a:spLocks noChangeArrowheads="1"/>
              </p:cNvSpPr>
              <p:nvPr/>
            </p:nvSpPr>
            <p:spPr bwMode="auto">
              <a:xfrm>
                <a:off x="2838990" y="4506307"/>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1500" i="1" dirty="0" smtClean="0">
                              <a:latin typeface="Cambria Math" panose="02040503050406030204" pitchFamily="18" charset="0"/>
                            </a:rPr>
                          </m:ctrlPr>
                        </m:sSubPr>
                        <m:e>
                          <m:r>
                            <a:rPr lang="de-DE" altLang="en-US" sz="1500" b="0" i="1" dirty="0" smtClean="0">
                              <a:latin typeface="Cambria Math" panose="02040503050406030204" pitchFamily="18" charset="0"/>
                            </a:rPr>
                            <m:t>𝑥</m:t>
                          </m:r>
                        </m:e>
                        <m:sub>
                          <m:r>
                            <a:rPr lang="de-DE" altLang="en-US" sz="1500" b="0" i="1" dirty="0" smtClean="0">
                              <a:latin typeface="Cambria Math" panose="02040503050406030204" pitchFamily="18" charset="0"/>
                            </a:rPr>
                            <m:t>2</m:t>
                          </m:r>
                        </m:sub>
                      </m:sSub>
                    </m:oMath>
                  </m:oMathPara>
                </a14:m>
                <a:endParaRPr lang="en-US" altLang="en-US" sz="1500" dirty="0"/>
              </a:p>
            </p:txBody>
          </p:sp>
        </mc:Choice>
        <mc:Fallback xmlns="">
          <p:sp>
            <p:nvSpPr>
              <p:cNvPr id="4" name="Text Box 25">
                <a:extLst>
                  <a:ext uri="{FF2B5EF4-FFF2-40B4-BE49-F238E27FC236}">
                    <a16:creationId xmlns:a16="http://schemas.microsoft.com/office/drawing/2014/main" id="{8A58287D-D989-46A6-8D2D-051B6B43391E}"/>
                  </a:ext>
                </a:extLst>
              </p:cNvPr>
              <p:cNvSpPr txBox="1">
                <a:spLocks noRot="1" noChangeAspect="1" noMove="1" noResize="1" noEditPoints="1" noAdjustHandles="1" noChangeArrowheads="1" noChangeShapeType="1" noTextEdit="1"/>
              </p:cNvSpPr>
              <p:nvPr/>
            </p:nvSpPr>
            <p:spPr bwMode="auto">
              <a:xfrm>
                <a:off x="2838990" y="4506307"/>
                <a:ext cx="300692" cy="322792"/>
              </a:xfrm>
              <a:prstGeom prst="rect">
                <a:avLst/>
              </a:prstGeom>
              <a:blipFill>
                <a:blip r:embed="rId6"/>
                <a:stretch>
                  <a:fillRect r="-5882"/>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25">
                <a:extLst>
                  <a:ext uri="{FF2B5EF4-FFF2-40B4-BE49-F238E27FC236}">
                    <a16:creationId xmlns:a16="http://schemas.microsoft.com/office/drawing/2014/main" id="{FB99CBEF-731A-43B1-ABD5-C7DEDF4C529F}"/>
                  </a:ext>
                </a:extLst>
              </p:cNvPr>
              <p:cNvSpPr txBox="1">
                <a:spLocks noChangeArrowheads="1"/>
              </p:cNvSpPr>
              <p:nvPr/>
            </p:nvSpPr>
            <p:spPr bwMode="auto">
              <a:xfrm>
                <a:off x="3583823" y="4260985"/>
                <a:ext cx="300692" cy="322792"/>
              </a:xfrm>
              <a:prstGeom prst="rect">
                <a:avLst/>
              </a:prstGeom>
              <a:solidFill>
                <a:srgbClr val="FFFFCC"/>
              </a:solidFill>
              <a:ln>
                <a:solidFill>
                  <a:schemeClr val="tx1">
                    <a:lumMod val="20000"/>
                    <a:lumOff val="80000"/>
                  </a:schemeClr>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14:m>
                  <m:oMathPara xmlns:m="http://schemas.openxmlformats.org/officeDocument/2006/math">
                    <m:oMathParaPr>
                      <m:jc m:val="centerGroup"/>
                    </m:oMathParaPr>
                    <m:oMath xmlns:m="http://schemas.openxmlformats.org/officeDocument/2006/math">
                      <m:r>
                        <a:rPr lang="de-DE" altLang="en-US" sz="1500" i="1" dirty="0" smtClean="0">
                          <a:latin typeface="Cambria Math" panose="02040503050406030204" pitchFamily="18" charset="0"/>
                        </a:rPr>
                        <m:t>1</m:t>
                      </m:r>
                    </m:oMath>
                  </m:oMathPara>
                </a14:m>
                <a:endParaRPr lang="en-US" altLang="en-US" sz="1500" dirty="0"/>
              </a:p>
            </p:txBody>
          </p:sp>
        </mc:Choice>
        <mc:Fallback xmlns="">
          <p:sp>
            <p:nvSpPr>
              <p:cNvPr id="6" name="Text Box 25">
                <a:extLst>
                  <a:ext uri="{FF2B5EF4-FFF2-40B4-BE49-F238E27FC236}">
                    <a16:creationId xmlns:a16="http://schemas.microsoft.com/office/drawing/2014/main" id="{FB99CBEF-731A-43B1-ABD5-C7DEDF4C529F}"/>
                  </a:ext>
                </a:extLst>
              </p:cNvPr>
              <p:cNvSpPr txBox="1">
                <a:spLocks noRot="1" noChangeAspect="1" noMove="1" noResize="1" noEditPoints="1" noAdjustHandles="1" noChangeArrowheads="1" noChangeShapeType="1" noTextEdit="1"/>
              </p:cNvSpPr>
              <p:nvPr/>
            </p:nvSpPr>
            <p:spPr bwMode="auto">
              <a:xfrm>
                <a:off x="3583823" y="4260985"/>
                <a:ext cx="300692" cy="322792"/>
              </a:xfrm>
              <a:prstGeom prst="rect">
                <a:avLst/>
              </a:prstGeom>
              <a:blipFill>
                <a:blip r:embed="rId7"/>
                <a:stretch>
                  <a:fillRect/>
                </a:stretch>
              </a:blipFill>
              <a:ln>
                <a:solidFill>
                  <a:schemeClr val="tx1">
                    <a:lumMod val="20000"/>
                    <a:lumOff val="80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E6FCBAE-6EFA-4BBE-95B9-6EDBB1618BF7}"/>
                  </a:ext>
                </a:extLst>
              </p:cNvPr>
              <p:cNvSpPr txBox="1"/>
              <p:nvPr/>
            </p:nvSpPr>
            <p:spPr>
              <a:xfrm>
                <a:off x="4166210" y="1440185"/>
                <a:ext cx="28448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en-US" sz="1400" i="1" dirty="0" smtClean="0">
                              <a:latin typeface="Cambria Math" panose="02040503050406030204" pitchFamily="18" charset="0"/>
                            </a:rPr>
                          </m:ctrlPr>
                        </m:sSubPr>
                        <m:e>
                          <m:r>
                            <a:rPr lang="de-DE" altLang="en-US" sz="1400" b="0" i="1" dirty="0" smtClean="0">
                              <a:latin typeface="Cambria Math" panose="02040503050406030204" pitchFamily="18" charset="0"/>
                            </a:rPr>
                            <m:t>𝑥</m:t>
                          </m:r>
                        </m:e>
                        <m:sub>
                          <m:r>
                            <a:rPr lang="de-DE" altLang="en-US" sz="1400" b="0" i="1" dirty="0" smtClean="0">
                              <a:latin typeface="Cambria Math" panose="02040503050406030204" pitchFamily="18" charset="0"/>
                            </a:rPr>
                            <m:t>2</m:t>
                          </m:r>
                        </m:sub>
                      </m:sSub>
                    </m:oMath>
                  </m:oMathPara>
                </a14:m>
                <a:endParaRPr lang="en-GB" sz="1400" dirty="0"/>
              </a:p>
            </p:txBody>
          </p:sp>
        </mc:Choice>
        <mc:Fallback xmlns="">
          <p:sp>
            <p:nvSpPr>
              <p:cNvPr id="54" name="TextBox 53">
                <a:extLst>
                  <a:ext uri="{FF2B5EF4-FFF2-40B4-BE49-F238E27FC236}">
                    <a16:creationId xmlns:a16="http://schemas.microsoft.com/office/drawing/2014/main" id="{4E6FCBAE-6EFA-4BBE-95B9-6EDBB1618BF7}"/>
                  </a:ext>
                </a:extLst>
              </p:cNvPr>
              <p:cNvSpPr txBox="1">
                <a:spLocks noRot="1" noChangeAspect="1" noMove="1" noResize="1" noEditPoints="1" noAdjustHandles="1" noChangeArrowheads="1" noChangeShapeType="1" noTextEdit="1"/>
              </p:cNvSpPr>
              <p:nvPr/>
            </p:nvSpPr>
            <p:spPr>
              <a:xfrm>
                <a:off x="4166210" y="1440185"/>
                <a:ext cx="284480" cy="307777"/>
              </a:xfrm>
              <a:prstGeom prst="rect">
                <a:avLst/>
              </a:prstGeom>
              <a:blipFill>
                <a:blip r:embed="rId8"/>
                <a:stretch>
                  <a:fillRect r="-4255"/>
                </a:stretch>
              </a:blipFill>
            </p:spPr>
            <p:txBody>
              <a:bodyPr/>
              <a:lstStyle/>
              <a:p>
                <a:r>
                  <a:rPr lang="en-GB">
                    <a:noFill/>
                  </a:rPr>
                  <a:t> </a:t>
                </a:r>
              </a:p>
            </p:txBody>
          </p:sp>
        </mc:Fallback>
      </mc:AlternateContent>
      <p:sp>
        <p:nvSpPr>
          <p:cNvPr id="5" name="Line 32">
            <a:extLst>
              <a:ext uri="{FF2B5EF4-FFF2-40B4-BE49-F238E27FC236}">
                <a16:creationId xmlns:a16="http://schemas.microsoft.com/office/drawing/2014/main" id="{89CCEDCF-A037-4D6B-B2B8-4930FB20E5F7}"/>
              </a:ext>
            </a:extLst>
          </p:cNvPr>
          <p:cNvSpPr>
            <a:spLocks noChangeShapeType="1"/>
          </p:cNvSpPr>
          <p:nvPr/>
        </p:nvSpPr>
        <p:spPr bwMode="auto">
          <a:xfrm flipV="1">
            <a:off x="4508500" y="1778000"/>
            <a:ext cx="3365500" cy="1524000"/>
          </a:xfrm>
          <a:prstGeom prst="line">
            <a:avLst/>
          </a:prstGeom>
          <a:noFill/>
          <a:ln w="28575">
            <a:solidFill>
              <a:srgbClr val="E71FA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1" name="Oval 35">
            <a:extLst>
              <a:ext uri="{FF2B5EF4-FFF2-40B4-BE49-F238E27FC236}">
                <a16:creationId xmlns:a16="http://schemas.microsoft.com/office/drawing/2014/main" id="{06BB6E92-54D0-49FA-891C-8CC0AD7511E2}"/>
              </a:ext>
            </a:extLst>
          </p:cNvPr>
          <p:cNvSpPr>
            <a:spLocks noChangeArrowheads="1"/>
          </p:cNvSpPr>
          <p:nvPr/>
        </p:nvSpPr>
        <p:spPr bwMode="auto">
          <a:xfrm>
            <a:off x="7048500" y="14605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2" name="Text Box 36">
            <a:extLst>
              <a:ext uri="{FF2B5EF4-FFF2-40B4-BE49-F238E27FC236}">
                <a16:creationId xmlns:a16="http://schemas.microsoft.com/office/drawing/2014/main" id="{40D9B895-B65C-4A44-AEFD-48A4006CB56A}"/>
              </a:ext>
            </a:extLst>
          </p:cNvPr>
          <p:cNvSpPr txBox="1">
            <a:spLocks noChangeArrowheads="1"/>
          </p:cNvSpPr>
          <p:nvPr/>
        </p:nvSpPr>
        <p:spPr bwMode="auto">
          <a:xfrm>
            <a:off x="7289271" y="13678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3" name="Oval 37">
            <a:extLst>
              <a:ext uri="{FF2B5EF4-FFF2-40B4-BE49-F238E27FC236}">
                <a16:creationId xmlns:a16="http://schemas.microsoft.com/office/drawing/2014/main" id="{A00019D3-BFF6-48DD-A17C-3E65C188B397}"/>
              </a:ext>
            </a:extLst>
          </p:cNvPr>
          <p:cNvSpPr>
            <a:spLocks noChangeArrowheads="1"/>
          </p:cNvSpPr>
          <p:nvPr/>
        </p:nvSpPr>
        <p:spPr bwMode="auto">
          <a:xfrm>
            <a:off x="7207664" y="2159000"/>
            <a:ext cx="254000" cy="254000"/>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4" name="Text Box 38">
            <a:extLst>
              <a:ext uri="{FF2B5EF4-FFF2-40B4-BE49-F238E27FC236}">
                <a16:creationId xmlns:a16="http://schemas.microsoft.com/office/drawing/2014/main" id="{0096E25B-C968-4492-8B4B-BF148FDDA5A7}"/>
              </a:ext>
            </a:extLst>
          </p:cNvPr>
          <p:cNvSpPr txBox="1">
            <a:spLocks noChangeArrowheads="1"/>
          </p:cNvSpPr>
          <p:nvPr/>
        </p:nvSpPr>
        <p:spPr bwMode="auto">
          <a:xfrm>
            <a:off x="7448435" y="2066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=1</a:t>
            </a:r>
          </a:p>
        </p:txBody>
      </p:sp>
      <p:sp>
        <p:nvSpPr>
          <p:cNvPr id="2" name="Line 33">
            <a:extLst>
              <a:ext uri="{FF2B5EF4-FFF2-40B4-BE49-F238E27FC236}">
                <a16:creationId xmlns:a16="http://schemas.microsoft.com/office/drawing/2014/main" id="{1CAD4AEC-E390-44EB-AC79-CA3CACFE851E}"/>
              </a:ext>
            </a:extLst>
          </p:cNvPr>
          <p:cNvSpPr>
            <a:spLocks noChangeShapeType="1"/>
          </p:cNvSpPr>
          <p:nvPr/>
        </p:nvSpPr>
        <p:spPr bwMode="auto">
          <a:xfrm>
            <a:off x="4508500" y="2032000"/>
            <a:ext cx="2667000" cy="2667000"/>
          </a:xfrm>
          <a:prstGeom prst="line">
            <a:avLst/>
          </a:prstGeom>
          <a:noFill/>
          <a:ln w="28575">
            <a:solidFill>
              <a:schemeClr val="tx1">
                <a:lumMod val="60000"/>
                <a:lumOff val="40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p>
        </p:txBody>
      </p:sp>
      <p:sp>
        <p:nvSpPr>
          <p:cNvPr id="16" name="Oval 38">
            <a:extLst>
              <a:ext uri="{FF2B5EF4-FFF2-40B4-BE49-F238E27FC236}">
                <a16:creationId xmlns:a16="http://schemas.microsoft.com/office/drawing/2014/main" id="{4D309D09-6C32-4DDD-8BCD-E9D45F957DF6}"/>
              </a:ext>
            </a:extLst>
          </p:cNvPr>
          <p:cNvSpPr>
            <a:spLocks noChangeArrowheads="1"/>
          </p:cNvSpPr>
          <p:nvPr/>
        </p:nvSpPr>
        <p:spPr bwMode="auto">
          <a:xfrm>
            <a:off x="6985000" y="3683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7" name="Text Box 39">
            <a:extLst>
              <a:ext uri="{FF2B5EF4-FFF2-40B4-BE49-F238E27FC236}">
                <a16:creationId xmlns:a16="http://schemas.microsoft.com/office/drawing/2014/main" id="{A1FEB3D4-173F-46AE-8BEF-184C7D175B3B}"/>
              </a:ext>
            </a:extLst>
          </p:cNvPr>
          <p:cNvSpPr txBox="1">
            <a:spLocks noChangeArrowheads="1"/>
          </p:cNvSpPr>
          <p:nvPr/>
        </p:nvSpPr>
        <p:spPr bwMode="auto">
          <a:xfrm>
            <a:off x="7225771" y="3590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=0</a:t>
            </a:r>
          </a:p>
        </p:txBody>
      </p:sp>
      <p:sp>
        <p:nvSpPr>
          <p:cNvPr id="18" name="Oval 40">
            <a:extLst>
              <a:ext uri="{FF2B5EF4-FFF2-40B4-BE49-F238E27FC236}">
                <a16:creationId xmlns:a16="http://schemas.microsoft.com/office/drawing/2014/main" id="{E759C2EF-83FB-4022-8AC3-9A2A00BBD9BA}"/>
              </a:ext>
            </a:extLst>
          </p:cNvPr>
          <p:cNvSpPr>
            <a:spLocks noChangeArrowheads="1"/>
          </p:cNvSpPr>
          <p:nvPr/>
        </p:nvSpPr>
        <p:spPr bwMode="auto">
          <a:xfrm>
            <a:off x="5143500" y="3683000"/>
            <a:ext cx="254000" cy="254000"/>
          </a:xfrm>
          <a:prstGeom prst="ellipse">
            <a:avLst/>
          </a:prstGeom>
          <a:solidFill>
            <a:schemeClr val="tx1">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19" name="Text Box 41">
            <a:extLst>
              <a:ext uri="{FF2B5EF4-FFF2-40B4-BE49-F238E27FC236}">
                <a16:creationId xmlns:a16="http://schemas.microsoft.com/office/drawing/2014/main" id="{9FD3043B-EC13-44A9-9001-898E92B19CF1}"/>
              </a:ext>
            </a:extLst>
          </p:cNvPr>
          <p:cNvSpPr txBox="1">
            <a:spLocks noChangeArrowheads="1"/>
          </p:cNvSpPr>
          <p:nvPr/>
        </p:nvSpPr>
        <p:spPr bwMode="auto">
          <a:xfrm>
            <a:off x="5384271" y="3590396"/>
            <a:ext cx="486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latin typeface="Times New Roman" panose="02020603050405020304" pitchFamily="18" charset="0"/>
              </a:rPr>
              <a:t>=1</a:t>
            </a:r>
          </a:p>
        </p:txBody>
      </p:sp>
      <p:sp>
        <p:nvSpPr>
          <p:cNvPr id="44" name="Rectangle 3">
            <a:extLst>
              <a:ext uri="{FF2B5EF4-FFF2-40B4-BE49-F238E27FC236}">
                <a16:creationId xmlns:a16="http://schemas.microsoft.com/office/drawing/2014/main" id="{EF5F4F4E-DAE0-4A0D-B415-AF1283EED345}"/>
              </a:ext>
            </a:extLst>
          </p:cNvPr>
          <p:cNvSpPr>
            <a:spLocks noChangeArrowheads="1"/>
          </p:cNvSpPr>
          <p:nvPr/>
        </p:nvSpPr>
        <p:spPr bwMode="auto">
          <a:xfrm>
            <a:off x="6032500" y="2921000"/>
            <a:ext cx="1651000" cy="508000"/>
          </a:xfrm>
          <a:prstGeom prst="rect">
            <a:avLst/>
          </a:prstGeom>
          <a:solidFill>
            <a:schemeClr val="bg1"/>
          </a:solidFill>
          <a:ln w="12700">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grpSp>
        <p:nvGrpSpPr>
          <p:cNvPr id="45" name="Group 49">
            <a:extLst>
              <a:ext uri="{FF2B5EF4-FFF2-40B4-BE49-F238E27FC236}">
                <a16:creationId xmlns:a16="http://schemas.microsoft.com/office/drawing/2014/main" id="{93C49CE4-1BFE-4246-93A0-096995C10256}"/>
              </a:ext>
            </a:extLst>
          </p:cNvPr>
          <p:cNvGrpSpPr>
            <a:grpSpLocks/>
          </p:cNvGrpSpPr>
          <p:nvPr/>
        </p:nvGrpSpPr>
        <p:grpSpPr bwMode="auto">
          <a:xfrm>
            <a:off x="6148721" y="2924890"/>
            <a:ext cx="1565011" cy="508000"/>
            <a:chOff x="3648" y="2016"/>
            <a:chExt cx="1183" cy="384"/>
          </a:xfrm>
        </p:grpSpPr>
        <p:sp>
          <p:nvSpPr>
            <p:cNvPr id="46" name="Oval 50">
              <a:extLst>
                <a:ext uri="{FF2B5EF4-FFF2-40B4-BE49-F238E27FC236}">
                  <a16:creationId xmlns:a16="http://schemas.microsoft.com/office/drawing/2014/main" id="{B0520019-BF36-4D4C-9AFB-B8EF2BDECB3F}"/>
                </a:ext>
              </a:extLst>
            </p:cNvPr>
            <p:cNvSpPr>
              <a:spLocks noChangeArrowheads="1"/>
            </p:cNvSpPr>
            <p:nvPr/>
          </p:nvSpPr>
          <p:spPr bwMode="auto">
            <a:xfrm>
              <a:off x="3648" y="2112"/>
              <a:ext cx="192" cy="192"/>
            </a:xfrm>
            <a:prstGeom prst="ellipse">
              <a:avLst/>
            </a:prstGeom>
            <a:solidFill>
              <a:srgbClr val="E71FA0"/>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47" name="Oval 51">
              <a:extLst>
                <a:ext uri="{FF2B5EF4-FFF2-40B4-BE49-F238E27FC236}">
                  <a16:creationId xmlns:a16="http://schemas.microsoft.com/office/drawing/2014/main" id="{C88B971F-7716-4820-B260-9EEB346B78B0}"/>
                </a:ext>
              </a:extLst>
            </p:cNvPr>
            <p:cNvSpPr>
              <a:spLocks noChangeArrowheads="1"/>
            </p:cNvSpPr>
            <p:nvPr/>
          </p:nvSpPr>
          <p:spPr bwMode="auto">
            <a:xfrm>
              <a:off x="4026" y="2112"/>
              <a:ext cx="192" cy="192"/>
            </a:xfrm>
            <a:prstGeom prst="ellipse">
              <a:avLst/>
            </a:prstGeom>
            <a:solidFill>
              <a:schemeClr val="accent2">
                <a:lumMod val="60000"/>
                <a:lumOff val="40000"/>
              </a:schemeClr>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500"/>
            </a:p>
          </p:txBody>
        </p:sp>
        <p:sp>
          <p:nvSpPr>
            <p:cNvPr id="48" name="Text Box 52">
              <a:extLst>
                <a:ext uri="{FF2B5EF4-FFF2-40B4-BE49-F238E27FC236}">
                  <a16:creationId xmlns:a16="http://schemas.microsoft.com/office/drawing/2014/main" id="{EB9583B4-5A83-478C-BFB9-2C2DC3DF9FA0}"/>
                </a:ext>
              </a:extLst>
            </p:cNvPr>
            <p:cNvSpPr txBox="1">
              <a:spLocks noChangeArrowheads="1"/>
            </p:cNvSpPr>
            <p:nvPr/>
          </p:nvSpPr>
          <p:spPr bwMode="auto">
            <a:xfrm>
              <a:off x="3830" y="2042"/>
              <a:ext cx="20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49" name="Object 53">
                  <a:extLst>
                    <a:ext uri="{FF2B5EF4-FFF2-40B4-BE49-F238E27FC236}">
                      <a16:creationId xmlns:a16="http://schemas.microsoft.com/office/drawing/2014/main" id="{D4A3B821-C650-468A-89D4-9D3B080BAE6F}"/>
                    </a:ext>
                  </a:extLst>
                </p:cNvPr>
                <p:cNvSpPr txBox="1"/>
                <p:nvPr/>
              </p:nvSpPr>
              <p:spPr bwMode="auto">
                <a:xfrm>
                  <a:off x="4224" y="2016"/>
                  <a:ext cx="247" cy="384"/>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en-GB" i="1">
                            <a:solidFill>
                              <a:srgbClr val="000000"/>
                            </a:solidFill>
                            <a:latin typeface="Cambria Math" panose="02040503050406030204" pitchFamily="18" charset="0"/>
                          </a:rPr>
                          <m:t>−</m:t>
                        </m:r>
                        <m:f>
                          <m:fPr>
                            <m:ctrlPr>
                              <a:rPr lang="en-GB" i="1">
                                <a:solidFill>
                                  <a:srgbClr val="000000"/>
                                </a:solidFill>
                                <a:latin typeface="Cambria Math" panose="02040503050406030204" pitchFamily="18" charset="0"/>
                              </a:rPr>
                            </m:ctrlPr>
                          </m:fPr>
                          <m:num>
                            <m:r>
                              <a:rPr lang="en-GB" i="1">
                                <a:solidFill>
                                  <a:srgbClr val="000000"/>
                                </a:solidFill>
                                <a:latin typeface="Cambria Math" panose="02040503050406030204" pitchFamily="18" charset="0"/>
                              </a:rPr>
                              <m:t>1</m:t>
                            </m:r>
                          </m:num>
                          <m:den>
                            <m:r>
                              <a:rPr lang="en-GB" i="1">
                                <a:solidFill>
                                  <a:srgbClr val="000000"/>
                                </a:solidFill>
                                <a:latin typeface="Cambria Math" panose="02040503050406030204" pitchFamily="18" charset="0"/>
                              </a:rPr>
                              <m:t>2</m:t>
                            </m:r>
                          </m:den>
                        </m:f>
                      </m:oMath>
                    </m:oMathPara>
                  </a14:m>
                  <a:endParaRPr lang="en-GB" dirty="0"/>
                </a:p>
              </p:txBody>
            </p:sp>
          </mc:Choice>
          <mc:Fallback xmlns="">
            <p:sp>
              <p:nvSpPr>
                <p:cNvPr id="49" name="Object 53">
                  <a:extLst>
                    <a:ext uri="{FF2B5EF4-FFF2-40B4-BE49-F238E27FC236}">
                      <a16:creationId xmlns:a16="http://schemas.microsoft.com/office/drawing/2014/main" id="{D4A3B821-C650-468A-89D4-9D3B080BAE6F}"/>
                    </a:ext>
                  </a:extLst>
                </p:cNvPr>
                <p:cNvSpPr txBox="1">
                  <a:spLocks noRot="1" noChangeAspect="1" noMove="1" noResize="1" noEditPoints="1" noAdjustHandles="1" noChangeArrowheads="1" noChangeShapeType="1" noTextEdit="1"/>
                </p:cNvSpPr>
                <p:nvPr/>
              </p:nvSpPr>
              <p:spPr bwMode="auto">
                <a:xfrm>
                  <a:off x="4224" y="2016"/>
                  <a:ext cx="247" cy="384"/>
                </a:xfrm>
                <a:prstGeom prst="rect">
                  <a:avLst/>
                </a:prstGeom>
                <a:blipFill>
                  <a:blip r:embed="rId9"/>
                  <a:stretch>
                    <a:fillRect r="-28302"/>
                  </a:stretch>
                </a:blipFill>
                <a:ln>
                  <a:noFill/>
                </a:ln>
                <a:effectLst/>
              </p:spPr>
              <p:txBody>
                <a:bodyPr/>
                <a:lstStyle/>
                <a:p>
                  <a:r>
                    <a:rPr lang="en-GB">
                      <a:noFill/>
                    </a:rPr>
                    <a:t> </a:t>
                  </a:r>
                </a:p>
              </p:txBody>
            </p:sp>
          </mc:Fallback>
        </mc:AlternateContent>
        <p:sp>
          <p:nvSpPr>
            <p:cNvPr id="50" name="Text Box 54">
              <a:extLst>
                <a:ext uri="{FF2B5EF4-FFF2-40B4-BE49-F238E27FC236}">
                  <a16:creationId xmlns:a16="http://schemas.microsoft.com/office/drawing/2014/main" id="{2C728451-9B30-48B5-A50D-CAC2C0E9F647}"/>
                </a:ext>
              </a:extLst>
            </p:cNvPr>
            <p:cNvSpPr txBox="1">
              <a:spLocks noChangeArrowheads="1"/>
            </p:cNvSpPr>
            <p:nvPr/>
          </p:nvSpPr>
          <p:spPr bwMode="auto">
            <a:xfrm>
              <a:off x="4464" y="2064"/>
              <a:ext cx="367"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defRPr>
                  <a:solidFill>
                    <a:schemeClr val="tx1"/>
                  </a:solidFill>
                  <a:latin typeface="Arial" panose="020B0604020202020204" pitchFamily="34" charset="0"/>
                </a:defRPr>
              </a:lvl1pPr>
              <a:lvl2pPr marL="742950" indent="-285750" defTabSz="762000" eaLnBrk="0" hangingPunct="0">
                <a:defRPr>
                  <a:solidFill>
                    <a:schemeClr val="tx1"/>
                  </a:solidFill>
                  <a:latin typeface="Arial" panose="020B0604020202020204" pitchFamily="34" charset="0"/>
                </a:defRPr>
              </a:lvl2pPr>
              <a:lvl3pPr marL="1143000" indent="-228600" defTabSz="762000" eaLnBrk="0" hangingPunct="0">
                <a:defRPr>
                  <a:solidFill>
                    <a:schemeClr val="tx1"/>
                  </a:solidFill>
                  <a:latin typeface="Arial" panose="020B0604020202020204" pitchFamily="34" charset="0"/>
                </a:defRPr>
              </a:lvl3pPr>
              <a:lvl4pPr marL="1600200" indent="-228600" defTabSz="762000" eaLnBrk="0" hangingPunct="0">
                <a:defRPr>
                  <a:solidFill>
                    <a:schemeClr val="tx1"/>
                  </a:solidFill>
                  <a:latin typeface="Arial" panose="020B0604020202020204" pitchFamily="34" charset="0"/>
                </a:defRPr>
              </a:lvl4pPr>
              <a:lvl5pPr marL="2057400" indent="-228600" defTabSz="762000" eaLnBrk="0" hangingPunct="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dirty="0">
                  <a:latin typeface="Times New Roman" panose="02020603050405020304" pitchFamily="18" charset="0"/>
                </a:rPr>
                <a:t>&gt;0</a:t>
              </a:r>
            </a:p>
          </p:txBody>
        </p:sp>
      </p:grpSp>
      <p:graphicFrame>
        <p:nvGraphicFramePr>
          <p:cNvPr id="15" name="Object 38">
            <a:extLst>
              <a:ext uri="{FF2B5EF4-FFF2-40B4-BE49-F238E27FC236}">
                <a16:creationId xmlns:a16="http://schemas.microsoft.com/office/drawing/2014/main" id="{9E1B9DCA-B8AB-4EF2-A418-B7AF1D9E8715}"/>
              </a:ext>
            </a:extLst>
          </p:cNvPr>
          <p:cNvGraphicFramePr>
            <a:graphicFrameLocks noChangeAspect="1"/>
          </p:cNvGraphicFramePr>
          <p:nvPr/>
        </p:nvGraphicFramePr>
        <p:xfrm>
          <a:off x="2794000" y="2667000"/>
          <a:ext cx="254000" cy="206375"/>
        </p:xfrm>
        <a:graphic>
          <a:graphicData uri="http://schemas.openxmlformats.org/presentationml/2006/ole">
            <mc:AlternateContent xmlns:mc="http://schemas.openxmlformats.org/markup-compatibility/2006">
              <mc:Choice xmlns:v="urn:schemas-microsoft-com:vml" Requires="v">
                <p:oleObj name="Equation" r:id="rId10" imgW="203040" imgH="164880" progId="Equation.3">
                  <p:embed/>
                </p:oleObj>
              </mc:Choice>
              <mc:Fallback>
                <p:oleObj name="Equation" r:id="rId10" imgW="203040" imgH="164880" progId="Equation.3">
                  <p:embed/>
                  <p:pic>
                    <p:nvPicPr>
                      <p:cNvPr id="15" name="Object 38">
                        <a:extLst>
                          <a:ext uri="{FF2B5EF4-FFF2-40B4-BE49-F238E27FC236}">
                            <a16:creationId xmlns:a16="http://schemas.microsoft.com/office/drawing/2014/main" id="{9E1B9DCA-B8AB-4EF2-A418-B7AF1D9E87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4000" y="2667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20" name="Object 39">
            <a:extLst>
              <a:ext uri="{FF2B5EF4-FFF2-40B4-BE49-F238E27FC236}">
                <a16:creationId xmlns:a16="http://schemas.microsoft.com/office/drawing/2014/main" id="{45F7A573-FF04-42CE-BE0A-0A7DEF744C86}"/>
              </a:ext>
            </a:extLst>
          </p:cNvPr>
          <p:cNvGraphicFramePr>
            <a:graphicFrameLocks noChangeAspect="1"/>
          </p:cNvGraphicFramePr>
          <p:nvPr/>
        </p:nvGraphicFramePr>
        <p:xfrm>
          <a:off x="2286000" y="2667000"/>
          <a:ext cx="109803" cy="206375"/>
        </p:xfrm>
        <a:graphic>
          <a:graphicData uri="http://schemas.openxmlformats.org/presentationml/2006/ole">
            <mc:AlternateContent xmlns:mc="http://schemas.openxmlformats.org/markup-compatibility/2006">
              <mc:Choice xmlns:v="urn:schemas-microsoft-com:vml" Requires="v">
                <p:oleObj name="Equation" r:id="rId12" imgW="88560" imgH="164880" progId="Equation.3">
                  <p:embed/>
                </p:oleObj>
              </mc:Choice>
              <mc:Fallback>
                <p:oleObj name="Equation" r:id="rId12" imgW="88560" imgH="164880" progId="Equation.3">
                  <p:embed/>
                  <p:pic>
                    <p:nvPicPr>
                      <p:cNvPr id="20" name="Object 39">
                        <a:extLst>
                          <a:ext uri="{FF2B5EF4-FFF2-40B4-BE49-F238E27FC236}">
                            <a16:creationId xmlns:a16="http://schemas.microsoft.com/office/drawing/2014/main" id="{45F7A573-FF04-42CE-BE0A-0A7DEF744C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0" y="2667000"/>
                        <a:ext cx="109803"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21" name="Object 42">
            <a:extLst>
              <a:ext uri="{FF2B5EF4-FFF2-40B4-BE49-F238E27FC236}">
                <a16:creationId xmlns:a16="http://schemas.microsoft.com/office/drawing/2014/main" id="{39B2A7CA-D475-4AA7-9E8D-4AEBCD965720}"/>
              </a:ext>
            </a:extLst>
          </p:cNvPr>
          <p:cNvGraphicFramePr>
            <a:graphicFrameLocks noChangeAspect="1"/>
          </p:cNvGraphicFramePr>
          <p:nvPr/>
        </p:nvGraphicFramePr>
        <p:xfrm>
          <a:off x="3429000" y="2857500"/>
          <a:ext cx="285750" cy="444500"/>
        </p:xfrm>
        <a:graphic>
          <a:graphicData uri="http://schemas.openxmlformats.org/presentationml/2006/ole">
            <mc:AlternateContent xmlns:mc="http://schemas.openxmlformats.org/markup-compatibility/2006">
              <mc:Choice xmlns:v="urn:schemas-microsoft-com:vml" Requires="v">
                <p:oleObj name="Equation" r:id="rId14" imgW="253800" imgH="393480" progId="Equation.3">
                  <p:embed/>
                </p:oleObj>
              </mc:Choice>
              <mc:Fallback>
                <p:oleObj name="Equation" r:id="rId14" imgW="253800" imgH="393480" progId="Equation.3">
                  <p:embed/>
                  <p:pic>
                    <p:nvPicPr>
                      <p:cNvPr id="21" name="Object 42">
                        <a:extLst>
                          <a:ext uri="{FF2B5EF4-FFF2-40B4-BE49-F238E27FC236}">
                            <a16:creationId xmlns:a16="http://schemas.microsoft.com/office/drawing/2014/main" id="{39B2A7CA-D475-4AA7-9E8D-4AEBCD9657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29000" y="2857500"/>
                        <a:ext cx="285750" cy="444500"/>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9" name="Object 32">
            <a:extLst>
              <a:ext uri="{FF2B5EF4-FFF2-40B4-BE49-F238E27FC236}">
                <a16:creationId xmlns:a16="http://schemas.microsoft.com/office/drawing/2014/main" id="{8C7EED8B-BFF1-46D0-9A6B-5BD5600F54B9}"/>
              </a:ext>
            </a:extLst>
          </p:cNvPr>
          <p:cNvGraphicFramePr>
            <a:graphicFrameLocks noChangeAspect="1"/>
          </p:cNvGraphicFramePr>
          <p:nvPr/>
        </p:nvGraphicFramePr>
        <p:xfrm>
          <a:off x="2032000" y="3746500"/>
          <a:ext cx="170657" cy="444500"/>
        </p:xfrm>
        <a:graphic>
          <a:graphicData uri="http://schemas.openxmlformats.org/presentationml/2006/ole">
            <mc:AlternateContent xmlns:mc="http://schemas.openxmlformats.org/markup-compatibility/2006">
              <mc:Choice xmlns:v="urn:schemas-microsoft-com:vml" Requires="v">
                <p:oleObj name="Equation" r:id="rId16" imgW="152280" imgH="393480" progId="Equation.3">
                  <p:embed/>
                </p:oleObj>
              </mc:Choice>
              <mc:Fallback>
                <p:oleObj name="Equation" r:id="rId16" imgW="152280" imgH="393480" progId="Equation.3">
                  <p:embed/>
                  <p:pic>
                    <p:nvPicPr>
                      <p:cNvPr id="9" name="Object 32">
                        <a:extLst>
                          <a:ext uri="{FF2B5EF4-FFF2-40B4-BE49-F238E27FC236}">
                            <a16:creationId xmlns:a16="http://schemas.microsoft.com/office/drawing/2014/main" id="{8C7EED8B-BFF1-46D0-9A6B-5BD5600F54B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32000" y="3746500"/>
                        <a:ext cx="170657" cy="444500"/>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10" name="Object 33">
            <a:extLst>
              <a:ext uri="{FF2B5EF4-FFF2-40B4-BE49-F238E27FC236}">
                <a16:creationId xmlns:a16="http://schemas.microsoft.com/office/drawing/2014/main" id="{A405260E-BE11-4F20-A2CF-DFA8EA373783}"/>
              </a:ext>
            </a:extLst>
          </p:cNvPr>
          <p:cNvGraphicFramePr>
            <a:graphicFrameLocks noChangeAspect="1"/>
          </p:cNvGraphicFramePr>
          <p:nvPr/>
        </p:nvGraphicFramePr>
        <p:xfrm>
          <a:off x="3246438" y="3937000"/>
          <a:ext cx="109803" cy="206375"/>
        </p:xfrm>
        <a:graphic>
          <a:graphicData uri="http://schemas.openxmlformats.org/presentationml/2006/ole">
            <mc:AlternateContent xmlns:mc="http://schemas.openxmlformats.org/markup-compatibility/2006">
              <mc:Choice xmlns:v="urn:schemas-microsoft-com:vml" Requires="v">
                <p:oleObj name="Equation" r:id="rId18" imgW="88560" imgH="164880" progId="Equation.3">
                  <p:embed/>
                </p:oleObj>
              </mc:Choice>
              <mc:Fallback>
                <p:oleObj name="Equation" r:id="rId18" imgW="88560" imgH="164880" progId="Equation.3">
                  <p:embed/>
                  <p:pic>
                    <p:nvPicPr>
                      <p:cNvPr id="10" name="Object 33">
                        <a:extLst>
                          <a:ext uri="{FF2B5EF4-FFF2-40B4-BE49-F238E27FC236}">
                            <a16:creationId xmlns:a16="http://schemas.microsoft.com/office/drawing/2014/main" id="{A405260E-BE11-4F20-A2CF-DFA8EA3737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46438" y="3937000"/>
                        <a:ext cx="109803"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22" name="Object 34">
            <a:extLst>
              <a:ext uri="{FF2B5EF4-FFF2-40B4-BE49-F238E27FC236}">
                <a16:creationId xmlns:a16="http://schemas.microsoft.com/office/drawing/2014/main" id="{04D5BA84-4A53-4B4F-B066-7BF3109AF3C6}"/>
              </a:ext>
            </a:extLst>
          </p:cNvPr>
          <p:cNvGraphicFramePr>
            <a:graphicFrameLocks noChangeAspect="1"/>
          </p:cNvGraphicFramePr>
          <p:nvPr/>
        </p:nvGraphicFramePr>
        <p:xfrm>
          <a:off x="2286000" y="4191000"/>
          <a:ext cx="254000" cy="206375"/>
        </p:xfrm>
        <a:graphic>
          <a:graphicData uri="http://schemas.openxmlformats.org/presentationml/2006/ole">
            <mc:AlternateContent xmlns:mc="http://schemas.openxmlformats.org/markup-compatibility/2006">
              <mc:Choice xmlns:v="urn:schemas-microsoft-com:vml" Requires="v">
                <p:oleObj name="Equation" r:id="rId19" imgW="203040" imgH="164880" progId="Equation.3">
                  <p:embed/>
                </p:oleObj>
              </mc:Choice>
              <mc:Fallback>
                <p:oleObj name="Equation" r:id="rId19" imgW="203040" imgH="164880" progId="Equation.3">
                  <p:embed/>
                  <p:pic>
                    <p:nvPicPr>
                      <p:cNvPr id="22" name="Object 34">
                        <a:extLst>
                          <a:ext uri="{FF2B5EF4-FFF2-40B4-BE49-F238E27FC236}">
                            <a16:creationId xmlns:a16="http://schemas.microsoft.com/office/drawing/2014/main" id="{04D5BA84-4A53-4B4F-B066-7BF3109AF3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0" y="4191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23" name="Object 35">
            <a:extLst>
              <a:ext uri="{FF2B5EF4-FFF2-40B4-BE49-F238E27FC236}">
                <a16:creationId xmlns:a16="http://schemas.microsoft.com/office/drawing/2014/main" id="{28DB31F9-D461-452D-A232-BF429E08B986}"/>
              </a:ext>
            </a:extLst>
          </p:cNvPr>
          <p:cNvGraphicFramePr>
            <a:graphicFrameLocks noChangeAspect="1"/>
          </p:cNvGraphicFramePr>
          <p:nvPr/>
        </p:nvGraphicFramePr>
        <p:xfrm>
          <a:off x="2603500" y="4127500"/>
          <a:ext cx="254000" cy="206375"/>
        </p:xfrm>
        <a:graphic>
          <a:graphicData uri="http://schemas.openxmlformats.org/presentationml/2006/ole">
            <mc:AlternateContent xmlns:mc="http://schemas.openxmlformats.org/markup-compatibility/2006">
              <mc:Choice xmlns:v="urn:schemas-microsoft-com:vml" Requires="v">
                <p:oleObj name="Equation" r:id="rId20" imgW="203040" imgH="164880" progId="Equation.3">
                  <p:embed/>
                </p:oleObj>
              </mc:Choice>
              <mc:Fallback>
                <p:oleObj name="Equation" r:id="rId20" imgW="203040" imgH="164880" progId="Equation.3">
                  <p:embed/>
                  <p:pic>
                    <p:nvPicPr>
                      <p:cNvPr id="23" name="Object 35">
                        <a:extLst>
                          <a:ext uri="{FF2B5EF4-FFF2-40B4-BE49-F238E27FC236}">
                            <a16:creationId xmlns:a16="http://schemas.microsoft.com/office/drawing/2014/main" id="{28DB31F9-D461-452D-A232-BF429E08B9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500" y="41275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24" name="Object 36">
            <a:extLst>
              <a:ext uri="{FF2B5EF4-FFF2-40B4-BE49-F238E27FC236}">
                <a16:creationId xmlns:a16="http://schemas.microsoft.com/office/drawing/2014/main" id="{6B278D8E-AA97-4F8B-A74E-D0D94627AB43}"/>
              </a:ext>
            </a:extLst>
          </p:cNvPr>
          <p:cNvGraphicFramePr>
            <a:graphicFrameLocks noChangeAspect="1"/>
          </p:cNvGraphicFramePr>
          <p:nvPr/>
        </p:nvGraphicFramePr>
        <p:xfrm>
          <a:off x="3302000" y="3683000"/>
          <a:ext cx="157428" cy="206375"/>
        </p:xfrm>
        <a:graphic>
          <a:graphicData uri="http://schemas.openxmlformats.org/presentationml/2006/ole">
            <mc:AlternateContent xmlns:mc="http://schemas.openxmlformats.org/markup-compatibility/2006">
              <mc:Choice xmlns:v="urn:schemas-microsoft-com:vml" Requires="v">
                <p:oleObj name="Equation" r:id="rId21" imgW="126720" imgH="164880" progId="Equation.3">
                  <p:embed/>
                </p:oleObj>
              </mc:Choice>
              <mc:Fallback>
                <p:oleObj name="Equation" r:id="rId21" imgW="126720" imgH="164880" progId="Equation.3">
                  <p:embed/>
                  <p:pic>
                    <p:nvPicPr>
                      <p:cNvPr id="24" name="Object 36">
                        <a:extLst>
                          <a:ext uri="{FF2B5EF4-FFF2-40B4-BE49-F238E27FC236}">
                            <a16:creationId xmlns:a16="http://schemas.microsoft.com/office/drawing/2014/main" id="{6B278D8E-AA97-4F8B-A74E-D0D94627AB4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02000" y="3683000"/>
                        <a:ext cx="157428" cy="206375"/>
                      </a:xfrm>
                      <a:prstGeom prst="rect">
                        <a:avLst/>
                      </a:prstGeom>
                      <a:solidFill>
                        <a:schemeClr val="bg1"/>
                      </a:solidFill>
                      <a:ln w="9525">
                        <a:solidFill>
                          <a:schemeClr val="tx1"/>
                        </a:solidFill>
                        <a:miter lim="800000"/>
                        <a:headEnd/>
                        <a:tailEnd/>
                      </a:ln>
                      <a:effectLst/>
                    </p:spPr>
                  </p:pic>
                </p:oleObj>
              </mc:Fallback>
            </mc:AlternateContent>
          </a:graphicData>
        </a:graphic>
      </p:graphicFrame>
      <p:graphicFrame>
        <p:nvGraphicFramePr>
          <p:cNvPr id="25" name="Object 37">
            <a:extLst>
              <a:ext uri="{FF2B5EF4-FFF2-40B4-BE49-F238E27FC236}">
                <a16:creationId xmlns:a16="http://schemas.microsoft.com/office/drawing/2014/main" id="{2BF80753-96EB-429D-B232-EA70B00C343F}"/>
              </a:ext>
            </a:extLst>
          </p:cNvPr>
          <p:cNvGraphicFramePr>
            <a:graphicFrameLocks noChangeAspect="1"/>
          </p:cNvGraphicFramePr>
          <p:nvPr/>
        </p:nvGraphicFramePr>
        <p:xfrm>
          <a:off x="2921000" y="4064000"/>
          <a:ext cx="254000" cy="206375"/>
        </p:xfrm>
        <a:graphic>
          <a:graphicData uri="http://schemas.openxmlformats.org/presentationml/2006/ole">
            <mc:AlternateContent xmlns:mc="http://schemas.openxmlformats.org/markup-compatibility/2006">
              <mc:Choice xmlns:v="urn:schemas-microsoft-com:vml" Requires="v">
                <p:oleObj name="Equation" r:id="rId23" imgW="203040" imgH="164880" progId="Equation.3">
                  <p:embed/>
                </p:oleObj>
              </mc:Choice>
              <mc:Fallback>
                <p:oleObj name="Equation" r:id="rId23" imgW="203040" imgH="164880" progId="Equation.3">
                  <p:embed/>
                  <p:pic>
                    <p:nvPicPr>
                      <p:cNvPr id="25" name="Object 37">
                        <a:extLst>
                          <a:ext uri="{FF2B5EF4-FFF2-40B4-BE49-F238E27FC236}">
                            <a16:creationId xmlns:a16="http://schemas.microsoft.com/office/drawing/2014/main" id="{2BF80753-96EB-429D-B232-EA70B00C34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1000" y="4064000"/>
                        <a:ext cx="254000" cy="206375"/>
                      </a:xfrm>
                      <a:prstGeom prst="rect">
                        <a:avLst/>
                      </a:prstGeom>
                      <a:solidFill>
                        <a:schemeClr val="bg1"/>
                      </a:solidFill>
                      <a:ln w="9525">
                        <a:solidFill>
                          <a:schemeClr val="tx1"/>
                        </a:solidFill>
                        <a:miter lim="800000"/>
                        <a:headEnd/>
                        <a:tailEnd/>
                      </a:ln>
                      <a:effectLst/>
                    </p:spPr>
                  </p:pic>
                </p:oleObj>
              </mc:Fallback>
            </mc:AlternateContent>
          </a:graphicData>
        </a:graphic>
      </p:graphicFrame>
      <mc:AlternateContent xmlns:mc="http://schemas.openxmlformats.org/markup-compatibility/2006" xmlns:a14="http://schemas.microsoft.com/office/drawing/2010/main">
        <mc:Choice Requires="a14">
          <p:sp>
            <p:nvSpPr>
              <p:cNvPr id="65" name="Object 34">
                <a:extLst>
                  <a:ext uri="{FF2B5EF4-FFF2-40B4-BE49-F238E27FC236}">
                    <a16:creationId xmlns:a16="http://schemas.microsoft.com/office/drawing/2014/main" id="{2AC9284F-19C7-43E4-A6FA-B457EFBACB59}"/>
                  </a:ext>
                </a:extLst>
              </p:cNvPr>
              <p:cNvSpPr txBox="1"/>
              <p:nvPr/>
            </p:nvSpPr>
            <p:spPr bwMode="auto">
              <a:xfrm>
                <a:off x="4838700" y="4075114"/>
                <a:ext cx="1252706" cy="335492"/>
              </a:xfrm>
              <a:prstGeom prst="rect">
                <a:avLst/>
              </a:prstGeom>
              <a:noFill/>
              <a:ln w="9525">
                <a:solidFill>
                  <a:schemeClr val="accent2"/>
                </a:solid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2−</m:t>
                      </m:r>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&gt;0</m:t>
                      </m:r>
                    </m:oMath>
                  </m:oMathPara>
                </a14:m>
                <a:endParaRPr lang="en-GB" sz="1400" dirty="0"/>
              </a:p>
            </p:txBody>
          </p:sp>
        </mc:Choice>
        <mc:Fallback xmlns="">
          <p:sp>
            <p:nvSpPr>
              <p:cNvPr id="65" name="Object 34">
                <a:extLst>
                  <a:ext uri="{FF2B5EF4-FFF2-40B4-BE49-F238E27FC236}">
                    <a16:creationId xmlns:a16="http://schemas.microsoft.com/office/drawing/2014/main" id="{2AC9284F-19C7-43E4-A6FA-B457EFBACB59}"/>
                  </a:ext>
                </a:extLst>
              </p:cNvPr>
              <p:cNvSpPr txBox="1">
                <a:spLocks noRot="1" noChangeAspect="1" noMove="1" noResize="1" noEditPoints="1" noAdjustHandles="1" noChangeArrowheads="1" noChangeShapeType="1" noTextEdit="1"/>
              </p:cNvSpPr>
              <p:nvPr/>
            </p:nvSpPr>
            <p:spPr bwMode="auto">
              <a:xfrm>
                <a:off x="4838700" y="4075114"/>
                <a:ext cx="1252706" cy="335492"/>
              </a:xfrm>
              <a:prstGeom prst="rect">
                <a:avLst/>
              </a:prstGeom>
              <a:blipFill>
                <a:blip r:embed="rId24"/>
                <a:stretch>
                  <a:fillRect/>
                </a:stretch>
              </a:blipFill>
              <a:ln w="9525">
                <a:solidFill>
                  <a:schemeClr val="accent2"/>
                </a:solidFill>
                <a:miter lim="800000"/>
                <a:headEnd/>
                <a:tailEn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bject 35">
                <a:extLst>
                  <a:ext uri="{FF2B5EF4-FFF2-40B4-BE49-F238E27FC236}">
                    <a16:creationId xmlns:a16="http://schemas.microsoft.com/office/drawing/2014/main" id="{AC765CA2-6D4B-44AB-B9D3-16F29CDD822A}"/>
                  </a:ext>
                </a:extLst>
              </p:cNvPr>
              <p:cNvSpPr txBox="1"/>
              <p:nvPr/>
            </p:nvSpPr>
            <p:spPr bwMode="auto">
              <a:xfrm>
                <a:off x="6673918" y="4028319"/>
                <a:ext cx="1257163" cy="336610"/>
              </a:xfrm>
              <a:prstGeom prst="rect">
                <a:avLst/>
              </a:prstGeom>
              <a:noFill/>
              <a:ln w="9525">
                <a:solidFill>
                  <a:schemeClr val="accent2"/>
                </a:solid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2−</m:t>
                      </m:r>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&lt;0</m:t>
                      </m:r>
                    </m:oMath>
                  </m:oMathPara>
                </a14:m>
                <a:endParaRPr lang="en-GB" sz="1400" dirty="0"/>
              </a:p>
            </p:txBody>
          </p:sp>
        </mc:Choice>
        <mc:Fallback xmlns="">
          <p:sp>
            <p:nvSpPr>
              <p:cNvPr id="66" name="Object 35">
                <a:extLst>
                  <a:ext uri="{FF2B5EF4-FFF2-40B4-BE49-F238E27FC236}">
                    <a16:creationId xmlns:a16="http://schemas.microsoft.com/office/drawing/2014/main" id="{AC765CA2-6D4B-44AB-B9D3-16F29CDD822A}"/>
                  </a:ext>
                </a:extLst>
              </p:cNvPr>
              <p:cNvSpPr txBox="1">
                <a:spLocks noRot="1" noChangeAspect="1" noMove="1" noResize="1" noEditPoints="1" noAdjustHandles="1" noChangeArrowheads="1" noChangeShapeType="1" noTextEdit="1"/>
              </p:cNvSpPr>
              <p:nvPr/>
            </p:nvSpPr>
            <p:spPr bwMode="auto">
              <a:xfrm>
                <a:off x="6673918" y="4028319"/>
                <a:ext cx="1257163" cy="336610"/>
              </a:xfrm>
              <a:prstGeom prst="rect">
                <a:avLst/>
              </a:prstGeom>
              <a:blipFill>
                <a:blip r:embed="rId25"/>
                <a:stretch>
                  <a:fillRect/>
                </a:stretch>
              </a:blipFill>
              <a:ln w="9525">
                <a:solidFill>
                  <a:schemeClr val="accent2"/>
                </a:solidFill>
                <a:miter lim="800000"/>
                <a:headEnd/>
                <a:tailEn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bject 33">
                <a:extLst>
                  <a:ext uri="{FF2B5EF4-FFF2-40B4-BE49-F238E27FC236}">
                    <a16:creationId xmlns:a16="http://schemas.microsoft.com/office/drawing/2014/main" id="{7E474938-CC11-4EB4-88CA-A52212A3CD94}"/>
                  </a:ext>
                </a:extLst>
              </p:cNvPr>
              <p:cNvSpPr txBox="1"/>
              <p:nvPr/>
            </p:nvSpPr>
            <p:spPr bwMode="auto">
              <a:xfrm>
                <a:off x="6540500" y="2445994"/>
                <a:ext cx="1411392" cy="463758"/>
              </a:xfrm>
              <a:prstGeom prst="rect">
                <a:avLst/>
              </a:prstGeom>
              <a:noFill/>
              <a:ln w="9525">
                <a:solidFill>
                  <a:srgbClr val="E71FA0"/>
                </a:solidFill>
                <a:miter lim="800000"/>
                <a:headEnd/>
                <a:tailEnd/>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1+</m:t>
                      </m:r>
                      <m:f>
                        <m:fPr>
                          <m:ctrlPr>
                            <a:rPr lang="en-GB" sz="1400" i="1">
                              <a:solidFill>
                                <a:srgbClr val="000000"/>
                              </a:solidFill>
                              <a:latin typeface="Cambria Math" panose="02040503050406030204" pitchFamily="18" charset="0"/>
                            </a:rPr>
                          </m:ctrlPr>
                        </m:fPr>
                        <m:num>
                          <m:r>
                            <a:rPr lang="en-GB" sz="1400" i="1">
                              <a:solidFill>
                                <a:srgbClr val="000000"/>
                              </a:solidFill>
                              <a:latin typeface="Cambria Math" panose="02040503050406030204" pitchFamily="18" charset="0"/>
                            </a:rPr>
                            <m:t>1</m:t>
                          </m:r>
                        </m:num>
                        <m:den>
                          <m:r>
                            <a:rPr lang="en-GB" sz="1400" i="1">
                              <a:solidFill>
                                <a:srgbClr val="000000"/>
                              </a:solidFill>
                              <a:latin typeface="Cambria Math" panose="02040503050406030204" pitchFamily="18" charset="0"/>
                            </a:rPr>
                            <m:t>2</m:t>
                          </m:r>
                        </m:den>
                      </m:f>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&gt;0</m:t>
                      </m:r>
                    </m:oMath>
                  </m:oMathPara>
                </a14:m>
                <a:endParaRPr lang="en-GB" sz="1400" dirty="0"/>
              </a:p>
            </p:txBody>
          </p:sp>
        </mc:Choice>
        <mc:Fallback xmlns="">
          <p:sp>
            <p:nvSpPr>
              <p:cNvPr id="67" name="Object 33">
                <a:extLst>
                  <a:ext uri="{FF2B5EF4-FFF2-40B4-BE49-F238E27FC236}">
                    <a16:creationId xmlns:a16="http://schemas.microsoft.com/office/drawing/2014/main" id="{7E474938-CC11-4EB4-88CA-A52212A3CD94}"/>
                  </a:ext>
                </a:extLst>
              </p:cNvPr>
              <p:cNvSpPr txBox="1">
                <a:spLocks noRot="1" noChangeAspect="1" noMove="1" noResize="1" noEditPoints="1" noAdjustHandles="1" noChangeArrowheads="1" noChangeShapeType="1" noTextEdit="1"/>
              </p:cNvSpPr>
              <p:nvPr/>
            </p:nvSpPr>
            <p:spPr bwMode="auto">
              <a:xfrm>
                <a:off x="6540500" y="2445994"/>
                <a:ext cx="1411392" cy="463758"/>
              </a:xfrm>
              <a:prstGeom prst="rect">
                <a:avLst/>
              </a:prstGeom>
              <a:blipFill>
                <a:blip r:embed="rId26"/>
                <a:stretch>
                  <a:fillRect b="-1282"/>
                </a:stretch>
              </a:blipFill>
              <a:ln w="9525">
                <a:solidFill>
                  <a:srgbClr val="E71FA0"/>
                </a:solidFill>
                <a:miter lim="800000"/>
                <a:headEnd/>
                <a:tailEn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bject 34">
                <a:extLst>
                  <a:ext uri="{FF2B5EF4-FFF2-40B4-BE49-F238E27FC236}">
                    <a16:creationId xmlns:a16="http://schemas.microsoft.com/office/drawing/2014/main" id="{A809BF58-8D69-464D-AA3D-156F3FEFC676}"/>
                  </a:ext>
                </a:extLst>
              </p:cNvPr>
              <p:cNvSpPr txBox="1"/>
              <p:nvPr/>
            </p:nvSpPr>
            <p:spPr bwMode="auto">
              <a:xfrm>
                <a:off x="5207001" y="1397000"/>
                <a:ext cx="1387178" cy="502920"/>
              </a:xfrm>
              <a:prstGeom prst="rect">
                <a:avLst/>
              </a:prstGeom>
              <a:noFill/>
              <a:ln w="9525">
                <a:solidFill>
                  <a:srgbClr val="E71FA0"/>
                </a:solid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GB" sz="1400" i="1">
                          <a:solidFill>
                            <a:srgbClr val="000000"/>
                          </a:solidFill>
                          <a:latin typeface="Cambria Math" panose="02040503050406030204" pitchFamily="18" charset="0"/>
                        </a:rPr>
                        <m:t>1+</m:t>
                      </m:r>
                      <m:f>
                        <m:fPr>
                          <m:ctrlPr>
                            <a:rPr lang="en-GB" sz="1400" i="1">
                              <a:solidFill>
                                <a:srgbClr val="000000"/>
                              </a:solidFill>
                              <a:latin typeface="Cambria Math" panose="02040503050406030204" pitchFamily="18" charset="0"/>
                            </a:rPr>
                          </m:ctrlPr>
                        </m:fPr>
                        <m:num>
                          <m:r>
                            <a:rPr lang="en-GB" sz="1400" i="1">
                              <a:solidFill>
                                <a:srgbClr val="000000"/>
                              </a:solidFill>
                              <a:latin typeface="Cambria Math" panose="02040503050406030204" pitchFamily="18" charset="0"/>
                            </a:rPr>
                            <m:t>1</m:t>
                          </m:r>
                        </m:num>
                        <m:den>
                          <m:r>
                            <a:rPr lang="en-GB" sz="1400" i="1">
                              <a:solidFill>
                                <a:srgbClr val="000000"/>
                              </a:solidFill>
                              <a:latin typeface="Cambria Math" panose="02040503050406030204" pitchFamily="18" charset="0"/>
                            </a:rPr>
                            <m:t>2</m:t>
                          </m:r>
                        </m:den>
                      </m:f>
                      <m:r>
                        <a:rPr lang="en-GB" sz="1400" i="1">
                          <a:solidFill>
                            <a:srgbClr val="000000"/>
                          </a:solidFill>
                          <a:latin typeface="Cambria Math" panose="02040503050406030204" pitchFamily="18" charset="0"/>
                        </a:rPr>
                        <m:t>𝑥</m:t>
                      </m:r>
                      <m:r>
                        <a:rPr lang="en-GB" sz="1400" i="1">
                          <a:solidFill>
                            <a:srgbClr val="000000"/>
                          </a:solidFill>
                          <a:latin typeface="Cambria Math" panose="02040503050406030204" pitchFamily="18" charset="0"/>
                        </a:rPr>
                        <m:t>−</m:t>
                      </m:r>
                      <m:r>
                        <a:rPr lang="en-GB" sz="1400" i="1">
                          <a:solidFill>
                            <a:srgbClr val="000000"/>
                          </a:solidFill>
                          <a:latin typeface="Cambria Math" panose="02040503050406030204" pitchFamily="18" charset="0"/>
                        </a:rPr>
                        <m:t>𝑦</m:t>
                      </m:r>
                      <m:r>
                        <a:rPr lang="en-GB" sz="1400" i="1">
                          <a:solidFill>
                            <a:srgbClr val="000000"/>
                          </a:solidFill>
                          <a:latin typeface="Cambria Math" panose="02040503050406030204" pitchFamily="18" charset="0"/>
                        </a:rPr>
                        <m:t>&lt;0</m:t>
                      </m:r>
                    </m:oMath>
                  </m:oMathPara>
                </a14:m>
                <a:endParaRPr lang="en-GB" sz="1400" dirty="0"/>
              </a:p>
            </p:txBody>
          </p:sp>
        </mc:Choice>
        <mc:Fallback xmlns="">
          <p:sp>
            <p:nvSpPr>
              <p:cNvPr id="68" name="Object 34">
                <a:extLst>
                  <a:ext uri="{FF2B5EF4-FFF2-40B4-BE49-F238E27FC236}">
                    <a16:creationId xmlns:a16="http://schemas.microsoft.com/office/drawing/2014/main" id="{A809BF58-8D69-464D-AA3D-156F3FEFC676}"/>
                  </a:ext>
                </a:extLst>
              </p:cNvPr>
              <p:cNvSpPr txBox="1">
                <a:spLocks noRot="1" noChangeAspect="1" noMove="1" noResize="1" noEditPoints="1" noAdjustHandles="1" noChangeArrowheads="1" noChangeShapeType="1" noTextEdit="1"/>
              </p:cNvSpPr>
              <p:nvPr/>
            </p:nvSpPr>
            <p:spPr bwMode="auto">
              <a:xfrm>
                <a:off x="5207001" y="1397000"/>
                <a:ext cx="1387178" cy="502920"/>
              </a:xfrm>
              <a:prstGeom prst="rect">
                <a:avLst/>
              </a:prstGeom>
              <a:blipFill>
                <a:blip r:embed="rId27"/>
                <a:stretch>
                  <a:fillRect/>
                </a:stretch>
              </a:blipFill>
              <a:ln w="9525">
                <a:solidFill>
                  <a:srgbClr val="E71FA0"/>
                </a:solidFill>
                <a:miter lim="800000"/>
                <a:headEnd/>
                <a:tailEnd/>
              </a:ln>
              <a:effectLst/>
            </p:spPr>
            <p:txBody>
              <a:bodyPr/>
              <a:lstStyle/>
              <a:p>
                <a:r>
                  <a:rPr lang="en-GB">
                    <a:noFill/>
                  </a:rPr>
                  <a:t> </a:t>
                </a:r>
              </a:p>
            </p:txBody>
          </p:sp>
        </mc:Fallback>
      </mc:AlternateContent>
      <p:sp>
        <p:nvSpPr>
          <p:cNvPr id="63"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6" name="Slide Number Placeholder 25"/>
          <p:cNvSpPr>
            <a:spLocks noGrp="1"/>
          </p:cNvSpPr>
          <p:nvPr>
            <p:ph type="sldNum" sz="quarter" idx="15"/>
          </p:nvPr>
        </p:nvSpPr>
        <p:spPr/>
        <p:txBody>
          <a:bodyPr/>
          <a:lstStyle/>
          <a:p>
            <a:fld id="{15C29056-5AFA-7949-831A-3EC086771171}" type="slidenum">
              <a:rPr lang="de-DE" smtClean="0"/>
              <a:pPr/>
              <a:t>37</a:t>
            </a:fld>
            <a:endParaRPr lang="de-DE" dirty="0"/>
          </a:p>
        </p:txBody>
      </p:sp>
    </p:spTree>
    <p:extLst>
      <p:ext uri="{BB962C8B-B14F-4D97-AF65-F5344CB8AC3E}">
        <p14:creationId xmlns:p14="http://schemas.microsoft.com/office/powerpoint/2010/main" val="11659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148">
            <a:extLst>
              <a:ext uri="{FF2B5EF4-FFF2-40B4-BE49-F238E27FC236}">
                <a16:creationId xmlns:a16="http://schemas.microsoft.com/office/drawing/2014/main" id="{C96FB3FF-2C60-43EC-AE78-34DE60665EE0}"/>
              </a:ext>
            </a:extLst>
          </p:cNvPr>
          <p:cNvPicPr>
            <a:picLocks noChangeAspect="1"/>
          </p:cNvPicPr>
          <p:nvPr/>
        </p:nvPicPr>
        <p:blipFill>
          <a:blip r:embed="rId3"/>
          <a:stretch>
            <a:fillRect/>
          </a:stretch>
        </p:blipFill>
        <p:spPr>
          <a:xfrm>
            <a:off x="6243931" y="3870253"/>
            <a:ext cx="379493" cy="416974"/>
          </a:xfrm>
          <a:prstGeom prst="rect">
            <a:avLst/>
          </a:prstGeom>
        </p:spPr>
      </p:pic>
      <p:pic>
        <p:nvPicPr>
          <p:cNvPr id="154" name="Picture 153">
            <a:extLst>
              <a:ext uri="{FF2B5EF4-FFF2-40B4-BE49-F238E27FC236}">
                <a16:creationId xmlns:a16="http://schemas.microsoft.com/office/drawing/2014/main" id="{B7651BA0-3DBA-42EB-B8FA-4806ED454C08}"/>
              </a:ext>
            </a:extLst>
          </p:cNvPr>
          <p:cNvPicPr>
            <a:picLocks noChangeAspect="1"/>
          </p:cNvPicPr>
          <p:nvPr/>
        </p:nvPicPr>
        <p:blipFill>
          <a:blip r:embed="rId4"/>
          <a:stretch>
            <a:fillRect/>
          </a:stretch>
        </p:blipFill>
        <p:spPr>
          <a:xfrm>
            <a:off x="7634968" y="4185204"/>
            <a:ext cx="345294" cy="367428"/>
          </a:xfrm>
          <a:prstGeom prst="rect">
            <a:avLst/>
          </a:prstGeom>
        </p:spPr>
      </p:pic>
      <p:pic>
        <p:nvPicPr>
          <p:cNvPr id="150" name="Picture 149">
            <a:extLst>
              <a:ext uri="{FF2B5EF4-FFF2-40B4-BE49-F238E27FC236}">
                <a16:creationId xmlns:a16="http://schemas.microsoft.com/office/drawing/2014/main" id="{50CB730E-4699-4A8A-B0DD-24C4217F2F90}"/>
              </a:ext>
            </a:extLst>
          </p:cNvPr>
          <p:cNvPicPr>
            <a:picLocks noChangeAspect="1"/>
          </p:cNvPicPr>
          <p:nvPr/>
        </p:nvPicPr>
        <p:blipFill>
          <a:blip r:embed="rId5"/>
          <a:stretch>
            <a:fillRect/>
          </a:stretch>
        </p:blipFill>
        <p:spPr>
          <a:xfrm>
            <a:off x="6268805" y="4544483"/>
            <a:ext cx="379244" cy="398206"/>
          </a:xfrm>
          <a:prstGeom prst="rect">
            <a:avLst/>
          </a:prstGeom>
        </p:spPr>
      </p:pic>
      <p:sp>
        <p:nvSpPr>
          <p:cNvPr id="2" name="Title 1">
            <a:extLst>
              <a:ext uri="{FF2B5EF4-FFF2-40B4-BE49-F238E27FC236}">
                <a16:creationId xmlns:a16="http://schemas.microsoft.com/office/drawing/2014/main" id="{BE029F92-0045-C445-8B92-83C31D8DD5B7}"/>
              </a:ext>
            </a:extLst>
          </p:cNvPr>
          <p:cNvSpPr>
            <a:spLocks noGrp="1"/>
          </p:cNvSpPr>
          <p:nvPr>
            <p:ph type="title"/>
          </p:nvPr>
        </p:nvSpPr>
        <p:spPr/>
        <p:txBody>
          <a:bodyPr/>
          <a:lstStyle/>
          <a:p>
            <a:r>
              <a:rPr lang="en-US"/>
              <a:t>Biological vs</a:t>
            </a:r>
            <a:r>
              <a:rPr lang="en-US" dirty="0"/>
              <a:t>. Perceptron</a:t>
            </a:r>
          </a:p>
        </p:txBody>
      </p:sp>
      <p:sp>
        <p:nvSpPr>
          <p:cNvPr id="3" name="Content Placeholder 2">
            <a:extLst>
              <a:ext uri="{FF2B5EF4-FFF2-40B4-BE49-F238E27FC236}">
                <a16:creationId xmlns:a16="http://schemas.microsoft.com/office/drawing/2014/main" id="{5BADA255-72AA-934E-8D8A-47920101D488}"/>
              </a:ext>
            </a:extLst>
          </p:cNvPr>
          <p:cNvSpPr>
            <a:spLocks noGrp="1"/>
          </p:cNvSpPr>
          <p:nvPr>
            <p:ph sz="half" idx="1"/>
          </p:nvPr>
        </p:nvSpPr>
        <p:spPr>
          <a:xfrm>
            <a:off x="132914" y="916857"/>
            <a:ext cx="3884240" cy="398206"/>
          </a:xfrm>
        </p:spPr>
        <p:txBody>
          <a:bodyPr>
            <a:normAutofit/>
          </a:bodyPr>
          <a:lstStyle/>
          <a:p>
            <a:pPr marL="0" indent="0" algn="ctr">
              <a:buNone/>
            </a:pPr>
            <a:r>
              <a:rPr lang="en-US" sz="2000" dirty="0"/>
              <a:t>Biological Neuron </a:t>
            </a:r>
          </a:p>
        </p:txBody>
      </p:sp>
      <p:sp>
        <p:nvSpPr>
          <p:cNvPr id="4" name="Content Placeholder 3">
            <a:extLst>
              <a:ext uri="{FF2B5EF4-FFF2-40B4-BE49-F238E27FC236}">
                <a16:creationId xmlns:a16="http://schemas.microsoft.com/office/drawing/2014/main" id="{D2318030-B918-4542-9784-A7CCB9D70385}"/>
              </a:ext>
            </a:extLst>
          </p:cNvPr>
          <p:cNvSpPr>
            <a:spLocks noGrp="1"/>
          </p:cNvSpPr>
          <p:nvPr>
            <p:ph sz="half" idx="2"/>
          </p:nvPr>
        </p:nvSpPr>
        <p:spPr>
          <a:xfrm>
            <a:off x="4797196" y="896119"/>
            <a:ext cx="3884240" cy="398206"/>
          </a:xfrm>
        </p:spPr>
        <p:txBody>
          <a:bodyPr>
            <a:normAutofit/>
          </a:bodyPr>
          <a:lstStyle/>
          <a:p>
            <a:pPr marL="0" indent="0" algn="ctr">
              <a:buNone/>
            </a:pPr>
            <a:r>
              <a:rPr lang="en-US" sz="2000" dirty="0"/>
              <a:t>Biological Neural Networks</a:t>
            </a:r>
          </a:p>
        </p:txBody>
      </p:sp>
      <p:pic>
        <p:nvPicPr>
          <p:cNvPr id="8" name="Picture 7" descr="A close up of a logo&#10;&#10;Description automatically generated">
            <a:extLst>
              <a:ext uri="{FF2B5EF4-FFF2-40B4-BE49-F238E27FC236}">
                <a16:creationId xmlns:a16="http://schemas.microsoft.com/office/drawing/2014/main" id="{7DEE249D-FF6E-C740-93E8-571DD9FF5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205" y="1433020"/>
            <a:ext cx="1983659" cy="1038865"/>
          </a:xfrm>
          <a:prstGeom prst="rect">
            <a:avLst/>
          </a:prstGeom>
        </p:spPr>
      </p:pic>
      <p:sp>
        <p:nvSpPr>
          <p:cNvPr id="91" name="Oval 90">
            <a:extLst>
              <a:ext uri="{FF2B5EF4-FFF2-40B4-BE49-F238E27FC236}">
                <a16:creationId xmlns:a16="http://schemas.microsoft.com/office/drawing/2014/main" id="{253E4F3A-8B41-FB46-9476-9DACB1844F6E}"/>
              </a:ext>
            </a:extLst>
          </p:cNvPr>
          <p:cNvSpPr/>
          <p:nvPr/>
        </p:nvSpPr>
        <p:spPr>
          <a:xfrm>
            <a:off x="1702158" y="4211611"/>
            <a:ext cx="405000" cy="405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92" name="Straight Connector 91">
            <a:extLst>
              <a:ext uri="{FF2B5EF4-FFF2-40B4-BE49-F238E27FC236}">
                <a16:creationId xmlns:a16="http://schemas.microsoft.com/office/drawing/2014/main" id="{3CFF6611-1352-B848-B6F4-28C7D7822550}"/>
              </a:ext>
            </a:extLst>
          </p:cNvPr>
          <p:cNvCxnSpPr>
            <a:stCxn id="91" idx="0"/>
            <a:endCxn id="91" idx="4"/>
          </p:cNvCxnSpPr>
          <p:nvPr/>
        </p:nvCxnSpPr>
        <p:spPr>
          <a:xfrm>
            <a:off x="1904658" y="4211611"/>
            <a:ext cx="0" cy="405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C1242E68-D591-7941-B8A7-B84F58BF01B5}"/>
                  </a:ext>
                </a:extLst>
              </p:cNvPr>
              <p:cNvSpPr txBox="1"/>
              <p:nvPr/>
            </p:nvSpPr>
            <p:spPr>
              <a:xfrm>
                <a:off x="1744412" y="4314788"/>
                <a:ext cx="14427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smtClean="0">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93" name="TextBox 92">
                <a:extLst>
                  <a:ext uri="{FF2B5EF4-FFF2-40B4-BE49-F238E27FC236}">
                    <a16:creationId xmlns:a16="http://schemas.microsoft.com/office/drawing/2014/main" id="{C1242E68-D591-7941-B8A7-B84F58BF01B5}"/>
                  </a:ext>
                </a:extLst>
              </p:cNvPr>
              <p:cNvSpPr txBox="1">
                <a:spLocks noRot="1" noChangeAspect="1" noMove="1" noResize="1" noEditPoints="1" noAdjustHandles="1" noChangeArrowheads="1" noChangeShapeType="1" noTextEdit="1"/>
              </p:cNvSpPr>
              <p:nvPr/>
            </p:nvSpPr>
            <p:spPr>
              <a:xfrm>
                <a:off x="1744412" y="4314788"/>
                <a:ext cx="144270" cy="184666"/>
              </a:xfrm>
              <a:prstGeom prst="rect">
                <a:avLst/>
              </a:prstGeom>
              <a:blipFill>
                <a:blip r:embed="rId7"/>
                <a:stretch>
                  <a:fillRect l="-37500" t="-3333" r="-3750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EB436A49-B9B5-7249-92C2-25E3F1F0A2FC}"/>
                  </a:ext>
                </a:extLst>
              </p:cNvPr>
              <p:cNvSpPr txBox="1"/>
              <p:nvPr/>
            </p:nvSpPr>
            <p:spPr>
              <a:xfrm>
                <a:off x="1952923" y="4310237"/>
                <a:ext cx="137858"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smtClean="0">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94" name="TextBox 93">
                <a:extLst>
                  <a:ext uri="{FF2B5EF4-FFF2-40B4-BE49-F238E27FC236}">
                    <a16:creationId xmlns:a16="http://schemas.microsoft.com/office/drawing/2014/main" id="{EB436A49-B9B5-7249-92C2-25E3F1F0A2FC}"/>
                  </a:ext>
                </a:extLst>
              </p:cNvPr>
              <p:cNvSpPr txBox="1">
                <a:spLocks noRot="1" noChangeAspect="1" noMove="1" noResize="1" noEditPoints="1" noAdjustHandles="1" noChangeArrowheads="1" noChangeShapeType="1" noTextEdit="1"/>
              </p:cNvSpPr>
              <p:nvPr/>
            </p:nvSpPr>
            <p:spPr>
              <a:xfrm>
                <a:off x="1952923" y="4310237"/>
                <a:ext cx="137858" cy="207749"/>
              </a:xfrm>
              <a:prstGeom prst="rect">
                <a:avLst/>
              </a:prstGeom>
              <a:blipFill>
                <a:blip r:embed="rId8"/>
                <a:stretch>
                  <a:fillRect l="-17391" r="-13043"/>
                </a:stretch>
              </a:blipFill>
            </p:spPr>
            <p:txBody>
              <a:bodyPr/>
              <a:lstStyle/>
              <a:p>
                <a:r>
                  <a:rPr lang="en-US">
                    <a:noFill/>
                  </a:rPr>
                  <a:t> </a:t>
                </a:r>
              </a:p>
            </p:txBody>
          </p:sp>
        </mc:Fallback>
      </mc:AlternateContent>
      <p:cxnSp>
        <p:nvCxnSpPr>
          <p:cNvPr id="99" name="Straight Arrow Connector 98">
            <a:extLst>
              <a:ext uri="{FF2B5EF4-FFF2-40B4-BE49-F238E27FC236}">
                <a16:creationId xmlns:a16="http://schemas.microsoft.com/office/drawing/2014/main" id="{15454049-5826-7243-BA5E-B79DA949D03D}"/>
              </a:ext>
            </a:extLst>
          </p:cNvPr>
          <p:cNvCxnSpPr>
            <a:cxnSpLocks/>
            <a:endCxn id="91" idx="2"/>
          </p:cNvCxnSpPr>
          <p:nvPr/>
        </p:nvCxnSpPr>
        <p:spPr>
          <a:xfrm>
            <a:off x="1118367" y="4078740"/>
            <a:ext cx="583792" cy="335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E79749F-B766-D642-A409-2CC746CD8F41}"/>
              </a:ext>
            </a:extLst>
          </p:cNvPr>
          <p:cNvCxnSpPr>
            <a:cxnSpLocks/>
            <a:endCxn id="91" idx="2"/>
          </p:cNvCxnSpPr>
          <p:nvPr/>
        </p:nvCxnSpPr>
        <p:spPr>
          <a:xfrm flipV="1">
            <a:off x="1118367" y="4414111"/>
            <a:ext cx="583792" cy="403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9066BC0C-FEAA-3E4C-8833-DF6518D5470D}"/>
              </a:ext>
            </a:extLst>
          </p:cNvPr>
          <p:cNvGrpSpPr/>
          <p:nvPr/>
        </p:nvGrpSpPr>
        <p:grpSpPr>
          <a:xfrm>
            <a:off x="1702159" y="4212089"/>
            <a:ext cx="683111" cy="405000"/>
            <a:chOff x="3013200" y="5011200"/>
            <a:chExt cx="910815" cy="540000"/>
          </a:xfrm>
        </p:grpSpPr>
        <p:sp>
          <p:nvSpPr>
            <p:cNvPr id="102" name="Oval 101">
              <a:extLst>
                <a:ext uri="{FF2B5EF4-FFF2-40B4-BE49-F238E27FC236}">
                  <a16:creationId xmlns:a16="http://schemas.microsoft.com/office/drawing/2014/main" id="{7FDAC395-74F2-DB41-B375-5C17B8A0C1BE}"/>
                </a:ext>
              </a:extLst>
            </p:cNvPr>
            <p:cNvSpPr/>
            <p:nvPr/>
          </p:nvSpPr>
          <p:spPr>
            <a:xfrm>
              <a:off x="3013200" y="5011200"/>
              <a:ext cx="540000" cy="540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75" dirty="0">
                <a:solidFill>
                  <a:schemeClr val="tx1">
                    <a:lumMod val="75000"/>
                  </a:schemeClr>
                </a:solidFill>
              </a:endParaRPr>
            </a:p>
          </p:txBody>
        </p:sp>
        <p:sp>
          <p:nvSpPr>
            <p:cNvPr id="103" name="TextBox 102">
              <a:extLst>
                <a:ext uri="{FF2B5EF4-FFF2-40B4-BE49-F238E27FC236}">
                  <a16:creationId xmlns:a16="http://schemas.microsoft.com/office/drawing/2014/main" id="{22E9625D-4F24-9B48-8B65-0EC6190DACD8}"/>
                </a:ext>
              </a:extLst>
            </p:cNvPr>
            <p:cNvSpPr txBox="1"/>
            <p:nvPr/>
          </p:nvSpPr>
          <p:spPr>
            <a:xfrm>
              <a:off x="3045984" y="5067175"/>
              <a:ext cx="878031" cy="400109"/>
            </a:xfrm>
            <a:prstGeom prst="rect">
              <a:avLst/>
            </a:prstGeom>
            <a:noFill/>
          </p:spPr>
          <p:txBody>
            <a:bodyPr wrap="square" rtlCol="0">
              <a:spAutoFit/>
            </a:bodyPr>
            <a:lstStyle/>
            <a:p>
              <a:r>
                <a:rPr lang="en-US" sz="1350" i="1" dirty="0">
                  <a:solidFill>
                    <a:schemeClr val="tx1">
                      <a:lumMod val="75000"/>
                    </a:schemeClr>
                  </a:solidFill>
                  <a:latin typeface="Times New Roman" panose="02020603050405020304" pitchFamily="18" charset="0"/>
                  <a:cs typeface="Times New Roman" panose="02020603050405020304" pitchFamily="18" charset="0"/>
                </a:rPr>
                <a:t>f</a:t>
              </a:r>
              <a:r>
                <a:rPr lang="en-US" sz="1350" dirty="0">
                  <a:solidFill>
                    <a:schemeClr val="tx1">
                      <a:lumMod val="75000"/>
                    </a:schemeClr>
                  </a:solidFill>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3AF207F3-1D0E-4E4D-A965-34AA9F0FCB4E}"/>
                  </a:ext>
                </a:extLst>
              </p:cNvPr>
              <p:cNvSpPr txBox="1"/>
              <p:nvPr/>
            </p:nvSpPr>
            <p:spPr>
              <a:xfrm>
                <a:off x="1275432" y="4546983"/>
                <a:ext cx="241861"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m:t>
                          </m:r>
                        </m:sub>
                      </m:sSub>
                    </m:oMath>
                  </m:oMathPara>
                </a14:m>
                <a:endParaRPr lang="en-US" sz="1350" dirty="0">
                  <a:solidFill>
                    <a:schemeClr val="tx1">
                      <a:lumMod val="75000"/>
                    </a:schemeClr>
                  </a:solidFill>
                </a:endParaRPr>
              </a:p>
            </p:txBody>
          </p:sp>
        </mc:Choice>
        <mc:Fallback xmlns="">
          <p:sp>
            <p:nvSpPr>
              <p:cNvPr id="109" name="TextBox 108">
                <a:extLst>
                  <a:ext uri="{FF2B5EF4-FFF2-40B4-BE49-F238E27FC236}">
                    <a16:creationId xmlns:a16="http://schemas.microsoft.com/office/drawing/2014/main" id="{3AF207F3-1D0E-4E4D-A965-34AA9F0FCB4E}"/>
                  </a:ext>
                </a:extLst>
              </p:cNvPr>
              <p:cNvSpPr txBox="1">
                <a:spLocks noRot="1" noChangeAspect="1" noMove="1" noResize="1" noEditPoints="1" noAdjustHandles="1" noChangeArrowheads="1" noChangeShapeType="1" noTextEdit="1"/>
              </p:cNvSpPr>
              <p:nvPr/>
            </p:nvSpPr>
            <p:spPr>
              <a:xfrm>
                <a:off x="1275432" y="4546983"/>
                <a:ext cx="241861" cy="207749"/>
              </a:xfrm>
              <a:prstGeom prst="rect">
                <a:avLst/>
              </a:prstGeom>
              <a:blipFill>
                <a:blip r:embed="rId9"/>
                <a:stretch>
                  <a:fillRect l="-10000" r="-5000"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13B4F28B-C521-F64B-BECC-3A454987AEE5}"/>
                  </a:ext>
                </a:extLst>
              </p:cNvPr>
              <p:cNvSpPr txBox="1"/>
              <p:nvPr/>
            </p:nvSpPr>
            <p:spPr>
              <a:xfrm>
                <a:off x="1259685" y="4073491"/>
                <a:ext cx="237822"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m:t>
                          </m:r>
                        </m:sub>
                      </m:sSub>
                    </m:oMath>
                  </m:oMathPara>
                </a14:m>
                <a:endParaRPr lang="en-US" sz="1350" dirty="0">
                  <a:solidFill>
                    <a:schemeClr val="tx1">
                      <a:lumMod val="75000"/>
                    </a:schemeClr>
                  </a:solidFill>
                </a:endParaRPr>
              </a:p>
            </p:txBody>
          </p:sp>
        </mc:Choice>
        <mc:Fallback xmlns="">
          <p:sp>
            <p:nvSpPr>
              <p:cNvPr id="110" name="TextBox 109">
                <a:extLst>
                  <a:ext uri="{FF2B5EF4-FFF2-40B4-BE49-F238E27FC236}">
                    <a16:creationId xmlns:a16="http://schemas.microsoft.com/office/drawing/2014/main" id="{13B4F28B-C521-F64B-BECC-3A454987AEE5}"/>
                  </a:ext>
                </a:extLst>
              </p:cNvPr>
              <p:cNvSpPr txBox="1">
                <a:spLocks noRot="1" noChangeAspect="1" noMove="1" noResize="1" noEditPoints="1" noAdjustHandles="1" noChangeArrowheads="1" noChangeShapeType="1" noTextEdit="1"/>
              </p:cNvSpPr>
              <p:nvPr/>
            </p:nvSpPr>
            <p:spPr>
              <a:xfrm>
                <a:off x="1259685" y="4073491"/>
                <a:ext cx="237822" cy="207749"/>
              </a:xfrm>
              <a:prstGeom prst="rect">
                <a:avLst/>
              </a:prstGeom>
              <a:blipFill>
                <a:blip r:embed="rId10"/>
                <a:stretch>
                  <a:fillRect l="-10256" r="-5128"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33FCDFD1-DBFD-C049-A3D5-4C4A34395446}"/>
                  </a:ext>
                </a:extLst>
              </p:cNvPr>
              <p:cNvSpPr txBox="1"/>
              <p:nvPr/>
            </p:nvSpPr>
            <p:spPr>
              <a:xfrm>
                <a:off x="1616450" y="3905237"/>
                <a:ext cx="135229" cy="20774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350" i="1" smtClean="0">
                          <a:solidFill>
                            <a:schemeClr val="tx1">
                              <a:lumMod val="75000"/>
                            </a:schemeClr>
                          </a:solidFill>
                          <a:latin typeface="Cambria Math" panose="02040503050406030204" pitchFamily="18" charset="0"/>
                        </a:rPr>
                        <m:t>𝑏</m:t>
                      </m:r>
                    </m:oMath>
                  </m:oMathPara>
                </a14:m>
                <a:endParaRPr lang="en-US" sz="1350" dirty="0">
                  <a:solidFill>
                    <a:schemeClr val="tx1">
                      <a:lumMod val="75000"/>
                    </a:schemeClr>
                  </a:solidFill>
                </a:endParaRPr>
              </a:p>
            </p:txBody>
          </p:sp>
        </mc:Choice>
        <mc:Fallback xmlns="">
          <p:sp>
            <p:nvSpPr>
              <p:cNvPr id="111" name="TextBox 110">
                <a:extLst>
                  <a:ext uri="{FF2B5EF4-FFF2-40B4-BE49-F238E27FC236}">
                    <a16:creationId xmlns:a16="http://schemas.microsoft.com/office/drawing/2014/main" id="{33FCDFD1-DBFD-C049-A3D5-4C4A34395446}"/>
                  </a:ext>
                </a:extLst>
              </p:cNvPr>
              <p:cNvSpPr txBox="1">
                <a:spLocks noRot="1" noChangeAspect="1" noMove="1" noResize="1" noEditPoints="1" noAdjustHandles="1" noChangeArrowheads="1" noChangeShapeType="1" noTextEdit="1"/>
              </p:cNvSpPr>
              <p:nvPr/>
            </p:nvSpPr>
            <p:spPr>
              <a:xfrm>
                <a:off x="1616450" y="3905237"/>
                <a:ext cx="135229" cy="207749"/>
              </a:xfrm>
              <a:prstGeom prst="rect">
                <a:avLst/>
              </a:prstGeom>
              <a:blipFill>
                <a:blip r:embed="rId11"/>
                <a:stretch>
                  <a:fillRect l="-31818" r="-31818"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37865E21-F702-E347-9A2E-6BE1F79F0071}"/>
                  </a:ext>
                </a:extLst>
              </p:cNvPr>
              <p:cNvSpPr txBox="1"/>
              <p:nvPr/>
            </p:nvSpPr>
            <p:spPr>
              <a:xfrm>
                <a:off x="2955307" y="3454107"/>
                <a:ext cx="1864677"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𝑦</m:t>
                      </m:r>
                      <m:r>
                        <a:rPr lang="de-DE" sz="1350" i="1" smtClean="0">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b="0" i="1" smtClean="0">
                              <a:solidFill>
                                <a:schemeClr val="tx1">
                                  <a:lumMod val="75000"/>
                                </a:schemeClr>
                              </a:solidFill>
                              <a:latin typeface="Cambria Math" panose="02040503050406030204" pitchFamily="18" charset="0"/>
                            </a:rPr>
                            <m:t>𝑓</m:t>
                          </m:r>
                          <m:r>
                            <a:rPr lang="de-DE" sz="1350" i="1">
                              <a:solidFill>
                                <a:schemeClr val="tx1">
                                  <a:lumMod val="75000"/>
                                </a:schemeClr>
                              </a:solidFill>
                              <a:latin typeface="Cambria Math" panose="02040503050406030204" pitchFamily="18" charset="0"/>
                            </a:rPr>
                            <m:t>(</m:t>
                          </m:r>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1</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m:t>
                          </m:r>
                        </m:sub>
                      </m:sSub>
                      <m:r>
                        <a:rPr lang="de-DE" sz="1350" i="1">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2</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m:t>
                          </m:r>
                        </m:sub>
                      </m:sSub>
                      <m:r>
                        <a:rPr lang="de-DE" sz="1350" i="1">
                          <a:solidFill>
                            <a:schemeClr val="tx1">
                              <a:lumMod val="75000"/>
                            </a:schemeClr>
                          </a:solidFill>
                          <a:latin typeface="Cambria Math" panose="02040503050406030204" pitchFamily="18" charset="0"/>
                        </a:rPr>
                        <m:t>+</m:t>
                      </m:r>
                      <m:r>
                        <a:rPr lang="de-DE" sz="1350" i="1" smtClean="0">
                          <a:solidFill>
                            <a:schemeClr val="tx1">
                              <a:lumMod val="75000"/>
                            </a:schemeClr>
                          </a:solidFill>
                          <a:latin typeface="Cambria Math" panose="02040503050406030204" pitchFamily="18" charset="0"/>
                        </a:rPr>
                        <m:t>𝑏</m:t>
                      </m:r>
                      <m:r>
                        <a:rPr lang="de-DE" sz="1350" i="1">
                          <a:solidFill>
                            <a:schemeClr val="tx1">
                              <a:lumMod val="75000"/>
                            </a:schemeClr>
                          </a:solidFill>
                          <a:latin typeface="Cambria Math" panose="02040503050406030204" pitchFamily="18" charset="0"/>
                        </a:rPr>
                        <m:t>)</m:t>
                      </m:r>
                    </m:oMath>
                  </m:oMathPara>
                </a14:m>
                <a:endParaRPr lang="de-DE" sz="1350" dirty="0">
                  <a:solidFill>
                    <a:schemeClr val="tx1">
                      <a:lumMod val="75000"/>
                    </a:schemeClr>
                  </a:solidFill>
                </a:endParaRPr>
              </a:p>
            </p:txBody>
          </p:sp>
        </mc:Choice>
        <mc:Fallback xmlns="">
          <p:sp>
            <p:nvSpPr>
              <p:cNvPr id="112" name="TextBox 111">
                <a:extLst>
                  <a:ext uri="{FF2B5EF4-FFF2-40B4-BE49-F238E27FC236}">
                    <a16:creationId xmlns:a16="http://schemas.microsoft.com/office/drawing/2014/main" id="{37865E21-F702-E347-9A2E-6BE1F79F0071}"/>
                  </a:ext>
                </a:extLst>
              </p:cNvPr>
              <p:cNvSpPr txBox="1">
                <a:spLocks noRot="1" noChangeAspect="1" noMove="1" noResize="1" noEditPoints="1" noAdjustHandles="1" noChangeArrowheads="1" noChangeShapeType="1" noTextEdit="1"/>
              </p:cNvSpPr>
              <p:nvPr/>
            </p:nvSpPr>
            <p:spPr>
              <a:xfrm>
                <a:off x="2955307" y="3454107"/>
                <a:ext cx="1864677" cy="207749"/>
              </a:xfrm>
              <a:prstGeom prst="rect">
                <a:avLst/>
              </a:prstGeom>
              <a:blipFill>
                <a:blip r:embed="rId12"/>
                <a:stretch>
                  <a:fillRect l="-1634" t="-2941" r="-2614" b="-32353"/>
                </a:stretch>
              </a:blipFill>
            </p:spPr>
            <p:txBody>
              <a:bodyPr/>
              <a:lstStyle/>
              <a:p>
                <a:r>
                  <a:rPr lang="en-US">
                    <a:noFill/>
                  </a:rPr>
                  <a:t> </a:t>
                </a:r>
              </a:p>
            </p:txBody>
          </p:sp>
        </mc:Fallback>
      </mc:AlternateContent>
      <p:sp>
        <p:nvSpPr>
          <p:cNvPr id="28" name="Content Placeholder 2">
            <a:extLst>
              <a:ext uri="{FF2B5EF4-FFF2-40B4-BE49-F238E27FC236}">
                <a16:creationId xmlns:a16="http://schemas.microsoft.com/office/drawing/2014/main" id="{59C86505-6EFF-45FE-90F3-67D6E456B523}"/>
              </a:ext>
            </a:extLst>
          </p:cNvPr>
          <p:cNvSpPr txBox="1">
            <a:spLocks/>
          </p:cNvSpPr>
          <p:nvPr/>
        </p:nvSpPr>
        <p:spPr>
          <a:xfrm>
            <a:off x="536952" y="3009211"/>
            <a:ext cx="3884240" cy="398206"/>
          </a:xfrm>
          <a:prstGeom prst="rect">
            <a:avLst/>
          </a:prstGeom>
        </p:spPr>
        <p:txBody>
          <a:bodyPr vert="horz" lIns="91440" tIns="45720" rIns="91440" bIns="45720" rtlCol="0">
            <a:normAutofit/>
          </a:bodyPr>
          <a:lstStyle>
            <a:lvl1pPr marL="285739" indent="-285739" algn="l" defTabSz="761970" rtl="0" eaLnBrk="1" latinLnBrk="0" hangingPunct="1">
              <a:spcBef>
                <a:spcPct val="20000"/>
              </a:spcBef>
              <a:buFont typeface="Arial" panose="020B0604020202020204" pitchFamily="34" charset="0"/>
              <a:buChar char="•"/>
              <a:defRPr sz="2333" kern="1200">
                <a:solidFill>
                  <a:schemeClr val="bg1">
                    <a:lumMod val="50000"/>
                  </a:schemeClr>
                </a:solidFill>
                <a:latin typeface="+mn-lt"/>
                <a:ea typeface="+mn-ea"/>
                <a:cs typeface="+mn-cs"/>
              </a:defRPr>
            </a:lvl1pPr>
            <a:lvl2pPr marL="619100" indent="-238115" algn="l" defTabSz="76197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2pPr>
            <a:lvl3pPr marL="952462" indent="-190492" algn="l" defTabSz="761970" rtl="0" eaLnBrk="1" latinLnBrk="0" hangingPunct="1">
              <a:spcBef>
                <a:spcPct val="20000"/>
              </a:spcBef>
              <a:buFont typeface="Arial" panose="020B0604020202020204" pitchFamily="34" charset="0"/>
              <a:buChar char="•"/>
              <a:defRPr sz="1667" kern="1200">
                <a:solidFill>
                  <a:schemeClr val="bg1">
                    <a:lumMod val="50000"/>
                  </a:schemeClr>
                </a:solidFill>
                <a:latin typeface="+mn-lt"/>
                <a:ea typeface="+mn-ea"/>
                <a:cs typeface="+mn-cs"/>
              </a:defRPr>
            </a:lvl3pPr>
            <a:lvl4pPr marL="1333447"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4pPr>
            <a:lvl5pPr marL="1714431"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5pPr>
            <a:lvl6pPr marL="209541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tx1">
                    <a:lumMod val="75000"/>
                  </a:schemeClr>
                </a:solidFill>
                <a:latin typeface="Arial" panose="020B0604020202020204" pitchFamily="34" charset="0"/>
                <a:cs typeface="Arial" panose="020B0604020202020204" pitchFamily="34" charset="0"/>
              </a:rPr>
              <a:t>Artificial Neuron (</a:t>
            </a:r>
            <a:r>
              <a:rPr lang="en-US" sz="2000" b="1" dirty="0">
                <a:solidFill>
                  <a:schemeClr val="tx1">
                    <a:lumMod val="75000"/>
                  </a:schemeClr>
                </a:solidFill>
                <a:latin typeface="Arial" panose="020B0604020202020204" pitchFamily="34" charset="0"/>
                <a:cs typeface="Arial" panose="020B0604020202020204" pitchFamily="34" charset="0"/>
              </a:rPr>
              <a:t>Perceptron</a:t>
            </a:r>
            <a:r>
              <a:rPr lang="en-US" sz="2000" dirty="0">
                <a:solidFill>
                  <a:schemeClr val="tx1">
                    <a:lumMod val="75000"/>
                  </a:schemeClr>
                </a:solidFill>
                <a:latin typeface="Arial" panose="020B0604020202020204" pitchFamily="34" charset="0"/>
                <a:cs typeface="Arial" panose="020B0604020202020204" pitchFamily="34" charset="0"/>
              </a:rPr>
              <a:t>) </a:t>
            </a:r>
          </a:p>
        </p:txBody>
      </p:sp>
      <p:sp>
        <p:nvSpPr>
          <p:cNvPr id="29" name="Content Placeholder 3">
            <a:extLst>
              <a:ext uri="{FF2B5EF4-FFF2-40B4-BE49-F238E27FC236}">
                <a16:creationId xmlns:a16="http://schemas.microsoft.com/office/drawing/2014/main" id="{72F95E7F-5F29-4188-B809-B02272B2BE19}"/>
              </a:ext>
            </a:extLst>
          </p:cNvPr>
          <p:cNvSpPr txBox="1">
            <a:spLocks/>
          </p:cNvSpPr>
          <p:nvPr/>
        </p:nvSpPr>
        <p:spPr>
          <a:xfrm>
            <a:off x="4772726" y="3018805"/>
            <a:ext cx="3884240" cy="601447"/>
          </a:xfrm>
          <a:prstGeom prst="rect">
            <a:avLst/>
          </a:prstGeom>
        </p:spPr>
        <p:txBody>
          <a:bodyPr vert="horz" lIns="91440" tIns="45720" rIns="91440" bIns="45720" rtlCol="0">
            <a:normAutofit fontScale="85000" lnSpcReduction="20000"/>
          </a:bodyPr>
          <a:lstStyle>
            <a:lvl1pPr marL="285739" indent="-285739" algn="l" defTabSz="761970" rtl="0" eaLnBrk="1" latinLnBrk="0" hangingPunct="1">
              <a:spcBef>
                <a:spcPct val="20000"/>
              </a:spcBef>
              <a:buFont typeface="Arial" panose="020B0604020202020204" pitchFamily="34" charset="0"/>
              <a:buChar char="•"/>
              <a:defRPr sz="2333" kern="1200">
                <a:solidFill>
                  <a:schemeClr val="bg1">
                    <a:lumMod val="50000"/>
                  </a:schemeClr>
                </a:solidFill>
                <a:latin typeface="+mn-lt"/>
                <a:ea typeface="+mn-ea"/>
                <a:cs typeface="+mn-cs"/>
              </a:defRPr>
            </a:lvl1pPr>
            <a:lvl2pPr marL="619100" indent="-238115" algn="l" defTabSz="76197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2pPr>
            <a:lvl3pPr marL="952462" indent="-190492" algn="l" defTabSz="761970" rtl="0" eaLnBrk="1" latinLnBrk="0" hangingPunct="1">
              <a:spcBef>
                <a:spcPct val="20000"/>
              </a:spcBef>
              <a:buFont typeface="Arial" panose="020B0604020202020204" pitchFamily="34" charset="0"/>
              <a:buChar char="•"/>
              <a:defRPr sz="1667" kern="1200">
                <a:solidFill>
                  <a:schemeClr val="bg1">
                    <a:lumMod val="50000"/>
                  </a:schemeClr>
                </a:solidFill>
                <a:latin typeface="+mn-lt"/>
                <a:ea typeface="+mn-ea"/>
                <a:cs typeface="+mn-cs"/>
              </a:defRPr>
            </a:lvl3pPr>
            <a:lvl4pPr marL="1333447"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4pPr>
            <a:lvl5pPr marL="1714431"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5pPr>
            <a:lvl6pPr marL="209541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lumMod val="75000"/>
                  </a:schemeClr>
                </a:solidFill>
                <a:latin typeface="Arial" panose="020B0604020202020204" pitchFamily="34" charset="0"/>
                <a:cs typeface="Arial" panose="020B0604020202020204" pitchFamily="34" charset="0"/>
              </a:rPr>
              <a:t>Artificial Neural Networks </a:t>
            </a:r>
          </a:p>
          <a:p>
            <a:pPr marL="0" indent="0" algn="ctr">
              <a:buFont typeface="Arial" panose="020B0604020202020204" pitchFamily="34" charset="0"/>
              <a:buNone/>
            </a:pPr>
            <a:r>
              <a:rPr lang="en-US" sz="1800" dirty="0">
                <a:solidFill>
                  <a:schemeClr val="tx1">
                    <a:lumMod val="75000"/>
                  </a:schemeClr>
                </a:solidFill>
                <a:latin typeface="Arial" panose="020B0604020202020204" pitchFamily="34" charset="0"/>
                <a:cs typeface="Arial" panose="020B0604020202020204" pitchFamily="34" charset="0"/>
              </a:rPr>
              <a:t>(Multilayer Perceptron, MLP)</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CE53FF9-B332-4F53-B42C-795F6E4B138B}"/>
                  </a:ext>
                </a:extLst>
              </p:cNvPr>
              <p:cNvSpPr txBox="1"/>
              <p:nvPr/>
            </p:nvSpPr>
            <p:spPr>
              <a:xfrm>
                <a:off x="2954457" y="4082857"/>
                <a:ext cx="1191801"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𝑎</m:t>
                      </m:r>
                      <m:r>
                        <a:rPr lang="de-DE" sz="1350" b="0" i="1" smtClean="0">
                          <a:solidFill>
                            <a:schemeClr val="tx1">
                              <a:lumMod val="75000"/>
                            </a:schemeClr>
                          </a:solidFill>
                          <a:latin typeface="Cambria Math" panose="02040503050406030204" pitchFamily="18" charset="0"/>
                        </a:rPr>
                        <m:t>(</m:t>
                      </m:r>
                      <m:r>
                        <a:rPr lang="de-DE" sz="1350" b="1" i="1">
                          <a:solidFill>
                            <a:schemeClr val="tx1">
                              <a:lumMod val="75000"/>
                            </a:schemeClr>
                          </a:solidFill>
                          <a:latin typeface="Cambria Math" panose="02040503050406030204" pitchFamily="18" charset="0"/>
                        </a:rPr>
                        <m:t>𝒙</m:t>
                      </m:r>
                      <m:r>
                        <a:rPr lang="de-DE" sz="1350" b="0" i="1" smtClean="0">
                          <a:solidFill>
                            <a:schemeClr val="tx1">
                              <a:lumMod val="75000"/>
                            </a:schemeClr>
                          </a:solidFill>
                          <a:latin typeface="Cambria Math" panose="02040503050406030204" pitchFamily="18" charset="0"/>
                        </a:rPr>
                        <m:t>)</m:t>
                      </m:r>
                      <m:r>
                        <a:rPr lang="de-DE" sz="1350" i="1" smtClean="0">
                          <a:solidFill>
                            <a:schemeClr val="tx1">
                              <a:lumMod val="75000"/>
                            </a:schemeClr>
                          </a:solidFill>
                          <a:latin typeface="Cambria Math" panose="02040503050406030204" pitchFamily="18" charset="0"/>
                        </a:rPr>
                        <m:t>=</m:t>
                      </m:r>
                      <m:nary>
                        <m:naryPr>
                          <m:chr m:val="∑"/>
                          <m:ctrlPr>
                            <a:rPr lang="de-DE" sz="1350" i="1">
                              <a:solidFill>
                                <a:schemeClr val="tx1">
                                  <a:lumMod val="75000"/>
                                </a:schemeClr>
                              </a:solidFill>
                              <a:latin typeface="Cambria Math" panose="02040503050406030204" pitchFamily="18" charset="0"/>
                            </a:rPr>
                          </m:ctrlPr>
                        </m:naryPr>
                        <m:sub>
                          <m:r>
                            <m:rPr>
                              <m:brk m:alnAt="23"/>
                            </m:rPr>
                            <a:rPr lang="de-DE" sz="1350" i="1">
                              <a:solidFill>
                                <a:schemeClr val="tx1">
                                  <a:lumMod val="75000"/>
                                </a:schemeClr>
                              </a:solidFill>
                              <a:latin typeface="Cambria Math" panose="02040503050406030204" pitchFamily="18" charset="0"/>
                            </a:rPr>
                            <m:t>𝑖</m:t>
                          </m:r>
                          <m:r>
                            <a:rPr lang="de-DE" sz="1350" i="1">
                              <a:solidFill>
                                <a:schemeClr val="tx1">
                                  <a:lumMod val="75000"/>
                                </a:schemeClr>
                              </a:solidFill>
                              <a:latin typeface="Cambria Math" panose="02040503050406030204" pitchFamily="18" charset="0"/>
                            </a:rPr>
                            <m:t>=0</m:t>
                          </m:r>
                        </m:sub>
                        <m:sup>
                          <m:r>
                            <a:rPr lang="de-DE" sz="1350" i="1">
                              <a:solidFill>
                                <a:schemeClr val="tx1">
                                  <a:lumMod val="75000"/>
                                </a:schemeClr>
                              </a:solidFill>
                              <a:latin typeface="Cambria Math" panose="02040503050406030204" pitchFamily="18" charset="0"/>
                            </a:rPr>
                            <m:t>𝑛</m:t>
                          </m:r>
                        </m:sup>
                        <m:e>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𝑖</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𝑖</m:t>
                              </m:r>
                            </m:sub>
                          </m:sSub>
                        </m:e>
                      </m:nary>
                    </m:oMath>
                  </m:oMathPara>
                </a14:m>
                <a:endParaRPr lang="de-DE" sz="1350" dirty="0">
                  <a:solidFill>
                    <a:schemeClr val="tx1">
                      <a:lumMod val="75000"/>
                    </a:schemeClr>
                  </a:solidFill>
                </a:endParaRPr>
              </a:p>
            </p:txBody>
          </p:sp>
        </mc:Choice>
        <mc:Fallback xmlns="">
          <p:sp>
            <p:nvSpPr>
              <p:cNvPr id="35" name="TextBox 34">
                <a:extLst>
                  <a:ext uri="{FF2B5EF4-FFF2-40B4-BE49-F238E27FC236}">
                    <a16:creationId xmlns:a16="http://schemas.microsoft.com/office/drawing/2014/main" id="{ECE53FF9-B332-4F53-B42C-795F6E4B138B}"/>
                  </a:ext>
                </a:extLst>
              </p:cNvPr>
              <p:cNvSpPr txBox="1">
                <a:spLocks noRot="1" noChangeAspect="1" noMove="1" noResize="1" noEditPoints="1" noAdjustHandles="1" noChangeArrowheads="1" noChangeShapeType="1" noTextEdit="1"/>
              </p:cNvSpPr>
              <p:nvPr/>
            </p:nvSpPr>
            <p:spPr>
              <a:xfrm>
                <a:off x="2954457" y="4082857"/>
                <a:ext cx="1191801" cy="567463"/>
              </a:xfrm>
              <a:prstGeom prst="rect">
                <a:avLst/>
              </a:prstGeom>
              <a:blipFill>
                <a:blip r:embed="rId13"/>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D13BA700-65A4-4C5F-AC72-A7290709E4FA}"/>
              </a:ext>
            </a:extLst>
          </p:cNvPr>
          <p:cNvCxnSpPr/>
          <p:nvPr/>
        </p:nvCxnSpPr>
        <p:spPr>
          <a:xfrm>
            <a:off x="2107158" y="4431281"/>
            <a:ext cx="33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1FA8787-2FA5-4C9E-8EFD-112C3C065C4D}"/>
                  </a:ext>
                </a:extLst>
              </p:cNvPr>
              <p:cNvSpPr/>
              <p:nvPr/>
            </p:nvSpPr>
            <p:spPr>
              <a:xfrm>
                <a:off x="752963" y="3804667"/>
                <a:ext cx="4607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GB" dirty="0">
                  <a:solidFill>
                    <a:schemeClr val="tx1">
                      <a:lumMod val="75000"/>
                    </a:schemeClr>
                  </a:solidFill>
                </a:endParaRPr>
              </a:p>
            </p:txBody>
          </p:sp>
        </mc:Choice>
        <mc:Fallback xmlns="">
          <p:sp>
            <p:nvSpPr>
              <p:cNvPr id="17" name="Rectangle 16">
                <a:extLst>
                  <a:ext uri="{FF2B5EF4-FFF2-40B4-BE49-F238E27FC236}">
                    <a16:creationId xmlns:a16="http://schemas.microsoft.com/office/drawing/2014/main" id="{51FA8787-2FA5-4C9E-8EFD-112C3C065C4D}"/>
                  </a:ext>
                </a:extLst>
              </p:cNvPr>
              <p:cNvSpPr>
                <a:spLocks noRot="1" noChangeAspect="1" noMove="1" noResize="1" noEditPoints="1" noAdjustHandles="1" noChangeArrowheads="1" noChangeShapeType="1" noTextEdit="1"/>
              </p:cNvSpPr>
              <p:nvPr/>
            </p:nvSpPr>
            <p:spPr>
              <a:xfrm>
                <a:off x="752963" y="3804667"/>
                <a:ext cx="460767"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2716F7-86DC-449D-99C4-628E28B3F9EF}"/>
                  </a:ext>
                </a:extLst>
              </p:cNvPr>
              <p:cNvSpPr/>
              <p:nvPr/>
            </p:nvSpPr>
            <p:spPr>
              <a:xfrm>
                <a:off x="710564" y="4624105"/>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2</m:t>
                          </m:r>
                        </m:sub>
                      </m:sSub>
                    </m:oMath>
                  </m:oMathPara>
                </a14:m>
                <a:endParaRPr lang="en-GB" dirty="0">
                  <a:solidFill>
                    <a:schemeClr val="tx1">
                      <a:lumMod val="75000"/>
                    </a:schemeClr>
                  </a:solidFill>
                </a:endParaRPr>
              </a:p>
            </p:txBody>
          </p:sp>
        </mc:Choice>
        <mc:Fallback xmlns="">
          <p:sp>
            <p:nvSpPr>
              <p:cNvPr id="18" name="Rectangle 17">
                <a:extLst>
                  <a:ext uri="{FF2B5EF4-FFF2-40B4-BE49-F238E27FC236}">
                    <a16:creationId xmlns:a16="http://schemas.microsoft.com/office/drawing/2014/main" id="{F12716F7-86DC-449D-99C4-628E28B3F9EF}"/>
                  </a:ext>
                </a:extLst>
              </p:cNvPr>
              <p:cNvSpPr>
                <a:spLocks noRot="1" noChangeAspect="1" noMove="1" noResize="1" noEditPoints="1" noAdjustHandles="1" noChangeArrowheads="1" noChangeShapeType="1" noTextEdit="1"/>
              </p:cNvSpPr>
              <p:nvPr/>
            </p:nvSpPr>
            <p:spPr>
              <a:xfrm>
                <a:off x="710564" y="4624105"/>
                <a:ext cx="466089" cy="369332"/>
              </a:xfrm>
              <a:prstGeom prst="rect">
                <a:avLst/>
              </a:prstGeom>
              <a:blipFill>
                <a:blip r:embed="rId15"/>
                <a:stretch>
                  <a:fillRect/>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D5CD576C-3EDE-49FB-AFA8-3E4FFF1ED31C}"/>
              </a:ext>
            </a:extLst>
          </p:cNvPr>
          <p:cNvSpPr/>
          <p:nvPr/>
        </p:nvSpPr>
        <p:spPr>
          <a:xfrm>
            <a:off x="2433807" y="4222455"/>
            <a:ext cx="288862" cy="369332"/>
          </a:xfrm>
          <a:prstGeom prst="rect">
            <a:avLst/>
          </a:prstGeom>
        </p:spPr>
        <p:txBody>
          <a:bodyPr wrap="none">
            <a:spAutoFit/>
          </a:bodyPr>
          <a:lstStyle/>
          <a:p>
            <a:r>
              <a:rPr lang="de-DE" i="1" dirty="0">
                <a:solidFill>
                  <a:schemeClr val="tx1">
                    <a:lumMod val="75000"/>
                  </a:schemeClr>
                </a:solidFill>
                <a:latin typeface="Times New Roman" panose="02020603050405020304" pitchFamily="18" charset="0"/>
                <a:cs typeface="Times New Roman" panose="02020603050405020304" pitchFamily="18" charset="0"/>
              </a:rPr>
              <a:t>y</a:t>
            </a:r>
            <a:endParaRPr lang="en-GB" i="1" dirty="0">
              <a:solidFill>
                <a:schemeClr val="tx1">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ADE0FCE5-2AFD-4198-A8AC-F8E1344D9491}"/>
                  </a:ext>
                </a:extLst>
              </p:cNvPr>
              <p:cNvSpPr/>
              <p:nvPr/>
            </p:nvSpPr>
            <p:spPr>
              <a:xfrm>
                <a:off x="5406531" y="3600014"/>
                <a:ext cx="4607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GB" dirty="0">
                  <a:solidFill>
                    <a:schemeClr val="tx1">
                      <a:lumMod val="75000"/>
                    </a:schemeClr>
                  </a:solidFill>
                </a:endParaRPr>
              </a:p>
            </p:txBody>
          </p:sp>
        </mc:Choice>
        <mc:Fallback xmlns="">
          <p:sp>
            <p:nvSpPr>
              <p:cNvPr id="77" name="Rectangle 76">
                <a:extLst>
                  <a:ext uri="{FF2B5EF4-FFF2-40B4-BE49-F238E27FC236}">
                    <a16:creationId xmlns:a16="http://schemas.microsoft.com/office/drawing/2014/main" id="{ADE0FCE5-2AFD-4198-A8AC-F8E1344D9491}"/>
                  </a:ext>
                </a:extLst>
              </p:cNvPr>
              <p:cNvSpPr>
                <a:spLocks noRot="1" noChangeAspect="1" noMove="1" noResize="1" noEditPoints="1" noAdjustHandles="1" noChangeArrowheads="1" noChangeShapeType="1" noTextEdit="1"/>
              </p:cNvSpPr>
              <p:nvPr/>
            </p:nvSpPr>
            <p:spPr>
              <a:xfrm>
                <a:off x="5406531" y="3600014"/>
                <a:ext cx="460767"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451E6DE0-0041-4030-BD9C-B39066E000FE}"/>
                  </a:ext>
                </a:extLst>
              </p:cNvPr>
              <p:cNvSpPr/>
              <p:nvPr/>
            </p:nvSpPr>
            <p:spPr>
              <a:xfrm>
                <a:off x="5411213" y="4045177"/>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2</m:t>
                          </m:r>
                        </m:sub>
                      </m:sSub>
                    </m:oMath>
                  </m:oMathPara>
                </a14:m>
                <a:endParaRPr lang="en-GB" dirty="0">
                  <a:solidFill>
                    <a:schemeClr val="tx1">
                      <a:lumMod val="75000"/>
                    </a:schemeClr>
                  </a:solidFill>
                </a:endParaRPr>
              </a:p>
            </p:txBody>
          </p:sp>
        </mc:Choice>
        <mc:Fallback xmlns="">
          <p:sp>
            <p:nvSpPr>
              <p:cNvPr id="78" name="Rectangle 77">
                <a:extLst>
                  <a:ext uri="{FF2B5EF4-FFF2-40B4-BE49-F238E27FC236}">
                    <a16:creationId xmlns:a16="http://schemas.microsoft.com/office/drawing/2014/main" id="{451E6DE0-0041-4030-BD9C-B39066E000FE}"/>
                  </a:ext>
                </a:extLst>
              </p:cNvPr>
              <p:cNvSpPr>
                <a:spLocks noRot="1" noChangeAspect="1" noMove="1" noResize="1" noEditPoints="1" noAdjustHandles="1" noChangeArrowheads="1" noChangeShapeType="1" noTextEdit="1"/>
              </p:cNvSpPr>
              <p:nvPr/>
            </p:nvSpPr>
            <p:spPr>
              <a:xfrm>
                <a:off x="5411213" y="4045177"/>
                <a:ext cx="466089"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465C2155-9C27-4960-B308-86EA94E52145}"/>
                  </a:ext>
                </a:extLst>
              </p:cNvPr>
              <p:cNvSpPr/>
              <p:nvPr/>
            </p:nvSpPr>
            <p:spPr>
              <a:xfrm>
                <a:off x="5417455" y="4505938"/>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3</m:t>
                          </m:r>
                        </m:sub>
                      </m:sSub>
                    </m:oMath>
                  </m:oMathPara>
                </a14:m>
                <a:endParaRPr lang="en-GB" dirty="0">
                  <a:solidFill>
                    <a:schemeClr val="tx1">
                      <a:lumMod val="75000"/>
                    </a:schemeClr>
                  </a:solidFill>
                </a:endParaRPr>
              </a:p>
            </p:txBody>
          </p:sp>
        </mc:Choice>
        <mc:Fallback xmlns="">
          <p:sp>
            <p:nvSpPr>
              <p:cNvPr id="79" name="Rectangle 78">
                <a:extLst>
                  <a:ext uri="{FF2B5EF4-FFF2-40B4-BE49-F238E27FC236}">
                    <a16:creationId xmlns:a16="http://schemas.microsoft.com/office/drawing/2014/main" id="{465C2155-9C27-4960-B308-86EA94E52145}"/>
                  </a:ext>
                </a:extLst>
              </p:cNvPr>
              <p:cNvSpPr>
                <a:spLocks noRot="1" noChangeAspect="1" noMove="1" noResize="1" noEditPoints="1" noAdjustHandles="1" noChangeArrowheads="1" noChangeShapeType="1" noTextEdit="1"/>
              </p:cNvSpPr>
              <p:nvPr/>
            </p:nvSpPr>
            <p:spPr>
              <a:xfrm>
                <a:off x="5417455" y="4505938"/>
                <a:ext cx="466089"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5D846391-41AA-4D95-99CD-04D3AD61E818}"/>
                  </a:ext>
                </a:extLst>
              </p:cNvPr>
              <p:cNvSpPr/>
              <p:nvPr/>
            </p:nvSpPr>
            <p:spPr>
              <a:xfrm>
                <a:off x="5428045" y="4910098"/>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4</m:t>
                          </m:r>
                        </m:sub>
                      </m:sSub>
                    </m:oMath>
                  </m:oMathPara>
                </a14:m>
                <a:endParaRPr lang="en-GB" dirty="0">
                  <a:solidFill>
                    <a:schemeClr val="tx1">
                      <a:lumMod val="75000"/>
                    </a:schemeClr>
                  </a:solidFill>
                </a:endParaRPr>
              </a:p>
            </p:txBody>
          </p:sp>
        </mc:Choice>
        <mc:Fallback xmlns="">
          <p:sp>
            <p:nvSpPr>
              <p:cNvPr id="80" name="Rectangle 79">
                <a:extLst>
                  <a:ext uri="{FF2B5EF4-FFF2-40B4-BE49-F238E27FC236}">
                    <a16:creationId xmlns:a16="http://schemas.microsoft.com/office/drawing/2014/main" id="{5D846391-41AA-4D95-99CD-04D3AD61E818}"/>
                  </a:ext>
                </a:extLst>
              </p:cNvPr>
              <p:cNvSpPr>
                <a:spLocks noRot="1" noChangeAspect="1" noMove="1" noResize="1" noEditPoints="1" noAdjustHandles="1" noChangeArrowheads="1" noChangeShapeType="1" noTextEdit="1"/>
              </p:cNvSpPr>
              <p:nvPr/>
            </p:nvSpPr>
            <p:spPr>
              <a:xfrm>
                <a:off x="5428045" y="4910098"/>
                <a:ext cx="466089" cy="369332"/>
              </a:xfrm>
              <a:prstGeom prst="rect">
                <a:avLst/>
              </a:prstGeom>
              <a:blipFill>
                <a:blip r:embed="rId19"/>
                <a:stretch>
                  <a:fillRect/>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F815540A-7ADB-4B8B-B4B4-6776E768C6B4}"/>
              </a:ext>
            </a:extLst>
          </p:cNvPr>
          <p:cNvCxnSpPr>
            <a:cxnSpLocks/>
            <a:stCxn id="77" idx="3"/>
          </p:cNvCxnSpPr>
          <p:nvPr/>
        </p:nvCxnSpPr>
        <p:spPr>
          <a:xfrm>
            <a:off x="5867298" y="3784680"/>
            <a:ext cx="385867" cy="265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78E2D7-3354-4CFC-A5DB-7CCC6A8EB906}"/>
              </a:ext>
            </a:extLst>
          </p:cNvPr>
          <p:cNvCxnSpPr>
            <a:cxnSpLocks/>
            <a:stCxn id="77" idx="3"/>
          </p:cNvCxnSpPr>
          <p:nvPr/>
        </p:nvCxnSpPr>
        <p:spPr>
          <a:xfrm>
            <a:off x="5867298" y="3784680"/>
            <a:ext cx="419523" cy="931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928C567-8F5F-4695-81E3-692C081E1B20}"/>
              </a:ext>
            </a:extLst>
          </p:cNvPr>
          <p:cNvCxnSpPr>
            <a:cxnSpLocks/>
            <a:stCxn id="78" idx="3"/>
          </p:cNvCxnSpPr>
          <p:nvPr/>
        </p:nvCxnSpPr>
        <p:spPr>
          <a:xfrm flipV="1">
            <a:off x="5877302" y="4087832"/>
            <a:ext cx="385867" cy="142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8E40280-09E4-4E7F-878D-4C5F135D1DA5}"/>
              </a:ext>
            </a:extLst>
          </p:cNvPr>
          <p:cNvCxnSpPr>
            <a:cxnSpLocks/>
            <a:stCxn id="78" idx="3"/>
          </p:cNvCxnSpPr>
          <p:nvPr/>
        </p:nvCxnSpPr>
        <p:spPr>
          <a:xfrm>
            <a:off x="5877302" y="4229843"/>
            <a:ext cx="396092" cy="502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98EFFD1-07C4-45D5-9CAB-B322C0CAF8DB}"/>
              </a:ext>
            </a:extLst>
          </p:cNvPr>
          <p:cNvCxnSpPr>
            <a:cxnSpLocks/>
            <a:stCxn id="79" idx="3"/>
            <a:endCxn id="149" idx="1"/>
          </p:cNvCxnSpPr>
          <p:nvPr/>
        </p:nvCxnSpPr>
        <p:spPr>
          <a:xfrm flipV="1">
            <a:off x="5883544" y="4078740"/>
            <a:ext cx="360387" cy="611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6D8F82B-8C0F-426D-AD3A-ED6DD50F3BF8}"/>
              </a:ext>
            </a:extLst>
          </p:cNvPr>
          <p:cNvCxnSpPr>
            <a:cxnSpLocks/>
            <a:stCxn id="79" idx="3"/>
          </p:cNvCxnSpPr>
          <p:nvPr/>
        </p:nvCxnSpPr>
        <p:spPr>
          <a:xfrm>
            <a:off x="5883544" y="4690604"/>
            <a:ext cx="380742" cy="65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53FFE29-F56A-4B37-A544-7BF64783A9F2}"/>
              </a:ext>
            </a:extLst>
          </p:cNvPr>
          <p:cNvCxnSpPr>
            <a:cxnSpLocks/>
            <a:stCxn id="80" idx="3"/>
          </p:cNvCxnSpPr>
          <p:nvPr/>
        </p:nvCxnSpPr>
        <p:spPr>
          <a:xfrm flipV="1">
            <a:off x="5894134" y="4185204"/>
            <a:ext cx="392687" cy="909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FEC2EA3-E488-4E70-A840-A4B0D50039C8}"/>
              </a:ext>
            </a:extLst>
          </p:cNvPr>
          <p:cNvCxnSpPr>
            <a:cxnSpLocks/>
            <a:stCxn id="80" idx="3"/>
          </p:cNvCxnSpPr>
          <p:nvPr/>
        </p:nvCxnSpPr>
        <p:spPr>
          <a:xfrm flipV="1">
            <a:off x="5894134" y="4807378"/>
            <a:ext cx="382550" cy="287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F12E4DC5-A489-48D9-8549-79A1383F7C85}"/>
              </a:ext>
            </a:extLst>
          </p:cNvPr>
          <p:cNvCxnSpPr>
            <a:cxnSpLocks/>
          </p:cNvCxnSpPr>
          <p:nvPr/>
        </p:nvCxnSpPr>
        <p:spPr>
          <a:xfrm flipV="1">
            <a:off x="6589768" y="3862615"/>
            <a:ext cx="364991" cy="259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5BDBFA7-979D-4ECA-BDF8-017E74FF4386}"/>
              </a:ext>
            </a:extLst>
          </p:cNvPr>
          <p:cNvCxnSpPr>
            <a:cxnSpLocks/>
            <a:endCxn id="152" idx="1"/>
          </p:cNvCxnSpPr>
          <p:nvPr/>
        </p:nvCxnSpPr>
        <p:spPr>
          <a:xfrm>
            <a:off x="6589768" y="4122452"/>
            <a:ext cx="424659" cy="315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D03D0E21-E764-4B57-9985-AB99EF9C624B}"/>
              </a:ext>
            </a:extLst>
          </p:cNvPr>
          <p:cNvCxnSpPr>
            <a:cxnSpLocks/>
          </p:cNvCxnSpPr>
          <p:nvPr/>
        </p:nvCxnSpPr>
        <p:spPr>
          <a:xfrm>
            <a:off x="6589768" y="4122452"/>
            <a:ext cx="429069" cy="804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903F35C7-4BD9-4F2B-9788-2794071B404E}"/>
              </a:ext>
            </a:extLst>
          </p:cNvPr>
          <p:cNvCxnSpPr>
            <a:cxnSpLocks/>
          </p:cNvCxnSpPr>
          <p:nvPr/>
        </p:nvCxnSpPr>
        <p:spPr>
          <a:xfrm flipV="1">
            <a:off x="6605408" y="3880894"/>
            <a:ext cx="371365" cy="782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9147E71-A0D7-4BA1-BE71-03F9F7605AA4}"/>
              </a:ext>
            </a:extLst>
          </p:cNvPr>
          <p:cNvCxnSpPr>
            <a:cxnSpLocks/>
          </p:cNvCxnSpPr>
          <p:nvPr/>
        </p:nvCxnSpPr>
        <p:spPr>
          <a:xfrm flipV="1">
            <a:off x="6605408" y="4431281"/>
            <a:ext cx="385041" cy="232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D6516490-54F6-484A-9E5E-4B10233D9025}"/>
              </a:ext>
            </a:extLst>
          </p:cNvPr>
          <p:cNvCxnSpPr>
            <a:cxnSpLocks/>
          </p:cNvCxnSpPr>
          <p:nvPr/>
        </p:nvCxnSpPr>
        <p:spPr>
          <a:xfrm>
            <a:off x="6605408" y="4681708"/>
            <a:ext cx="413429" cy="245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ED7AB9C7-E6AA-40DC-B0A0-A9303F2A2190}"/>
              </a:ext>
            </a:extLst>
          </p:cNvPr>
          <p:cNvCxnSpPr>
            <a:cxnSpLocks/>
          </p:cNvCxnSpPr>
          <p:nvPr/>
        </p:nvCxnSpPr>
        <p:spPr>
          <a:xfrm>
            <a:off x="7313376" y="3880894"/>
            <a:ext cx="313016" cy="506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051846F9-FF73-4A12-9008-157A588D15A6}"/>
              </a:ext>
            </a:extLst>
          </p:cNvPr>
          <p:cNvCxnSpPr>
            <a:cxnSpLocks/>
          </p:cNvCxnSpPr>
          <p:nvPr/>
        </p:nvCxnSpPr>
        <p:spPr>
          <a:xfrm flipV="1">
            <a:off x="7335390" y="4387197"/>
            <a:ext cx="291002" cy="10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F4E99962-36B3-4F39-8811-115B2C47A941}"/>
              </a:ext>
            </a:extLst>
          </p:cNvPr>
          <p:cNvCxnSpPr>
            <a:cxnSpLocks/>
          </p:cNvCxnSpPr>
          <p:nvPr/>
        </p:nvCxnSpPr>
        <p:spPr>
          <a:xfrm flipV="1">
            <a:off x="7355440" y="4368918"/>
            <a:ext cx="248938" cy="558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922DD176-C6C4-42D7-9446-DBA10F62795D}"/>
              </a:ext>
            </a:extLst>
          </p:cNvPr>
          <p:cNvCxnSpPr>
            <a:cxnSpLocks/>
          </p:cNvCxnSpPr>
          <p:nvPr/>
        </p:nvCxnSpPr>
        <p:spPr>
          <a:xfrm flipV="1">
            <a:off x="7962995" y="4361865"/>
            <a:ext cx="268988" cy="7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CD83F595-D169-495B-B243-95A8C2BFB6D6}"/>
              </a:ext>
            </a:extLst>
          </p:cNvPr>
          <p:cNvSpPr/>
          <p:nvPr/>
        </p:nvSpPr>
        <p:spPr>
          <a:xfrm>
            <a:off x="8190720" y="4153604"/>
            <a:ext cx="288862" cy="369332"/>
          </a:xfrm>
          <a:prstGeom prst="rect">
            <a:avLst/>
          </a:prstGeom>
        </p:spPr>
        <p:txBody>
          <a:bodyPr wrap="none">
            <a:spAutoFit/>
          </a:bodyPr>
          <a:lstStyle/>
          <a:p>
            <a:r>
              <a:rPr lang="de-DE" i="1" dirty="0">
                <a:solidFill>
                  <a:schemeClr val="tx1">
                    <a:lumMod val="75000"/>
                  </a:schemeClr>
                </a:solidFill>
                <a:latin typeface="Times New Roman" panose="02020603050405020304" pitchFamily="18" charset="0"/>
                <a:cs typeface="Times New Roman" panose="02020603050405020304" pitchFamily="18" charset="0"/>
              </a:rPr>
              <a:t>y</a:t>
            </a:r>
            <a:endParaRPr lang="en-GB" i="1" dirty="0">
              <a:solidFill>
                <a:schemeClr val="tx1">
                  <a:lumMod val="75000"/>
                </a:schemeClr>
              </a:solidFill>
              <a:latin typeface="Times New Roman" panose="02020603050405020304" pitchFamily="18" charset="0"/>
              <a:cs typeface="Times New Roman" panose="02020603050405020304" pitchFamily="18" charset="0"/>
            </a:endParaRPr>
          </a:p>
        </p:txBody>
      </p:sp>
      <p:pic>
        <p:nvPicPr>
          <p:cNvPr id="151" name="Picture 150">
            <a:extLst>
              <a:ext uri="{FF2B5EF4-FFF2-40B4-BE49-F238E27FC236}">
                <a16:creationId xmlns:a16="http://schemas.microsoft.com/office/drawing/2014/main" id="{9DE55904-20C4-4E83-BB98-10AA8FFD7703}"/>
              </a:ext>
            </a:extLst>
          </p:cNvPr>
          <p:cNvPicPr>
            <a:picLocks noChangeAspect="1"/>
          </p:cNvPicPr>
          <p:nvPr/>
        </p:nvPicPr>
        <p:blipFill>
          <a:blip r:embed="rId5"/>
          <a:stretch>
            <a:fillRect/>
          </a:stretch>
        </p:blipFill>
        <p:spPr>
          <a:xfrm>
            <a:off x="6969389" y="3677640"/>
            <a:ext cx="379244" cy="398206"/>
          </a:xfrm>
          <a:prstGeom prst="rect">
            <a:avLst/>
          </a:prstGeom>
        </p:spPr>
      </p:pic>
      <p:pic>
        <p:nvPicPr>
          <p:cNvPr id="152" name="Picture 151">
            <a:extLst>
              <a:ext uri="{FF2B5EF4-FFF2-40B4-BE49-F238E27FC236}">
                <a16:creationId xmlns:a16="http://schemas.microsoft.com/office/drawing/2014/main" id="{9B416C48-5953-4836-9E2A-5C39766854D2}"/>
              </a:ext>
            </a:extLst>
          </p:cNvPr>
          <p:cNvPicPr>
            <a:picLocks noChangeAspect="1"/>
          </p:cNvPicPr>
          <p:nvPr/>
        </p:nvPicPr>
        <p:blipFill>
          <a:blip r:embed="rId3"/>
          <a:stretch>
            <a:fillRect/>
          </a:stretch>
        </p:blipFill>
        <p:spPr>
          <a:xfrm>
            <a:off x="7014427" y="4229022"/>
            <a:ext cx="379493" cy="416974"/>
          </a:xfrm>
          <a:prstGeom prst="rect">
            <a:avLst/>
          </a:prstGeom>
        </p:spPr>
      </p:pic>
      <p:pic>
        <p:nvPicPr>
          <p:cNvPr id="153" name="Picture 152">
            <a:extLst>
              <a:ext uri="{FF2B5EF4-FFF2-40B4-BE49-F238E27FC236}">
                <a16:creationId xmlns:a16="http://schemas.microsoft.com/office/drawing/2014/main" id="{99EE16D8-5199-4FFF-851B-B0F9D6460308}"/>
              </a:ext>
            </a:extLst>
          </p:cNvPr>
          <p:cNvPicPr>
            <a:picLocks noChangeAspect="1"/>
          </p:cNvPicPr>
          <p:nvPr/>
        </p:nvPicPr>
        <p:blipFill>
          <a:blip r:embed="rId3"/>
          <a:stretch>
            <a:fillRect/>
          </a:stretch>
        </p:blipFill>
        <p:spPr>
          <a:xfrm>
            <a:off x="7034477" y="4727894"/>
            <a:ext cx="379493" cy="416974"/>
          </a:xfrm>
          <a:prstGeom prst="rect">
            <a:avLst/>
          </a:prstGeom>
        </p:spPr>
      </p:pic>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2AC21AEE-576A-4CB8-BDEA-FAACF959A1E7}"/>
                  </a:ext>
                </a:extLst>
              </p:cNvPr>
              <p:cNvSpPr txBox="1"/>
              <p:nvPr/>
            </p:nvSpPr>
            <p:spPr>
              <a:xfrm>
                <a:off x="2956583" y="3816726"/>
                <a:ext cx="564642"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𝑏</m:t>
                      </m:r>
                      <m:r>
                        <a:rPr lang="de-DE" sz="1350" i="1" smtClean="0">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0</m:t>
                          </m:r>
                        </m:sub>
                      </m:sSub>
                    </m:oMath>
                  </m:oMathPara>
                </a14:m>
                <a:endParaRPr lang="de-DE" sz="1350" dirty="0">
                  <a:solidFill>
                    <a:schemeClr val="tx1">
                      <a:lumMod val="75000"/>
                    </a:schemeClr>
                  </a:solidFill>
                </a:endParaRPr>
              </a:p>
            </p:txBody>
          </p:sp>
        </mc:Choice>
        <mc:Fallback xmlns="">
          <p:sp>
            <p:nvSpPr>
              <p:cNvPr id="155" name="TextBox 154">
                <a:extLst>
                  <a:ext uri="{FF2B5EF4-FFF2-40B4-BE49-F238E27FC236}">
                    <a16:creationId xmlns:a16="http://schemas.microsoft.com/office/drawing/2014/main" id="{2AC21AEE-576A-4CB8-BDEA-FAACF959A1E7}"/>
                  </a:ext>
                </a:extLst>
              </p:cNvPr>
              <p:cNvSpPr txBox="1">
                <a:spLocks noRot="1" noChangeAspect="1" noMove="1" noResize="1" noEditPoints="1" noAdjustHandles="1" noChangeArrowheads="1" noChangeShapeType="1" noTextEdit="1"/>
              </p:cNvSpPr>
              <p:nvPr/>
            </p:nvSpPr>
            <p:spPr>
              <a:xfrm>
                <a:off x="2956583" y="3816726"/>
                <a:ext cx="564642" cy="207749"/>
              </a:xfrm>
              <a:prstGeom prst="rect">
                <a:avLst/>
              </a:prstGeom>
              <a:blipFill>
                <a:blip r:embed="rId20"/>
                <a:stretch>
                  <a:fillRect l="-7527" r="-2151" b="-14706"/>
                </a:stretch>
              </a:blipFill>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0B428148-9612-413B-9D47-7D4518304248}"/>
              </a:ext>
            </a:extLst>
          </p:cNvPr>
          <p:cNvCxnSpPr>
            <a:cxnSpLocks/>
            <a:stCxn id="111" idx="2"/>
            <a:endCxn id="102" idx="1"/>
          </p:cNvCxnSpPr>
          <p:nvPr/>
        </p:nvCxnSpPr>
        <p:spPr>
          <a:xfrm>
            <a:off x="1684065" y="4112986"/>
            <a:ext cx="77405" cy="15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45F334E-13E4-4E4C-8B5D-510901A50C2E}"/>
                  </a:ext>
                </a:extLst>
              </p:cNvPr>
              <p:cNvSpPr/>
              <p:nvPr/>
            </p:nvSpPr>
            <p:spPr>
              <a:xfrm>
                <a:off x="1447589" y="3653768"/>
                <a:ext cx="77367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rPr>
                          </m:ctrlPr>
                        </m:sSubPr>
                        <m:e>
                          <m:r>
                            <a:rPr lang="de-DE" sz="1200" i="1">
                              <a:solidFill>
                                <a:schemeClr val="tx1">
                                  <a:lumMod val="75000"/>
                                </a:schemeClr>
                              </a:solidFill>
                              <a:latin typeface="Cambria Math" panose="02040503050406030204" pitchFamily="18" charset="0"/>
                            </a:rPr>
                            <m:t>𝑥</m:t>
                          </m:r>
                        </m:e>
                        <m:sub>
                          <m:r>
                            <a:rPr lang="de-DE" sz="1200" b="0" i="1" smtClean="0">
                              <a:solidFill>
                                <a:schemeClr val="tx1">
                                  <a:lumMod val="75000"/>
                                </a:schemeClr>
                              </a:solidFill>
                              <a:latin typeface="Cambria Math" panose="02040503050406030204" pitchFamily="18" charset="0"/>
                            </a:rPr>
                            <m:t>0</m:t>
                          </m:r>
                        </m:sub>
                      </m:sSub>
                      <m:r>
                        <a:rPr lang="de-DE" sz="1200" b="0" i="1" smtClean="0">
                          <a:solidFill>
                            <a:schemeClr val="tx1">
                              <a:lumMod val="75000"/>
                            </a:schemeClr>
                          </a:solidFill>
                          <a:latin typeface="Cambria Math" panose="02040503050406030204" pitchFamily="18" charset="0"/>
                        </a:rPr>
                        <m:t>=+1</m:t>
                      </m:r>
                    </m:oMath>
                  </m:oMathPara>
                </a14:m>
                <a:endParaRPr lang="en-GB" sz="1200" dirty="0">
                  <a:solidFill>
                    <a:schemeClr val="tx1">
                      <a:lumMod val="75000"/>
                    </a:schemeClr>
                  </a:solidFill>
                </a:endParaRPr>
              </a:p>
            </p:txBody>
          </p:sp>
        </mc:Choice>
        <mc:Fallback xmlns="">
          <p:sp>
            <p:nvSpPr>
              <p:cNvPr id="5" name="Rectangle 4">
                <a:extLst>
                  <a:ext uri="{FF2B5EF4-FFF2-40B4-BE49-F238E27FC236}">
                    <a16:creationId xmlns:a16="http://schemas.microsoft.com/office/drawing/2014/main" id="{A45F334E-13E4-4E4C-8B5D-510901A50C2E}"/>
                  </a:ext>
                </a:extLst>
              </p:cNvPr>
              <p:cNvSpPr>
                <a:spLocks noRot="1" noChangeAspect="1" noMove="1" noResize="1" noEditPoints="1" noAdjustHandles="1" noChangeArrowheads="1" noChangeShapeType="1" noTextEdit="1"/>
              </p:cNvSpPr>
              <p:nvPr/>
            </p:nvSpPr>
            <p:spPr>
              <a:xfrm>
                <a:off x="1447589" y="3653768"/>
                <a:ext cx="773673" cy="276999"/>
              </a:xfrm>
              <a:prstGeom prst="rect">
                <a:avLst/>
              </a:prstGeom>
              <a:blipFill>
                <a:blip r:embed="rId21"/>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780F4E9-ED19-46F0-94DB-99E8E7137EEE}"/>
              </a:ext>
            </a:extLst>
          </p:cNvPr>
          <p:cNvPicPr>
            <a:picLocks noChangeAspect="1"/>
          </p:cNvPicPr>
          <p:nvPr/>
        </p:nvPicPr>
        <p:blipFill>
          <a:blip r:embed="rId22"/>
          <a:stretch>
            <a:fillRect/>
          </a:stretch>
        </p:blipFill>
        <p:spPr>
          <a:xfrm>
            <a:off x="5934390" y="1369844"/>
            <a:ext cx="1727076" cy="1258014"/>
          </a:xfrm>
          <a:prstGeom prst="rect">
            <a:avLst/>
          </a:prstGeom>
        </p:spPr>
      </p:pic>
      <p:pic>
        <p:nvPicPr>
          <p:cNvPr id="10" name="Picture 9" descr="A close up of a map&#10;&#10;Description automatically generated">
            <a:extLst>
              <a:ext uri="{FF2B5EF4-FFF2-40B4-BE49-F238E27FC236}">
                <a16:creationId xmlns:a16="http://schemas.microsoft.com/office/drawing/2014/main" id="{7FBD2761-F384-4928-88BD-D938CE3B26D4}"/>
              </a:ext>
            </a:extLst>
          </p:cNvPr>
          <p:cNvPicPr>
            <a:picLocks noChangeAspect="1"/>
          </p:cNvPicPr>
          <p:nvPr/>
        </p:nvPicPr>
        <p:blipFill>
          <a:blip r:embed="rId23"/>
          <a:stretch>
            <a:fillRect/>
          </a:stretch>
        </p:blipFill>
        <p:spPr>
          <a:xfrm>
            <a:off x="3311470" y="1822892"/>
            <a:ext cx="661117" cy="63391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ECA5D16-3306-4FDB-A07B-DE19E07F8942}"/>
                  </a:ext>
                </a:extLst>
              </p:cNvPr>
              <p:cNvSpPr txBox="1"/>
              <p:nvPr/>
            </p:nvSpPr>
            <p:spPr>
              <a:xfrm>
                <a:off x="1616450" y="3897831"/>
                <a:ext cx="572656" cy="21544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350" i="1" smtClean="0">
                          <a:solidFill>
                            <a:schemeClr val="tx1">
                              <a:lumMod val="75000"/>
                            </a:schemeClr>
                          </a:solidFill>
                          <a:latin typeface="Cambria Math" panose="02040503050406030204" pitchFamily="18" charset="0"/>
                        </a:rPr>
                        <m:t>𝑏</m:t>
                      </m:r>
                      <m:r>
                        <a:rPr lang="de-DE" sz="1350" b="0" i="1" smtClean="0">
                          <a:solidFill>
                            <a:schemeClr val="tx1">
                              <a:lumMod val="75000"/>
                            </a:schemeClr>
                          </a:solidFill>
                          <a:latin typeface="Cambria Math" panose="02040503050406030204" pitchFamily="18" charset="0"/>
                        </a:rPr>
                        <m:t>=</m:t>
                      </m:r>
                      <m:sSub>
                        <m:sSubPr>
                          <m:ctrlPr>
                            <a:rPr lang="de-DE" sz="1400" i="1">
                              <a:solidFill>
                                <a:schemeClr val="tx1">
                                  <a:lumMod val="75000"/>
                                </a:schemeClr>
                              </a:solidFill>
                              <a:latin typeface="Cambria Math" panose="02040503050406030204" pitchFamily="18" charset="0"/>
                            </a:rPr>
                          </m:ctrlPr>
                        </m:sSubPr>
                        <m:e>
                          <m:r>
                            <a:rPr lang="de-DE" sz="1400" b="0" i="1" smtClean="0">
                              <a:solidFill>
                                <a:schemeClr val="tx1">
                                  <a:lumMod val="75000"/>
                                </a:schemeClr>
                              </a:solidFill>
                              <a:latin typeface="Cambria Math" panose="02040503050406030204" pitchFamily="18" charset="0"/>
                            </a:rPr>
                            <m:t>𝑤</m:t>
                          </m:r>
                        </m:e>
                        <m:sub>
                          <m:r>
                            <a:rPr lang="de-DE" sz="1400" b="0" i="1" smtClean="0">
                              <a:solidFill>
                                <a:schemeClr val="tx1">
                                  <a:lumMod val="75000"/>
                                </a:schemeClr>
                              </a:solidFill>
                              <a:latin typeface="Cambria Math" panose="02040503050406030204" pitchFamily="18" charset="0"/>
                            </a:rPr>
                            <m:t>0</m:t>
                          </m:r>
                        </m:sub>
                      </m:sSub>
                    </m:oMath>
                  </m:oMathPara>
                </a14:m>
                <a:endParaRPr lang="en-US" sz="1350" dirty="0">
                  <a:solidFill>
                    <a:schemeClr val="tx1">
                      <a:lumMod val="75000"/>
                    </a:schemeClr>
                  </a:solidFill>
                </a:endParaRPr>
              </a:p>
            </p:txBody>
          </p:sp>
        </mc:Choice>
        <mc:Fallback xmlns="">
          <p:sp>
            <p:nvSpPr>
              <p:cNvPr id="6" name="TextBox 5">
                <a:extLst>
                  <a:ext uri="{FF2B5EF4-FFF2-40B4-BE49-F238E27FC236}">
                    <a16:creationId xmlns:a16="http://schemas.microsoft.com/office/drawing/2014/main" id="{2ECA5D16-3306-4FDB-A07B-DE19E07F8942}"/>
                  </a:ext>
                </a:extLst>
              </p:cNvPr>
              <p:cNvSpPr txBox="1">
                <a:spLocks noRot="1" noChangeAspect="1" noMove="1" noResize="1" noEditPoints="1" noAdjustHandles="1" noChangeArrowheads="1" noChangeShapeType="1" noTextEdit="1"/>
              </p:cNvSpPr>
              <p:nvPr/>
            </p:nvSpPr>
            <p:spPr>
              <a:xfrm>
                <a:off x="1616450" y="3897831"/>
                <a:ext cx="572656" cy="215444"/>
              </a:xfrm>
              <a:prstGeom prst="rect">
                <a:avLst/>
              </a:prstGeom>
              <a:blipFill>
                <a:blip r:embed="rId24"/>
                <a:stretch>
                  <a:fillRect l="-6383" r="-106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986F51A-9070-4330-AC59-E065F887C266}"/>
                  </a:ext>
                </a:extLst>
              </p:cNvPr>
              <p:cNvSpPr txBox="1"/>
              <p:nvPr/>
            </p:nvSpPr>
            <p:spPr>
              <a:xfrm>
                <a:off x="2954457" y="4662264"/>
                <a:ext cx="1434432"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𝑦</m:t>
                      </m:r>
                      <m:r>
                        <a:rPr lang="de-DE" sz="1350" i="1">
                          <a:solidFill>
                            <a:schemeClr val="tx1">
                              <a:lumMod val="75000"/>
                            </a:schemeClr>
                          </a:solidFill>
                          <a:latin typeface="Cambria Math" panose="02040503050406030204" pitchFamily="18" charset="0"/>
                        </a:rPr>
                        <m:t>(</m:t>
                      </m:r>
                      <m:r>
                        <a:rPr lang="de-DE" sz="1350" b="1" i="1">
                          <a:solidFill>
                            <a:schemeClr val="tx1">
                              <a:lumMod val="75000"/>
                            </a:schemeClr>
                          </a:solidFill>
                          <a:latin typeface="Cambria Math" panose="02040503050406030204" pitchFamily="18" charset="0"/>
                        </a:rPr>
                        <m:t>𝒙</m:t>
                      </m:r>
                      <m:r>
                        <a:rPr lang="de-DE" sz="1350" i="1">
                          <a:solidFill>
                            <a:schemeClr val="tx1">
                              <a:lumMod val="75000"/>
                            </a:schemeClr>
                          </a:solidFill>
                          <a:latin typeface="Cambria Math" panose="02040503050406030204" pitchFamily="18" charset="0"/>
                        </a:rPr>
                        <m:t>)=</m:t>
                      </m:r>
                      <m:r>
                        <a:rPr lang="de-DE" sz="1350" b="0" i="1" smtClean="0">
                          <a:solidFill>
                            <a:schemeClr val="tx1">
                              <a:lumMod val="75000"/>
                            </a:schemeClr>
                          </a:solidFill>
                          <a:latin typeface="Cambria Math" panose="02040503050406030204" pitchFamily="18" charset="0"/>
                        </a:rPr>
                        <m:t>𝑓</m:t>
                      </m:r>
                      <m:r>
                        <a:rPr lang="de-DE" sz="1350" b="0" i="1" smtClean="0">
                          <a:solidFill>
                            <a:schemeClr val="tx1">
                              <a:lumMod val="75000"/>
                            </a:schemeClr>
                          </a:solidFill>
                          <a:latin typeface="Cambria Math" panose="02040503050406030204" pitchFamily="18" charset="0"/>
                        </a:rPr>
                        <m:t>(</m:t>
                      </m:r>
                      <m:nary>
                        <m:naryPr>
                          <m:chr m:val="∑"/>
                          <m:ctrlPr>
                            <a:rPr lang="de-DE" sz="1350" i="1">
                              <a:solidFill>
                                <a:schemeClr val="tx1">
                                  <a:lumMod val="75000"/>
                                </a:schemeClr>
                              </a:solidFill>
                              <a:latin typeface="Cambria Math" panose="02040503050406030204" pitchFamily="18" charset="0"/>
                            </a:rPr>
                          </m:ctrlPr>
                        </m:naryPr>
                        <m:sub>
                          <m:r>
                            <m:rPr>
                              <m:brk m:alnAt="23"/>
                            </m:rPr>
                            <a:rPr lang="de-DE" sz="1350" i="1">
                              <a:solidFill>
                                <a:schemeClr val="tx1">
                                  <a:lumMod val="75000"/>
                                </a:schemeClr>
                              </a:solidFill>
                              <a:latin typeface="Cambria Math" panose="02040503050406030204" pitchFamily="18" charset="0"/>
                            </a:rPr>
                            <m:t>𝑖</m:t>
                          </m:r>
                          <m:r>
                            <a:rPr lang="de-DE" sz="1350" i="1">
                              <a:solidFill>
                                <a:schemeClr val="tx1">
                                  <a:lumMod val="75000"/>
                                </a:schemeClr>
                              </a:solidFill>
                              <a:latin typeface="Cambria Math" panose="02040503050406030204" pitchFamily="18" charset="0"/>
                            </a:rPr>
                            <m:t>=0</m:t>
                          </m:r>
                        </m:sub>
                        <m:sup>
                          <m:r>
                            <a:rPr lang="de-DE" sz="1350" i="1">
                              <a:solidFill>
                                <a:schemeClr val="tx1">
                                  <a:lumMod val="75000"/>
                                </a:schemeClr>
                              </a:solidFill>
                              <a:latin typeface="Cambria Math" panose="02040503050406030204" pitchFamily="18" charset="0"/>
                            </a:rPr>
                            <m:t>𝑛</m:t>
                          </m:r>
                        </m:sup>
                        <m:e>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b="0" i="1" smtClean="0">
                                  <a:solidFill>
                                    <a:schemeClr val="tx1">
                                      <a:lumMod val="75000"/>
                                    </a:schemeClr>
                                  </a:solidFill>
                                  <a:latin typeface="Cambria Math" panose="02040503050406030204" pitchFamily="18" charset="0"/>
                                </a:rPr>
                                <m:t>𝑖</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𝑖</m:t>
                              </m:r>
                            </m:sub>
                          </m:sSub>
                        </m:e>
                      </m:nary>
                      <m:r>
                        <a:rPr lang="de-DE" sz="1350" b="0" i="1" smtClean="0">
                          <a:solidFill>
                            <a:schemeClr val="tx1">
                              <a:lumMod val="75000"/>
                            </a:schemeClr>
                          </a:solidFill>
                          <a:latin typeface="Cambria Math" panose="02040503050406030204" pitchFamily="18" charset="0"/>
                        </a:rPr>
                        <m:t>)</m:t>
                      </m:r>
                    </m:oMath>
                  </m:oMathPara>
                </a14:m>
                <a:endParaRPr lang="de-DE" sz="1350" dirty="0">
                  <a:solidFill>
                    <a:schemeClr val="tx1">
                      <a:lumMod val="75000"/>
                    </a:schemeClr>
                  </a:solidFill>
                </a:endParaRPr>
              </a:p>
            </p:txBody>
          </p:sp>
        </mc:Choice>
        <mc:Fallback xmlns="">
          <p:sp>
            <p:nvSpPr>
              <p:cNvPr id="9" name="TextBox 8">
                <a:extLst>
                  <a:ext uri="{FF2B5EF4-FFF2-40B4-BE49-F238E27FC236}">
                    <a16:creationId xmlns:a16="http://schemas.microsoft.com/office/drawing/2014/main" id="{D986F51A-9070-4330-AC59-E065F887C266}"/>
                  </a:ext>
                </a:extLst>
              </p:cNvPr>
              <p:cNvSpPr txBox="1">
                <a:spLocks noRot="1" noChangeAspect="1" noMove="1" noResize="1" noEditPoints="1" noAdjustHandles="1" noChangeArrowheads="1" noChangeShapeType="1" noTextEdit="1"/>
              </p:cNvSpPr>
              <p:nvPr/>
            </p:nvSpPr>
            <p:spPr>
              <a:xfrm>
                <a:off x="2954457" y="4662264"/>
                <a:ext cx="1434432" cy="567463"/>
              </a:xfrm>
              <a:prstGeom prst="rect">
                <a:avLst/>
              </a:prstGeom>
              <a:blipFill>
                <a:blip r:embed="rId25"/>
                <a:stretch>
                  <a:fillRect/>
                </a:stretch>
              </a:blipFill>
            </p:spPr>
            <p:txBody>
              <a:bodyPr/>
              <a:lstStyle/>
              <a:p>
                <a:r>
                  <a:rPr lang="en-US">
                    <a:noFill/>
                  </a:rPr>
                  <a:t> </a:t>
                </a:r>
              </a:p>
            </p:txBody>
          </p:sp>
        </mc:Fallback>
      </mc:AlternateContent>
      <p:sp>
        <p:nvSpPr>
          <p:cNvPr id="62"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11" name="Slide Number Placeholder 10"/>
          <p:cNvSpPr>
            <a:spLocks noGrp="1"/>
          </p:cNvSpPr>
          <p:nvPr>
            <p:ph type="sldNum" sz="quarter" idx="15"/>
          </p:nvPr>
        </p:nvSpPr>
        <p:spPr/>
        <p:txBody>
          <a:bodyPr/>
          <a:lstStyle/>
          <a:p>
            <a:fld id="{15C29056-5AFA-7949-831A-3EC086771171}" type="slidenum">
              <a:rPr lang="de-DE" smtClean="0"/>
              <a:pPr/>
              <a:t>38</a:t>
            </a:fld>
            <a:endParaRPr lang="de-DE" dirty="0"/>
          </a:p>
        </p:txBody>
      </p:sp>
    </p:spTree>
    <p:extLst>
      <p:ext uri="{BB962C8B-B14F-4D97-AF65-F5344CB8AC3E}">
        <p14:creationId xmlns:p14="http://schemas.microsoft.com/office/powerpoint/2010/main" val="2324927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60BF-1CB9-4BF1-929E-AFD42EFB59EF}"/>
              </a:ext>
            </a:extLst>
          </p:cNvPr>
          <p:cNvSpPr>
            <a:spLocks noGrp="1"/>
          </p:cNvSpPr>
          <p:nvPr>
            <p:ph type="title"/>
          </p:nvPr>
        </p:nvSpPr>
        <p:spPr/>
        <p:txBody>
          <a:bodyPr/>
          <a:lstStyle/>
          <a:p>
            <a:r>
              <a:rPr lang="en-US" dirty="0"/>
              <a:t>MLP: Example of Architecture / Topology </a:t>
            </a:r>
            <a:endParaRPr lang="en-GB" b="1" dirty="0"/>
          </a:p>
        </p:txBody>
      </p:sp>
      <p:sp>
        <p:nvSpPr>
          <p:cNvPr id="3" name="Content Placeholder 2">
            <a:extLst>
              <a:ext uri="{FF2B5EF4-FFF2-40B4-BE49-F238E27FC236}">
                <a16:creationId xmlns:a16="http://schemas.microsoft.com/office/drawing/2014/main" id="{156BAA71-72B7-4354-9791-2A0B2E2AE69F}"/>
              </a:ext>
            </a:extLst>
          </p:cNvPr>
          <p:cNvSpPr>
            <a:spLocks noGrp="1"/>
          </p:cNvSpPr>
          <p:nvPr>
            <p:ph idx="1"/>
          </p:nvPr>
        </p:nvSpPr>
        <p:spPr/>
        <p:txBody>
          <a:bodyPr>
            <a:normAutofit/>
          </a:bodyPr>
          <a:lstStyle/>
          <a:p>
            <a:r>
              <a:rPr lang="de-DE" sz="2000" dirty="0"/>
              <a:t>Let‘s see an example of a MLP</a:t>
            </a:r>
          </a:p>
          <a:p>
            <a:r>
              <a:rPr lang="de-DE" sz="2000" dirty="0"/>
              <a:t>3 layers:</a:t>
            </a:r>
          </a:p>
          <a:p>
            <a:pPr lvl="1"/>
            <a:r>
              <a:rPr lang="de-DE" sz="1800" dirty="0"/>
              <a:t>1 input layer with </a:t>
            </a:r>
            <a:r>
              <a:rPr lang="de-DE" sz="1800" i="1" dirty="0"/>
              <a:t>m=2 inputs</a:t>
            </a:r>
          </a:p>
          <a:p>
            <a:pPr lvl="1"/>
            <a:r>
              <a:rPr lang="de-DE" sz="1800" dirty="0"/>
              <a:t>1 hidden layer with </a:t>
            </a:r>
            <a:r>
              <a:rPr lang="de-DE" sz="1800" i="1" dirty="0"/>
              <a:t>h=3 hidden neurons</a:t>
            </a:r>
          </a:p>
          <a:p>
            <a:pPr lvl="1"/>
            <a:r>
              <a:rPr lang="de-DE" sz="1800" dirty="0"/>
              <a:t>1 output layer with </a:t>
            </a:r>
            <a:r>
              <a:rPr lang="de-DE" sz="1800" i="1" dirty="0"/>
              <a:t>n=2 output neurons</a:t>
            </a:r>
          </a:p>
          <a:p>
            <a:endParaRPr lang="de-DE" sz="2000" dirty="0"/>
          </a:p>
          <a:p>
            <a:r>
              <a:rPr lang="de-DE" sz="2000" dirty="0"/>
              <a:t>All </a:t>
            </a:r>
            <a:r>
              <a:rPr lang="de-DE" sz="2000" b="1" dirty="0"/>
              <a:t>feed-forward</a:t>
            </a:r>
            <a:r>
              <a:rPr lang="de-DE" sz="2000" dirty="0"/>
              <a:t> connections: from a neuron only to neurons in the next layer</a:t>
            </a:r>
          </a:p>
          <a:p>
            <a:r>
              <a:rPr lang="de-DE" sz="2000" b="1" dirty="0"/>
              <a:t>Fully-connected</a:t>
            </a:r>
            <a:r>
              <a:rPr lang="de-DE" sz="2000" dirty="0"/>
              <a:t>: that is each neuron in one layer is connected to all neurons in the next layers</a:t>
            </a:r>
            <a:endParaRPr lang="en-GB" sz="2000" dirty="0"/>
          </a:p>
        </p:txBody>
      </p:sp>
      <p:sp>
        <p:nvSpPr>
          <p:cNvPr id="4" name="TextBox 3">
            <a:extLst>
              <a:ext uri="{FF2B5EF4-FFF2-40B4-BE49-F238E27FC236}">
                <a16:creationId xmlns:a16="http://schemas.microsoft.com/office/drawing/2014/main" id="{88468BE5-5DB8-41B9-969F-F859B58B8FF4}"/>
              </a:ext>
            </a:extLst>
          </p:cNvPr>
          <p:cNvSpPr txBox="1"/>
          <p:nvPr/>
        </p:nvSpPr>
        <p:spPr>
          <a:xfrm>
            <a:off x="6074709" y="1165832"/>
            <a:ext cx="2319618" cy="1123712"/>
          </a:xfrm>
          <a:prstGeom prst="roundRect">
            <a:avLst/>
          </a:prstGeom>
          <a:noFill/>
          <a:ln w="12700">
            <a:solidFill>
              <a:schemeClr val="accent1"/>
            </a:solidFill>
          </a:ln>
        </p:spPr>
        <p:txBody>
          <a:bodyPr wrap="square" rtlCol="0">
            <a:spAutoFit/>
          </a:bodyPr>
          <a:lstStyle/>
          <a:p>
            <a:pPr algn="ctr"/>
            <a:r>
              <a:rPr lang="en-US" sz="2000" b="1" dirty="0">
                <a:latin typeface="Arial" panose="020B0604020202020204" pitchFamily="34" charset="0"/>
                <a:cs typeface="Arial" panose="020B0604020202020204" pitchFamily="34" charset="0"/>
              </a:rPr>
              <a:t>fully connected</a:t>
            </a:r>
          </a:p>
          <a:p>
            <a:pPr algn="ctr"/>
            <a:r>
              <a:rPr lang="en-US" sz="2000" b="1" dirty="0">
                <a:latin typeface="Arial" panose="020B0604020202020204" pitchFamily="34" charset="0"/>
                <a:cs typeface="Arial" panose="020B0604020202020204" pitchFamily="34" charset="0"/>
              </a:rPr>
              <a:t>feed forward </a:t>
            </a:r>
          </a:p>
          <a:p>
            <a:pPr algn="ctr"/>
            <a:r>
              <a:rPr lang="en-US" sz="2000" b="1" dirty="0">
                <a:latin typeface="Arial" panose="020B0604020202020204" pitchFamily="34" charset="0"/>
                <a:cs typeface="Arial" panose="020B0604020202020204" pitchFamily="34" charset="0"/>
              </a:rPr>
              <a:t>neural networks</a:t>
            </a:r>
          </a:p>
        </p:txBody>
      </p:sp>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6" name="Slide Number Placeholder 5"/>
          <p:cNvSpPr>
            <a:spLocks noGrp="1"/>
          </p:cNvSpPr>
          <p:nvPr>
            <p:ph type="sldNum" sz="quarter" idx="15"/>
          </p:nvPr>
        </p:nvSpPr>
        <p:spPr/>
        <p:txBody>
          <a:bodyPr/>
          <a:lstStyle/>
          <a:p>
            <a:fld id="{15C29056-5AFA-7949-831A-3EC086771171}" type="slidenum">
              <a:rPr lang="de-DE" smtClean="0"/>
              <a:pPr/>
              <a:t>39</a:t>
            </a:fld>
            <a:endParaRPr lang="de-DE" dirty="0"/>
          </a:p>
        </p:txBody>
      </p:sp>
    </p:spTree>
    <p:extLst>
      <p:ext uri="{BB962C8B-B14F-4D97-AF65-F5344CB8AC3E}">
        <p14:creationId xmlns:p14="http://schemas.microsoft.com/office/powerpoint/2010/main" val="422339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888F-38FC-4535-B721-19EC091D591D}"/>
              </a:ext>
            </a:extLst>
          </p:cNvPr>
          <p:cNvSpPr>
            <a:spLocks noGrp="1"/>
          </p:cNvSpPr>
          <p:nvPr>
            <p:ph type="title"/>
          </p:nvPr>
        </p:nvSpPr>
        <p:spPr/>
        <p:txBody>
          <a:bodyPr/>
          <a:lstStyle/>
          <a:p>
            <a:r>
              <a:rPr lang="de-DE"/>
              <a:t>Datasets</a:t>
            </a:r>
            <a:endParaRPr lang="en-GB" dirty="0"/>
          </a:p>
        </p:txBody>
      </p:sp>
      <p:sp>
        <p:nvSpPr>
          <p:cNvPr id="3" name="Slide Number Placeholder 2">
            <a:extLst>
              <a:ext uri="{FF2B5EF4-FFF2-40B4-BE49-F238E27FC236}">
                <a16:creationId xmlns:a16="http://schemas.microsoft.com/office/drawing/2014/main" id="{861E3C41-8527-4A6B-99C7-17C4BFDFD18B}"/>
              </a:ext>
            </a:extLst>
          </p:cNvPr>
          <p:cNvSpPr>
            <a:spLocks noGrp="1"/>
          </p:cNvSpPr>
          <p:nvPr>
            <p:ph type="sldNum" sz="quarter" idx="13"/>
          </p:nvPr>
        </p:nvSpPr>
        <p:spPr/>
        <p:txBody>
          <a:bodyPr/>
          <a:lstStyle/>
          <a:p>
            <a:fld id="{15C29056-5AFA-7949-831A-3EC086771171}" type="slidenum">
              <a:rPr lang="de-DE" smtClean="0"/>
              <a:pPr/>
              <a:t>4</a:t>
            </a:fld>
            <a:endParaRPr lang="de-DE" dirty="0"/>
          </a:p>
        </p:txBody>
      </p:sp>
      <p:sp>
        <p:nvSpPr>
          <p:cNvPr id="4" name="Text Placeholder 3">
            <a:extLst>
              <a:ext uri="{FF2B5EF4-FFF2-40B4-BE49-F238E27FC236}">
                <a16:creationId xmlns:a16="http://schemas.microsoft.com/office/drawing/2014/main" id="{BAA891B8-8D10-4D98-88DE-376F0CFF3137}"/>
              </a:ext>
            </a:extLst>
          </p:cNvPr>
          <p:cNvSpPr>
            <a:spLocks noGrp="1"/>
          </p:cNvSpPr>
          <p:nvPr>
            <p:ph type="body" sz="quarter" idx="14"/>
          </p:nvPr>
        </p:nvSpPr>
        <p:spPr>
          <a:xfrm>
            <a:off x="360000" y="786654"/>
            <a:ext cx="8378825" cy="4421026"/>
          </a:xfrm>
        </p:spPr>
        <p:txBody>
          <a:bodyPr/>
          <a:lstStyle/>
          <a:p>
            <a:r>
              <a:rPr lang="de-DE" dirty="0"/>
              <a:t>Datasets used : iris dataset</a:t>
            </a:r>
          </a:p>
          <a:p>
            <a:r>
              <a:rPr lang="de-DE" dirty="0"/>
              <a:t>Example Workflows: </a:t>
            </a:r>
          </a:p>
          <a:p>
            <a:pPr lvl="1"/>
            <a:r>
              <a:rPr lang="de-DE" dirty="0"/>
              <a:t>„</a:t>
            </a:r>
            <a:r>
              <a:rPr lang="en-US" dirty="0"/>
              <a:t>Classifying the iris data set with ANN</a:t>
            </a:r>
            <a:r>
              <a:rPr lang="de-DE" dirty="0"/>
              <a:t>“ </a:t>
            </a:r>
            <a:r>
              <a:rPr lang="de-DE" dirty="0">
                <a:hlinkClick r:id="rId2"/>
              </a:rPr>
              <a:t>https://kni.me/w/ei3eX9Sj5-RFEUat</a:t>
            </a:r>
            <a:endParaRPr lang="de-DE" dirty="0"/>
          </a:p>
          <a:p>
            <a:pPr lvl="2"/>
            <a:r>
              <a:rPr lang="de-DE" dirty="0"/>
              <a:t>Keras layers</a:t>
            </a:r>
          </a:p>
          <a:p>
            <a:pPr lvl="2"/>
            <a:r>
              <a:rPr lang="de-DE" dirty="0"/>
              <a:t>Multi-layer perceptrion </a:t>
            </a:r>
          </a:p>
          <a:p>
            <a:pPr lvl="2"/>
            <a:r>
              <a:rPr lang="de-DE" dirty="0"/>
              <a:t>Back propagation</a:t>
            </a:r>
          </a:p>
          <a:p>
            <a:pPr marL="488950" lvl="2" indent="0">
              <a:buNone/>
            </a:pPr>
            <a:endParaRPr lang="de-DE" dirty="0"/>
          </a:p>
        </p:txBody>
      </p:sp>
      <p:sp>
        <p:nvSpPr>
          <p:cNvPr id="5" name="Footer Placeholder 4">
            <a:extLst>
              <a:ext uri="{FF2B5EF4-FFF2-40B4-BE49-F238E27FC236}">
                <a16:creationId xmlns:a16="http://schemas.microsoft.com/office/drawing/2014/main" id="{F0567576-0E0D-407A-8C49-526C03CEE39A}"/>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Picture 5"/>
          <p:cNvPicPr>
            <a:picLocks noChangeAspect="1"/>
          </p:cNvPicPr>
          <p:nvPr/>
        </p:nvPicPr>
        <p:blipFill>
          <a:blip r:embed="rId3"/>
          <a:stretch>
            <a:fillRect/>
          </a:stretch>
        </p:blipFill>
        <p:spPr>
          <a:xfrm>
            <a:off x="1511469" y="2774665"/>
            <a:ext cx="6080457" cy="22416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443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655-9520-5E43-A1CF-282741201094}"/>
              </a:ext>
            </a:extLst>
          </p:cNvPr>
          <p:cNvSpPr>
            <a:spLocks noGrp="1"/>
          </p:cNvSpPr>
          <p:nvPr>
            <p:ph type="title"/>
          </p:nvPr>
        </p:nvSpPr>
        <p:spPr/>
        <p:txBody>
          <a:bodyPr/>
          <a:lstStyle/>
          <a:p>
            <a:r>
              <a:rPr lang="en-US" dirty="0"/>
              <a:t>Feed-Forward Neural Networks (FFNN)</a:t>
            </a:r>
          </a:p>
        </p:txBody>
      </p:sp>
      <p:sp>
        <p:nvSpPr>
          <p:cNvPr id="19" name="TextBox 18">
            <a:extLst>
              <a:ext uri="{FF2B5EF4-FFF2-40B4-BE49-F238E27FC236}">
                <a16:creationId xmlns:a16="http://schemas.microsoft.com/office/drawing/2014/main" id="{8EE10514-A85E-DC4C-AA6E-3F3EA67CA32B}"/>
              </a:ext>
            </a:extLst>
          </p:cNvPr>
          <p:cNvSpPr txBox="1"/>
          <p:nvPr/>
        </p:nvSpPr>
        <p:spPr>
          <a:xfrm>
            <a:off x="2538302" y="2148631"/>
            <a:ext cx="65" cy="207749"/>
          </a:xfrm>
          <a:prstGeom prst="rect">
            <a:avLst/>
          </a:prstGeom>
          <a:noFill/>
        </p:spPr>
        <p:txBody>
          <a:bodyPr wrap="none" lIns="0" tIns="0" rIns="0" bIns="0" rtlCol="0">
            <a:spAutoFit/>
          </a:bodyPr>
          <a:lstStyle/>
          <a:p>
            <a:endParaRPr lang="en-US" sz="1350" dirty="0">
              <a:solidFill>
                <a:schemeClr val="tx1">
                  <a:lumMod val="75000"/>
                </a:schemeClr>
              </a:solidFill>
            </a:endParaRPr>
          </a:p>
        </p:txBody>
      </p:sp>
      <p:cxnSp>
        <p:nvCxnSpPr>
          <p:cNvPr id="24" name="Straight Arrow Connector 23">
            <a:extLst>
              <a:ext uri="{FF2B5EF4-FFF2-40B4-BE49-F238E27FC236}">
                <a16:creationId xmlns:a16="http://schemas.microsoft.com/office/drawing/2014/main" id="{C31FE941-C67B-454A-B5D9-89207E7A1F31}"/>
              </a:ext>
            </a:extLst>
          </p:cNvPr>
          <p:cNvCxnSpPr>
            <a:cxnSpLocks/>
            <a:endCxn id="18" idx="2"/>
          </p:cNvCxnSpPr>
          <p:nvPr/>
        </p:nvCxnSpPr>
        <p:spPr>
          <a:xfrm flipV="1">
            <a:off x="1223598" y="2212483"/>
            <a:ext cx="1358024" cy="640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DF7ED81-CFF3-0643-853F-41D75882C7F6}"/>
              </a:ext>
            </a:extLst>
          </p:cNvPr>
          <p:cNvCxnSpPr>
            <a:cxnSpLocks/>
            <a:endCxn id="15" idx="2"/>
          </p:cNvCxnSpPr>
          <p:nvPr/>
        </p:nvCxnSpPr>
        <p:spPr>
          <a:xfrm>
            <a:off x="1223598" y="2852904"/>
            <a:ext cx="1358024" cy="557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978528-916B-7746-9D20-018CEA1B8C6E}"/>
              </a:ext>
            </a:extLst>
          </p:cNvPr>
          <p:cNvCxnSpPr>
            <a:cxnSpLocks/>
            <a:endCxn id="12" idx="2"/>
          </p:cNvCxnSpPr>
          <p:nvPr/>
        </p:nvCxnSpPr>
        <p:spPr>
          <a:xfrm>
            <a:off x="1223598" y="2852905"/>
            <a:ext cx="1358024" cy="1755089"/>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96E00BB-B0A8-8E4A-A2E6-84BC7D2AB7FF}"/>
              </a:ext>
            </a:extLst>
          </p:cNvPr>
          <p:cNvCxnSpPr>
            <a:cxnSpLocks/>
            <a:endCxn id="18" idx="2"/>
          </p:cNvCxnSpPr>
          <p:nvPr/>
        </p:nvCxnSpPr>
        <p:spPr>
          <a:xfrm flipV="1">
            <a:off x="1223598" y="2212483"/>
            <a:ext cx="1358024" cy="1796633"/>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D00BDCB-3CB7-D442-955E-77F294255333}"/>
              </a:ext>
            </a:extLst>
          </p:cNvPr>
          <p:cNvCxnSpPr>
            <a:cxnSpLocks/>
            <a:endCxn id="15" idx="2"/>
          </p:cNvCxnSpPr>
          <p:nvPr/>
        </p:nvCxnSpPr>
        <p:spPr>
          <a:xfrm flipV="1">
            <a:off x="1223598" y="3410239"/>
            <a:ext cx="1358024" cy="59887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C4ABCC3-74A4-BA40-ADEE-1DCAC48793F2}"/>
              </a:ext>
            </a:extLst>
          </p:cNvPr>
          <p:cNvCxnSpPr>
            <a:cxnSpLocks/>
            <a:endCxn id="12" idx="2"/>
          </p:cNvCxnSpPr>
          <p:nvPr/>
        </p:nvCxnSpPr>
        <p:spPr>
          <a:xfrm>
            <a:off x="1223598" y="4009115"/>
            <a:ext cx="1358024" cy="598878"/>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556AEBF-74DB-314B-8C8C-5F9B7FB715EE}"/>
              </a:ext>
            </a:extLst>
          </p:cNvPr>
          <p:cNvCxnSpPr>
            <a:stCxn id="18" idx="6"/>
            <a:endCxn id="21" idx="2"/>
          </p:cNvCxnSpPr>
          <p:nvPr/>
        </p:nvCxnSpPr>
        <p:spPr>
          <a:xfrm>
            <a:off x="3121622" y="2212483"/>
            <a:ext cx="1358022" cy="646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49A2CFE-8FB0-DE44-8B73-D665A126EFDD}"/>
              </a:ext>
            </a:extLst>
          </p:cNvPr>
          <p:cNvCxnSpPr>
            <a:stCxn id="15" idx="6"/>
            <a:endCxn id="21" idx="2"/>
          </p:cNvCxnSpPr>
          <p:nvPr/>
        </p:nvCxnSpPr>
        <p:spPr>
          <a:xfrm flipV="1">
            <a:off x="3121622" y="2858904"/>
            <a:ext cx="1358022" cy="551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FD11E78-4F11-8C48-BCB8-6BEBB751C0C3}"/>
              </a:ext>
            </a:extLst>
          </p:cNvPr>
          <p:cNvCxnSpPr>
            <a:stCxn id="12" idx="6"/>
            <a:endCxn id="21" idx="2"/>
          </p:cNvCxnSpPr>
          <p:nvPr/>
        </p:nvCxnSpPr>
        <p:spPr>
          <a:xfrm flipV="1">
            <a:off x="3121622" y="2858904"/>
            <a:ext cx="1358022" cy="1749090"/>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6664AC9-BF55-464B-82BE-7A72756AFDD0}"/>
              </a:ext>
            </a:extLst>
          </p:cNvPr>
          <p:cNvSpPr txBox="1"/>
          <p:nvPr/>
        </p:nvSpPr>
        <p:spPr>
          <a:xfrm>
            <a:off x="427606" y="1000611"/>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Input </a:t>
            </a:r>
          </a:p>
          <a:p>
            <a:pPr algn="ctr"/>
            <a:r>
              <a:rPr lang="en-US" dirty="0">
                <a:solidFill>
                  <a:schemeClr val="tx1">
                    <a:lumMod val="75000"/>
                  </a:schemeClr>
                </a:solidFill>
                <a:latin typeface="Arial" panose="020B0604020202020204" pitchFamily="34" charset="0"/>
                <a:cs typeface="Arial" panose="020B0604020202020204" pitchFamily="34" charset="0"/>
              </a:rPr>
              <a:t>Layer #1</a:t>
            </a:r>
          </a:p>
        </p:txBody>
      </p:sp>
      <p:sp>
        <p:nvSpPr>
          <p:cNvPr id="43" name="TextBox 42">
            <a:extLst>
              <a:ext uri="{FF2B5EF4-FFF2-40B4-BE49-F238E27FC236}">
                <a16:creationId xmlns:a16="http://schemas.microsoft.com/office/drawing/2014/main" id="{5FBEA369-1C9E-2347-B7AB-A2F4F93D4937}"/>
              </a:ext>
            </a:extLst>
          </p:cNvPr>
          <p:cNvSpPr txBox="1"/>
          <p:nvPr/>
        </p:nvSpPr>
        <p:spPr>
          <a:xfrm>
            <a:off x="2324754" y="973715"/>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Hidden </a:t>
            </a:r>
          </a:p>
          <a:p>
            <a:pPr algn="ctr"/>
            <a:r>
              <a:rPr lang="en-US" dirty="0">
                <a:solidFill>
                  <a:schemeClr val="tx1">
                    <a:lumMod val="75000"/>
                  </a:schemeClr>
                </a:solidFill>
                <a:latin typeface="Arial" panose="020B0604020202020204" pitchFamily="34" charset="0"/>
                <a:cs typeface="Arial" panose="020B0604020202020204" pitchFamily="34" charset="0"/>
              </a:rPr>
              <a:t>Layer #2</a:t>
            </a:r>
          </a:p>
        </p:txBody>
      </p:sp>
      <p:sp>
        <p:nvSpPr>
          <p:cNvPr id="44" name="TextBox 43">
            <a:extLst>
              <a:ext uri="{FF2B5EF4-FFF2-40B4-BE49-F238E27FC236}">
                <a16:creationId xmlns:a16="http://schemas.microsoft.com/office/drawing/2014/main" id="{4D5C9501-8C0F-1744-AFAD-F52371EA94C9}"/>
              </a:ext>
            </a:extLst>
          </p:cNvPr>
          <p:cNvSpPr txBox="1"/>
          <p:nvPr/>
        </p:nvSpPr>
        <p:spPr>
          <a:xfrm>
            <a:off x="4208471" y="973715"/>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Output </a:t>
            </a:r>
          </a:p>
          <a:p>
            <a:pPr algn="ctr"/>
            <a:r>
              <a:rPr lang="en-US" dirty="0">
                <a:solidFill>
                  <a:schemeClr val="tx1">
                    <a:lumMod val="75000"/>
                  </a:schemeClr>
                </a:solidFill>
                <a:latin typeface="Arial" panose="020B0604020202020204" pitchFamily="34" charset="0"/>
                <a:cs typeface="Arial" panose="020B0604020202020204" pitchFamily="34" charset="0"/>
              </a:rPr>
              <a:t>Layer #3</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8A41502-59C7-2841-8D54-80B0E95A2FB5}"/>
                  </a:ext>
                </a:extLst>
              </p:cNvPr>
              <p:cNvSpPr txBox="1"/>
              <p:nvPr/>
            </p:nvSpPr>
            <p:spPr>
              <a:xfrm>
                <a:off x="6074685" y="1493234"/>
                <a:ext cx="3070150" cy="3588290"/>
              </a:xfrm>
              <a:prstGeom prst="rect">
                <a:avLst/>
              </a:prstGeom>
              <a:noFill/>
            </p:spPr>
            <p:txBody>
              <a:bodyPr wrap="square" rtlCol="0">
                <a:spAutoFit/>
              </a:bodyPr>
              <a:lstStyle/>
              <a:p>
                <a:r>
                  <a:rPr lang="en-US" b="1" dirty="0">
                    <a:solidFill>
                      <a:schemeClr val="tx1">
                        <a:lumMod val="75000"/>
                      </a:schemeClr>
                    </a:solidFill>
                    <a:latin typeface="Arial" panose="020B0604020202020204" pitchFamily="34" charset="0"/>
                    <a:cs typeface="Arial" panose="020B0604020202020204" pitchFamily="34" charset="0"/>
                  </a:rPr>
                  <a:t>Forward pass:</a:t>
                </a:r>
              </a:p>
              <a:p>
                <a:endParaRPr lang="en-US" dirty="0">
                  <a:solidFill>
                    <a:schemeClr val="tx1">
                      <a:lumMod val="75000"/>
                    </a:schemeClr>
                  </a:solidFill>
                </a:endParaRPr>
              </a:p>
              <a:p>
                <a:pPr/>
                <a14:m>
                  <m:oMathPara xmlns:m="http://schemas.openxmlformats.org/officeDocument/2006/math">
                    <m:oMathParaPr>
                      <m:jc m:val="left"/>
                    </m:oMathParaPr>
                    <m:oMath xmlns:m="http://schemas.openxmlformats.org/officeDocument/2006/math">
                      <m:sSubSup>
                        <m:sSubSupPr>
                          <m:ctrlPr>
                            <a:rPr lang="de-DE" i="1" dirty="0" smtClean="0">
                              <a:solidFill>
                                <a:schemeClr val="tx1">
                                  <a:lumMod val="75000"/>
                                </a:schemeClr>
                              </a:solidFill>
                              <a:latin typeface="Cambria Math" panose="02040503050406030204" pitchFamily="18" charset="0"/>
                            </a:rPr>
                          </m:ctrlPr>
                        </m:sSubSupPr>
                        <m:e>
                          <m:r>
                            <a:rPr lang="de-DE" b="0" i="1" dirty="0" smtClean="0">
                              <a:solidFill>
                                <a:schemeClr val="tx1">
                                  <a:lumMod val="75000"/>
                                </a:schemeClr>
                              </a:solidFill>
                              <a:latin typeface="Cambria Math" panose="02040503050406030204" pitchFamily="18" charset="0"/>
                            </a:rPr>
                            <m:t>𝑜</m:t>
                          </m:r>
                        </m:e>
                        <m:sub>
                          <m:r>
                            <a:rPr lang="de-DE" b="0" i="1" dirty="0" smtClean="0">
                              <a:solidFill>
                                <a:schemeClr val="tx1">
                                  <a:lumMod val="75000"/>
                                </a:schemeClr>
                              </a:solidFill>
                              <a:latin typeface="Cambria Math" panose="02040503050406030204" pitchFamily="18" charset="0"/>
                            </a:rPr>
                            <m:t>𝑗</m:t>
                          </m:r>
                        </m:sub>
                        <m:sup>
                          <m:r>
                            <a:rPr lang="de-DE" b="0" i="1" dirty="0" smtClean="0">
                              <a:solidFill>
                                <a:schemeClr val="tx1">
                                  <a:lumMod val="75000"/>
                                </a:schemeClr>
                              </a:solidFill>
                              <a:latin typeface="Cambria Math" panose="02040503050406030204" pitchFamily="18" charset="0"/>
                            </a:rPr>
                            <m:t>2</m:t>
                          </m:r>
                        </m:sup>
                      </m:sSubSup>
                      <m:r>
                        <a:rPr lang="de-DE">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nary>
                        <m:naryPr>
                          <m:chr m:val="∑"/>
                          <m:ctrlPr>
                            <a:rPr lang="de-DE" i="1">
                              <a:solidFill>
                                <a:schemeClr val="tx1">
                                  <a:lumMod val="75000"/>
                                </a:schemeClr>
                              </a:solidFill>
                              <a:latin typeface="Cambria Math" panose="02040503050406030204" pitchFamily="18" charset="0"/>
                            </a:rPr>
                          </m:ctrlPr>
                        </m:naryPr>
                        <m:sub>
                          <m:r>
                            <a:rPr lang="de-DE" b="0" i="1" smtClean="0">
                              <a:solidFill>
                                <a:schemeClr val="tx1">
                                  <a:lumMod val="75000"/>
                                </a:schemeClr>
                              </a:solidFill>
                              <a:latin typeface="Cambria Math" panose="02040503050406030204" pitchFamily="18" charset="0"/>
                            </a:rPr>
                            <m:t>𝑖</m:t>
                          </m:r>
                          <m:r>
                            <a:rPr lang="de-DE" i="1">
                              <a:solidFill>
                                <a:schemeClr val="tx1">
                                  <a:lumMod val="75000"/>
                                </a:schemeClr>
                              </a:solidFill>
                              <a:latin typeface="Cambria Math" panose="02040503050406030204" pitchFamily="18" charset="0"/>
                            </a:rPr>
                            <m:t>=1</m:t>
                          </m:r>
                        </m:sub>
                        <m:sup>
                          <m:r>
                            <a:rPr lang="de-DE" b="0" i="1" smtClean="0">
                              <a:solidFill>
                                <a:schemeClr val="tx1">
                                  <a:lumMod val="75000"/>
                                </a:schemeClr>
                              </a:solidFill>
                              <a:latin typeface="Cambria Math" panose="02040503050406030204" pitchFamily="18" charset="0"/>
                            </a:rPr>
                            <m:t>𝑛</m:t>
                          </m:r>
                        </m:sup>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𝑤</m:t>
                              </m:r>
                            </m:e>
                            <m:sub>
                              <m:r>
                                <a:rPr lang="de-DE" b="0" i="1" smtClean="0">
                                  <a:solidFill>
                                    <a:schemeClr val="tx1">
                                      <a:lumMod val="75000"/>
                                    </a:schemeClr>
                                  </a:solidFill>
                                  <a:latin typeface="Cambria Math" panose="02040503050406030204" pitchFamily="18" charset="0"/>
                                </a:rPr>
                                <m:t>𝑗</m:t>
                              </m:r>
                              <m:r>
                                <a:rPr lang="de-DE" i="1">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𝑖</m:t>
                              </m:r>
                            </m:sub>
                            <m:sup>
                              <m:r>
                                <a:rPr lang="de-DE" b="0" i="1" smtClean="0">
                                  <a:solidFill>
                                    <a:schemeClr val="tx1">
                                      <a:lumMod val="75000"/>
                                    </a:schemeClr>
                                  </a:solidFill>
                                  <a:latin typeface="Cambria Math" panose="02040503050406030204" pitchFamily="18" charset="0"/>
                                </a:rPr>
                                <m:t>2</m:t>
                              </m:r>
                            </m:sup>
                          </m:sSubSup>
                          <m:sSub>
                            <m:sSubPr>
                              <m:ctrlPr>
                                <a:rPr lang="de-DE"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𝑖</m:t>
                              </m:r>
                            </m:sub>
                          </m:sSub>
                        </m:e>
                      </m:nary>
                      <m:r>
                        <a:rPr lang="de-DE" i="1">
                          <a:solidFill>
                            <a:schemeClr val="tx1">
                              <a:lumMod val="75000"/>
                            </a:schemeClr>
                          </a:solidFill>
                          <a:latin typeface="Cambria Math" panose="02040503050406030204" pitchFamily="18" charset="0"/>
                        </a:rPr>
                        <m:t>)</m:t>
                      </m:r>
                    </m:oMath>
                  </m:oMathPara>
                </a14:m>
                <a:endParaRPr lang="de-DE" dirty="0">
                  <a:solidFill>
                    <a:schemeClr val="tx1">
                      <a:lumMod val="75000"/>
                    </a:schemeClr>
                  </a:solidFill>
                </a:endParaRPr>
              </a:p>
              <a:p>
                <a:endParaRPr lang="de-DE" i="1" dirty="0">
                  <a:solidFill>
                    <a:schemeClr val="tx1">
                      <a:lumMod val="75000"/>
                    </a:schemeClr>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𝑘</m:t>
                          </m:r>
                        </m:sub>
                      </m:sSub>
                      <m:r>
                        <a:rPr lang="de-DE" i="1">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nary>
                        <m:naryPr>
                          <m:chr m:val="∑"/>
                          <m:ctrlPr>
                            <a:rPr lang="de-DE" i="1" smtClean="0">
                              <a:solidFill>
                                <a:schemeClr val="tx1">
                                  <a:lumMod val="75000"/>
                                </a:schemeClr>
                              </a:solidFill>
                              <a:latin typeface="Cambria Math" panose="02040503050406030204" pitchFamily="18" charset="0"/>
                            </a:rPr>
                          </m:ctrlPr>
                        </m:naryPr>
                        <m:sub>
                          <m:r>
                            <m:rPr>
                              <m:brk m:alnAt="23"/>
                            </m:rPr>
                            <a:rPr lang="de-DE" b="0" i="1" smtClean="0">
                              <a:solidFill>
                                <a:schemeClr val="tx1">
                                  <a:lumMod val="75000"/>
                                </a:schemeClr>
                              </a:solidFill>
                              <a:latin typeface="Cambria Math" panose="02040503050406030204" pitchFamily="18" charset="0"/>
                            </a:rPr>
                            <m:t>𝑗</m:t>
                          </m:r>
                          <m:r>
                            <a:rPr lang="de-DE" b="0" i="1" smtClean="0">
                              <a:solidFill>
                                <a:schemeClr val="tx1">
                                  <a:lumMod val="75000"/>
                                </a:schemeClr>
                              </a:solidFill>
                              <a:latin typeface="Cambria Math" panose="02040503050406030204" pitchFamily="18" charset="0"/>
                            </a:rPr>
                            <m:t>=1</m:t>
                          </m:r>
                        </m:sub>
                        <m:sup>
                          <m:r>
                            <a:rPr lang="de-DE" b="0" i="1" smtClean="0">
                              <a:solidFill>
                                <a:schemeClr val="tx1">
                                  <a:lumMod val="75000"/>
                                </a:schemeClr>
                              </a:solidFill>
                              <a:latin typeface="Cambria Math" panose="02040503050406030204" pitchFamily="18" charset="0"/>
                            </a:rPr>
                            <m:t>h</m:t>
                          </m:r>
                        </m:sup>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𝑤</m:t>
                              </m:r>
                            </m:e>
                            <m:sub>
                              <m:r>
                                <a:rPr lang="de-DE" i="1">
                                  <a:solidFill>
                                    <a:schemeClr val="tx1">
                                      <a:lumMod val="75000"/>
                                    </a:schemeClr>
                                  </a:solidFill>
                                  <a:latin typeface="Cambria Math" panose="02040503050406030204" pitchFamily="18" charset="0"/>
                                </a:rPr>
                                <m:t>𝑘</m:t>
                              </m:r>
                              <m:r>
                                <a:rPr lang="de-DE" i="1">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𝑗</m:t>
                              </m:r>
                            </m:sub>
                            <m:sup>
                              <m:r>
                                <a:rPr lang="de-DE" i="1">
                                  <a:solidFill>
                                    <a:schemeClr val="tx1">
                                      <a:lumMod val="75000"/>
                                    </a:schemeClr>
                                  </a:solidFill>
                                  <a:latin typeface="Cambria Math" panose="02040503050406030204" pitchFamily="18" charset="0"/>
                                </a:rPr>
                                <m:t>3</m:t>
                              </m:r>
                            </m:sup>
                          </m:sSubSup>
                          <m:sSubSup>
                            <m:sSubSupPr>
                              <m:ctrlPr>
                                <a:rPr lang="de-DE" i="1" smtClean="0">
                                  <a:solidFill>
                                    <a:schemeClr val="tx1">
                                      <a:lumMod val="75000"/>
                                    </a:schemeClr>
                                  </a:solidFill>
                                  <a:latin typeface="Cambria Math" panose="02040503050406030204" pitchFamily="18" charset="0"/>
                                </a:rPr>
                              </m:ctrlPr>
                            </m:sSubSupPr>
                            <m:e>
                              <m:r>
                                <a:rPr lang="de-DE" b="0" i="1" smtClean="0">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𝑗</m:t>
                              </m:r>
                            </m:sub>
                            <m:sup>
                              <m:r>
                                <a:rPr lang="de-DE" b="0" i="1" smtClean="0">
                                  <a:solidFill>
                                    <a:schemeClr val="tx1">
                                      <a:lumMod val="75000"/>
                                    </a:schemeClr>
                                  </a:solidFill>
                                  <a:latin typeface="Cambria Math" panose="02040503050406030204" pitchFamily="18" charset="0"/>
                                </a:rPr>
                                <m:t>2</m:t>
                              </m:r>
                            </m:sup>
                          </m:sSubSup>
                        </m:e>
                      </m:nary>
                      <m:r>
                        <a:rPr lang="de-DE" i="1" smtClean="0">
                          <a:solidFill>
                            <a:schemeClr val="tx1">
                              <a:lumMod val="75000"/>
                            </a:schemeClr>
                          </a:solidFill>
                          <a:latin typeface="Cambria Math" panose="02040503050406030204" pitchFamily="18" charset="0"/>
                        </a:rPr>
                        <m:t>)</m:t>
                      </m:r>
                    </m:oMath>
                  </m:oMathPara>
                </a14:m>
                <a:endParaRPr lang="de-DE" dirty="0">
                  <a:solidFill>
                    <a:schemeClr val="tx1">
                      <a:lumMod val="75000"/>
                    </a:schemeClr>
                  </a:solidFill>
                </a:endParaRPr>
              </a:p>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𝑘</m:t>
                          </m:r>
                        </m:sub>
                      </m:sSub>
                      <m:r>
                        <a:rPr lang="de-DE" i="1">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nary>
                        <m:naryPr>
                          <m:chr m:val="∑"/>
                          <m:ctrlPr>
                            <a:rPr lang="de-DE" i="1" smtClean="0">
                              <a:solidFill>
                                <a:schemeClr val="tx1">
                                  <a:lumMod val="75000"/>
                                </a:schemeClr>
                              </a:solidFill>
                              <a:latin typeface="Cambria Math" panose="02040503050406030204" pitchFamily="18" charset="0"/>
                            </a:rPr>
                          </m:ctrlPr>
                        </m:naryPr>
                        <m:sub>
                          <m:r>
                            <m:rPr>
                              <m:brk m:alnAt="23"/>
                            </m:rPr>
                            <a:rPr lang="de-DE" b="0" i="1" smtClean="0">
                              <a:solidFill>
                                <a:schemeClr val="tx1">
                                  <a:lumMod val="75000"/>
                                </a:schemeClr>
                              </a:solidFill>
                              <a:latin typeface="Cambria Math" panose="02040503050406030204" pitchFamily="18" charset="0"/>
                            </a:rPr>
                            <m:t>𝑗</m:t>
                          </m:r>
                          <m:r>
                            <a:rPr lang="de-DE" b="0" i="1" smtClean="0">
                              <a:solidFill>
                                <a:schemeClr val="tx1">
                                  <a:lumMod val="75000"/>
                                </a:schemeClr>
                              </a:solidFill>
                              <a:latin typeface="Cambria Math" panose="02040503050406030204" pitchFamily="18" charset="0"/>
                            </a:rPr>
                            <m:t>=1</m:t>
                          </m:r>
                        </m:sub>
                        <m:sup>
                          <m:r>
                            <a:rPr lang="de-DE" b="0" i="1" smtClean="0">
                              <a:solidFill>
                                <a:schemeClr val="tx1">
                                  <a:lumMod val="75000"/>
                                </a:schemeClr>
                              </a:solidFill>
                              <a:latin typeface="Cambria Math" panose="02040503050406030204" pitchFamily="18" charset="0"/>
                            </a:rPr>
                            <m:t>h</m:t>
                          </m:r>
                        </m:sup>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𝑤</m:t>
                              </m:r>
                            </m:e>
                            <m:sub>
                              <m:r>
                                <a:rPr lang="de-DE" i="1">
                                  <a:solidFill>
                                    <a:schemeClr val="tx1">
                                      <a:lumMod val="75000"/>
                                    </a:schemeClr>
                                  </a:solidFill>
                                  <a:latin typeface="Cambria Math" panose="02040503050406030204" pitchFamily="18" charset="0"/>
                                </a:rPr>
                                <m:t>𝑘</m:t>
                              </m:r>
                              <m:r>
                                <a:rPr lang="de-DE" i="1">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𝑗</m:t>
                              </m:r>
                            </m:sub>
                            <m:sup>
                              <m:r>
                                <a:rPr lang="de-DE" i="1">
                                  <a:solidFill>
                                    <a:schemeClr val="tx1">
                                      <a:lumMod val="75000"/>
                                    </a:schemeClr>
                                  </a:solidFill>
                                  <a:latin typeface="Cambria Math" panose="02040503050406030204" pitchFamily="18" charset="0"/>
                                </a:rPr>
                                <m:t>3</m:t>
                              </m:r>
                            </m:sup>
                          </m:sSubSup>
                          <m:r>
                            <a:rPr lang="de-DE" i="1">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nary>
                            <m:naryPr>
                              <m:chr m:val="∑"/>
                              <m:ctrlPr>
                                <a:rPr lang="de-DE" i="1">
                                  <a:solidFill>
                                    <a:schemeClr val="tx1">
                                      <a:lumMod val="75000"/>
                                    </a:schemeClr>
                                  </a:solidFill>
                                  <a:latin typeface="Cambria Math" panose="02040503050406030204" pitchFamily="18" charset="0"/>
                                </a:rPr>
                              </m:ctrlPr>
                            </m:naryPr>
                            <m:sub>
                              <m:r>
                                <a:rPr lang="de-DE" i="1">
                                  <a:solidFill>
                                    <a:schemeClr val="tx1">
                                      <a:lumMod val="75000"/>
                                    </a:schemeClr>
                                  </a:solidFill>
                                  <a:latin typeface="Cambria Math" panose="02040503050406030204" pitchFamily="18" charset="0"/>
                                </a:rPr>
                                <m:t>𝑖</m:t>
                              </m:r>
                              <m:r>
                                <a:rPr lang="de-DE" i="1">
                                  <a:solidFill>
                                    <a:schemeClr val="tx1">
                                      <a:lumMod val="75000"/>
                                    </a:schemeClr>
                                  </a:solidFill>
                                  <a:latin typeface="Cambria Math" panose="02040503050406030204" pitchFamily="18" charset="0"/>
                                </a:rPr>
                                <m:t>=1</m:t>
                              </m:r>
                            </m:sub>
                            <m:sup>
                              <m:r>
                                <a:rPr lang="de-DE" i="1">
                                  <a:solidFill>
                                    <a:schemeClr val="tx1">
                                      <a:lumMod val="75000"/>
                                    </a:schemeClr>
                                  </a:solidFill>
                                  <a:latin typeface="Cambria Math" panose="02040503050406030204" pitchFamily="18" charset="0"/>
                                </a:rPr>
                                <m:t>𝑛</m:t>
                              </m:r>
                            </m:sup>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𝑤</m:t>
                                  </m:r>
                                </m:e>
                                <m:sub>
                                  <m:r>
                                    <a:rPr lang="de-DE" i="1">
                                      <a:solidFill>
                                        <a:schemeClr val="tx1">
                                          <a:lumMod val="75000"/>
                                        </a:schemeClr>
                                      </a:solidFill>
                                      <a:latin typeface="Cambria Math" panose="02040503050406030204" pitchFamily="18" charset="0"/>
                                    </a:rPr>
                                    <m:t>𝑗</m:t>
                                  </m:r>
                                  <m:r>
                                    <a:rPr lang="de-DE" i="1">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𝑖</m:t>
                                  </m:r>
                                </m:sub>
                                <m:sup>
                                  <m:r>
                                    <a:rPr lang="de-DE" i="1">
                                      <a:solidFill>
                                        <a:schemeClr val="tx1">
                                          <a:lumMod val="75000"/>
                                        </a:schemeClr>
                                      </a:solidFill>
                                      <a:latin typeface="Cambria Math" panose="02040503050406030204" pitchFamily="18" charset="0"/>
                                    </a:rPr>
                                    <m:t>2</m:t>
                                  </m:r>
                                </m:sup>
                              </m:sSubSup>
                              <m:sSub>
                                <m:sSubPr>
                                  <m:ctrlPr>
                                    <a:rPr lang="de-DE"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𝑖</m:t>
                                  </m:r>
                                </m:sub>
                              </m:sSub>
                            </m:e>
                          </m:nary>
                          <m:r>
                            <a:rPr lang="de-DE" i="1">
                              <a:solidFill>
                                <a:schemeClr val="tx1">
                                  <a:lumMod val="75000"/>
                                </a:schemeClr>
                              </a:solidFill>
                              <a:latin typeface="Cambria Math" panose="02040503050406030204" pitchFamily="18" charset="0"/>
                            </a:rPr>
                            <m:t>)</m:t>
                          </m:r>
                          <m:r>
                            <m:rPr>
                              <m:nor/>
                            </m:rPr>
                            <a:rPr lang="de-DE" dirty="0">
                              <a:solidFill>
                                <a:schemeClr val="tx1">
                                  <a:lumMod val="75000"/>
                                </a:schemeClr>
                              </a:solidFill>
                            </a:rPr>
                            <m:t> </m:t>
                          </m:r>
                        </m:e>
                      </m:nary>
                      <m:r>
                        <a:rPr lang="de-DE" i="1" smtClean="0">
                          <a:solidFill>
                            <a:schemeClr val="tx1">
                              <a:lumMod val="75000"/>
                            </a:schemeClr>
                          </a:solidFill>
                          <a:latin typeface="Cambria Math" panose="02040503050406030204" pitchFamily="18" charset="0"/>
                        </a:rPr>
                        <m:t>)</m:t>
                      </m:r>
                    </m:oMath>
                  </m:oMathPara>
                </a14:m>
                <a:endParaRPr lang="de-DE" dirty="0">
                  <a:solidFill>
                    <a:schemeClr val="tx1">
                      <a:lumMod val="75000"/>
                    </a:schemeClr>
                  </a:solidFill>
                </a:endParaRPr>
              </a:p>
              <a:p>
                <a:endParaRPr lang="en-US" dirty="0">
                  <a:solidFill>
                    <a:schemeClr val="tx1">
                      <a:lumMod val="75000"/>
                    </a:schemeClr>
                  </a:solidFill>
                </a:endParaRPr>
              </a:p>
            </p:txBody>
          </p:sp>
        </mc:Choice>
        <mc:Fallback xmlns="">
          <p:sp>
            <p:nvSpPr>
              <p:cNvPr id="45" name="TextBox 44">
                <a:extLst>
                  <a:ext uri="{FF2B5EF4-FFF2-40B4-BE49-F238E27FC236}">
                    <a16:creationId xmlns:a16="http://schemas.microsoft.com/office/drawing/2014/main" id="{A8A41502-59C7-2841-8D54-80B0E95A2FB5}"/>
                  </a:ext>
                </a:extLst>
              </p:cNvPr>
              <p:cNvSpPr txBox="1">
                <a:spLocks noRot="1" noChangeAspect="1" noMove="1" noResize="1" noEditPoints="1" noAdjustHandles="1" noChangeArrowheads="1" noChangeShapeType="1" noTextEdit="1"/>
              </p:cNvSpPr>
              <p:nvPr/>
            </p:nvSpPr>
            <p:spPr>
              <a:xfrm>
                <a:off x="6074685" y="1493234"/>
                <a:ext cx="3070150" cy="3588290"/>
              </a:xfrm>
              <a:prstGeom prst="rect">
                <a:avLst/>
              </a:prstGeom>
              <a:blipFill>
                <a:blip r:embed="rId3"/>
                <a:stretch>
                  <a:fillRect l="-1789" t="-1019"/>
                </a:stretch>
              </a:blipFill>
            </p:spPr>
            <p:txBody>
              <a:bodyPr/>
              <a:lstStyle/>
              <a:p>
                <a:r>
                  <a:rPr lang="en-US">
                    <a:noFill/>
                  </a:rPr>
                  <a:t> </a:t>
                </a:r>
              </a:p>
            </p:txBody>
          </p:sp>
        </mc:Fallback>
      </mc:AlternateContent>
      <p:grpSp>
        <p:nvGrpSpPr>
          <p:cNvPr id="95" name="Group 94">
            <a:extLst>
              <a:ext uri="{FF2B5EF4-FFF2-40B4-BE49-F238E27FC236}">
                <a16:creationId xmlns:a16="http://schemas.microsoft.com/office/drawing/2014/main" id="{2650AE22-96D2-074C-A34C-4A2F7176EF7A}"/>
              </a:ext>
            </a:extLst>
          </p:cNvPr>
          <p:cNvGrpSpPr/>
          <p:nvPr/>
        </p:nvGrpSpPr>
        <p:grpSpPr>
          <a:xfrm>
            <a:off x="2581622" y="1942483"/>
            <a:ext cx="540000" cy="2935511"/>
            <a:chOff x="3250470" y="2208977"/>
            <a:chExt cx="720000" cy="3914014"/>
          </a:xfrm>
        </p:grpSpPr>
        <p:grpSp>
          <p:nvGrpSpPr>
            <p:cNvPr id="78" name="Group 77">
              <a:extLst>
                <a:ext uri="{FF2B5EF4-FFF2-40B4-BE49-F238E27FC236}">
                  <a16:creationId xmlns:a16="http://schemas.microsoft.com/office/drawing/2014/main" id="{D5C62CDE-526F-4C4E-9E10-D5C22060939B}"/>
                </a:ext>
              </a:extLst>
            </p:cNvPr>
            <p:cNvGrpSpPr/>
            <p:nvPr/>
          </p:nvGrpSpPr>
          <p:grpSpPr>
            <a:xfrm>
              <a:off x="3250470" y="2208977"/>
              <a:ext cx="720000" cy="720000"/>
              <a:chOff x="3270425" y="2411833"/>
              <a:chExt cx="720000" cy="720000"/>
            </a:xfrm>
          </p:grpSpPr>
          <p:sp>
            <p:nvSpPr>
              <p:cNvPr id="18" name="Oval 17">
                <a:extLst>
                  <a:ext uri="{FF2B5EF4-FFF2-40B4-BE49-F238E27FC236}">
                    <a16:creationId xmlns:a16="http://schemas.microsoft.com/office/drawing/2014/main" id="{C8D25075-010E-5D44-9E9E-EF591FFE2843}"/>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50" name="Straight Connector 49">
                <a:extLst>
                  <a:ext uri="{FF2B5EF4-FFF2-40B4-BE49-F238E27FC236}">
                    <a16:creationId xmlns:a16="http://schemas.microsoft.com/office/drawing/2014/main" id="{1979E4CD-029A-9F4F-AFDA-E430DB2F1F1A}"/>
                  </a:ext>
                </a:extLst>
              </p:cNvPr>
              <p:cNvCxnSpPr>
                <a:stCxn id="18" idx="0"/>
                <a:endCxn id="18"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BDBAD93-C919-F848-967B-1CD43197E374}"/>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1" name="TextBox 50">
                    <a:extLst>
                      <a:ext uri="{FF2B5EF4-FFF2-40B4-BE49-F238E27FC236}">
                        <a16:creationId xmlns:a16="http://schemas.microsoft.com/office/drawing/2014/main" id="{1BDBAD93-C919-F848-967B-1CD43197E374}"/>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4"/>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3C7BD09-98D9-CB47-A7B3-BD54C8307CAA}"/>
                      </a:ext>
                    </a:extLst>
                  </p:cNvPr>
                  <p:cNvSpPr txBox="1"/>
                  <p:nvPr/>
                </p:nvSpPr>
                <p:spPr>
                  <a:xfrm>
                    <a:off x="3667600" y="2587168"/>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2" name="TextBox 51">
                    <a:extLst>
                      <a:ext uri="{FF2B5EF4-FFF2-40B4-BE49-F238E27FC236}">
                        <a16:creationId xmlns:a16="http://schemas.microsoft.com/office/drawing/2014/main" id="{03C7BD09-98D9-CB47-A7B3-BD54C8307CAA}"/>
                      </a:ext>
                    </a:extLst>
                  </p:cNvPr>
                  <p:cNvSpPr txBox="1">
                    <a:spLocks noRot="1" noChangeAspect="1" noMove="1" noResize="1" noEditPoints="1" noAdjustHandles="1" noChangeArrowheads="1" noChangeShapeType="1" noTextEdit="1"/>
                  </p:cNvSpPr>
                  <p:nvPr/>
                </p:nvSpPr>
                <p:spPr>
                  <a:xfrm>
                    <a:off x="3667600" y="2587168"/>
                    <a:ext cx="248359" cy="369332"/>
                  </a:xfrm>
                  <a:prstGeom prst="rect">
                    <a:avLst/>
                  </a:prstGeom>
                  <a:blipFill>
                    <a:blip r:embed="rId5"/>
                    <a:stretch>
                      <a:fillRect l="-45161" t="-2174" r="-38710" b="-32609"/>
                    </a:stretch>
                  </a:blipFill>
                </p:spPr>
                <p:txBody>
                  <a:bodyPr/>
                  <a:lstStyle/>
                  <a:p>
                    <a:r>
                      <a:rPr lang="en-GB">
                        <a:noFill/>
                      </a:rPr>
                      <a:t> </a:t>
                    </a:r>
                  </a:p>
                </p:txBody>
              </p:sp>
            </mc:Fallback>
          </mc:AlternateContent>
        </p:grpSp>
        <p:grpSp>
          <p:nvGrpSpPr>
            <p:cNvPr id="79" name="Group 78">
              <a:extLst>
                <a:ext uri="{FF2B5EF4-FFF2-40B4-BE49-F238E27FC236}">
                  <a16:creationId xmlns:a16="http://schemas.microsoft.com/office/drawing/2014/main" id="{90F61726-E910-1A48-AD85-0DD64064D37F}"/>
                </a:ext>
              </a:extLst>
            </p:cNvPr>
            <p:cNvGrpSpPr/>
            <p:nvPr/>
          </p:nvGrpSpPr>
          <p:grpSpPr>
            <a:xfrm>
              <a:off x="3250470" y="3805984"/>
              <a:ext cx="720000" cy="720000"/>
              <a:chOff x="3270425" y="3496401"/>
              <a:chExt cx="720000" cy="720000"/>
            </a:xfrm>
          </p:grpSpPr>
          <p:sp>
            <p:nvSpPr>
              <p:cNvPr id="15" name="Oval 14">
                <a:extLst>
                  <a:ext uri="{FF2B5EF4-FFF2-40B4-BE49-F238E27FC236}">
                    <a16:creationId xmlns:a16="http://schemas.microsoft.com/office/drawing/2014/main" id="{7F898AAA-760F-894D-81F7-AF00F6272029}"/>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59" name="Straight Connector 58">
                <a:extLst>
                  <a:ext uri="{FF2B5EF4-FFF2-40B4-BE49-F238E27FC236}">
                    <a16:creationId xmlns:a16="http://schemas.microsoft.com/office/drawing/2014/main" id="{E51586A9-1719-B842-AD06-9430005D365A}"/>
                  </a:ext>
                </a:extLst>
              </p:cNvPr>
              <p:cNvCxnSpPr>
                <a:stCxn id="15" idx="0"/>
                <a:endCxn id="15"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51A92FBA-E34E-3745-8FA8-537D232BAFD7}"/>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285E32A-7A73-C94E-A5E0-D08275B4C634}"/>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4" name="TextBox 63">
                    <a:extLst>
                      <a:ext uri="{FF2B5EF4-FFF2-40B4-BE49-F238E27FC236}">
                        <a16:creationId xmlns:a16="http://schemas.microsoft.com/office/drawing/2014/main" id="{1285E32A-7A73-C94E-A5E0-D08275B4C634}"/>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4"/>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A98040A-4B1B-1949-9286-811B6CF25E1F}"/>
                      </a:ext>
                    </a:extLst>
                  </p:cNvPr>
                  <p:cNvSpPr txBox="1"/>
                  <p:nvPr/>
                </p:nvSpPr>
                <p:spPr>
                  <a:xfrm>
                    <a:off x="3649500" y="3657416"/>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5" name="TextBox 64">
                    <a:extLst>
                      <a:ext uri="{FF2B5EF4-FFF2-40B4-BE49-F238E27FC236}">
                        <a16:creationId xmlns:a16="http://schemas.microsoft.com/office/drawing/2014/main" id="{7A98040A-4B1B-1949-9286-811B6CF25E1F}"/>
                      </a:ext>
                    </a:extLst>
                  </p:cNvPr>
                  <p:cNvSpPr txBox="1">
                    <a:spLocks noRot="1" noChangeAspect="1" noMove="1" noResize="1" noEditPoints="1" noAdjustHandles="1" noChangeArrowheads="1" noChangeShapeType="1" noTextEdit="1"/>
                  </p:cNvSpPr>
                  <p:nvPr/>
                </p:nvSpPr>
                <p:spPr>
                  <a:xfrm>
                    <a:off x="3649500" y="3657416"/>
                    <a:ext cx="248359" cy="369332"/>
                  </a:xfrm>
                  <a:prstGeom prst="rect">
                    <a:avLst/>
                  </a:prstGeom>
                  <a:blipFill>
                    <a:blip r:embed="rId6"/>
                    <a:stretch>
                      <a:fillRect l="-45161" t="-2222" r="-38710" b="-35556"/>
                    </a:stretch>
                  </a:blipFill>
                </p:spPr>
                <p:txBody>
                  <a:bodyPr/>
                  <a:lstStyle/>
                  <a:p>
                    <a:r>
                      <a:rPr lang="en-GB">
                        <a:noFill/>
                      </a:rPr>
                      <a:t> </a:t>
                    </a:r>
                  </a:p>
                </p:txBody>
              </p:sp>
            </mc:Fallback>
          </mc:AlternateContent>
        </p:grpSp>
        <p:grpSp>
          <p:nvGrpSpPr>
            <p:cNvPr id="80" name="Group 79">
              <a:extLst>
                <a:ext uri="{FF2B5EF4-FFF2-40B4-BE49-F238E27FC236}">
                  <a16:creationId xmlns:a16="http://schemas.microsoft.com/office/drawing/2014/main" id="{F038BC07-F106-F841-804E-40753FF10B1A}"/>
                </a:ext>
              </a:extLst>
            </p:cNvPr>
            <p:cNvGrpSpPr/>
            <p:nvPr/>
          </p:nvGrpSpPr>
          <p:grpSpPr>
            <a:xfrm>
              <a:off x="3250470" y="5402991"/>
              <a:ext cx="720000" cy="720000"/>
              <a:chOff x="3270425" y="4724875"/>
              <a:chExt cx="720000" cy="720000"/>
            </a:xfrm>
          </p:grpSpPr>
          <p:sp>
            <p:nvSpPr>
              <p:cNvPr id="12" name="Oval 11">
                <a:extLst>
                  <a:ext uri="{FF2B5EF4-FFF2-40B4-BE49-F238E27FC236}">
                    <a16:creationId xmlns:a16="http://schemas.microsoft.com/office/drawing/2014/main" id="{39DA6E00-C229-0342-98DE-8EAF635F1AFA}"/>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61" name="Straight Connector 60">
                <a:extLst>
                  <a:ext uri="{FF2B5EF4-FFF2-40B4-BE49-F238E27FC236}">
                    <a16:creationId xmlns:a16="http://schemas.microsoft.com/office/drawing/2014/main" id="{5879B5E0-0D74-C348-972E-DD807126542F}"/>
                  </a:ext>
                </a:extLst>
              </p:cNvPr>
              <p:cNvCxnSpPr>
                <a:stCxn id="12" idx="0"/>
                <a:endCxn id="12"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D161C23-7680-124E-B169-698A73F9DB76}"/>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822FBDE-2CBE-8E4D-8879-A2B15AED761C}"/>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7" name="TextBox 66">
                    <a:extLst>
                      <a:ext uri="{FF2B5EF4-FFF2-40B4-BE49-F238E27FC236}">
                        <a16:creationId xmlns:a16="http://schemas.microsoft.com/office/drawing/2014/main" id="{B822FBDE-2CBE-8E4D-8879-A2B15AED761C}"/>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7"/>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194F228-8C8B-C248-9D9B-1B37B2BC9E94}"/>
                      </a:ext>
                    </a:extLst>
                  </p:cNvPr>
                  <p:cNvSpPr txBox="1"/>
                  <p:nvPr/>
                </p:nvSpPr>
                <p:spPr>
                  <a:xfrm>
                    <a:off x="3655572" y="4900210"/>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8" name="TextBox 67">
                    <a:extLst>
                      <a:ext uri="{FF2B5EF4-FFF2-40B4-BE49-F238E27FC236}">
                        <a16:creationId xmlns:a16="http://schemas.microsoft.com/office/drawing/2014/main" id="{F194F228-8C8B-C248-9D9B-1B37B2BC9E94}"/>
                      </a:ext>
                    </a:extLst>
                  </p:cNvPr>
                  <p:cNvSpPr txBox="1">
                    <a:spLocks noRot="1" noChangeAspect="1" noMove="1" noResize="1" noEditPoints="1" noAdjustHandles="1" noChangeArrowheads="1" noChangeShapeType="1" noTextEdit="1"/>
                  </p:cNvSpPr>
                  <p:nvPr/>
                </p:nvSpPr>
                <p:spPr>
                  <a:xfrm>
                    <a:off x="3655572" y="4900210"/>
                    <a:ext cx="248359" cy="369332"/>
                  </a:xfrm>
                  <a:prstGeom prst="rect">
                    <a:avLst/>
                  </a:prstGeom>
                  <a:blipFill>
                    <a:blip r:embed="rId8"/>
                    <a:stretch>
                      <a:fillRect l="-46667" t="-2174" r="-43333" b="-32609"/>
                    </a:stretch>
                  </a:blipFill>
                </p:spPr>
                <p:txBody>
                  <a:bodyPr/>
                  <a:lstStyle/>
                  <a:p>
                    <a:r>
                      <a:rPr lang="en-GB">
                        <a:noFill/>
                      </a:rPr>
                      <a:t> </a:t>
                    </a:r>
                  </a:p>
                </p:txBody>
              </p:sp>
            </mc:Fallback>
          </mc:AlternateContent>
        </p:grpSp>
      </p:grpSp>
      <p:grpSp>
        <p:nvGrpSpPr>
          <p:cNvPr id="77" name="Group 76">
            <a:extLst>
              <a:ext uri="{FF2B5EF4-FFF2-40B4-BE49-F238E27FC236}">
                <a16:creationId xmlns:a16="http://schemas.microsoft.com/office/drawing/2014/main" id="{A289498A-761D-AA43-81D4-ECF8A4D0AC4E}"/>
              </a:ext>
            </a:extLst>
          </p:cNvPr>
          <p:cNvGrpSpPr/>
          <p:nvPr/>
        </p:nvGrpSpPr>
        <p:grpSpPr>
          <a:xfrm>
            <a:off x="4479644" y="2588904"/>
            <a:ext cx="540000" cy="540000"/>
            <a:chOff x="5256808" y="3354664"/>
            <a:chExt cx="720000" cy="720000"/>
          </a:xfrm>
          <a:solidFill>
            <a:schemeClr val="accent6">
              <a:lumMod val="40000"/>
              <a:lumOff val="60000"/>
            </a:schemeClr>
          </a:solidFill>
        </p:grpSpPr>
        <p:sp>
          <p:nvSpPr>
            <p:cNvPr id="21" name="Oval 20">
              <a:extLst>
                <a:ext uri="{FF2B5EF4-FFF2-40B4-BE49-F238E27FC236}">
                  <a16:creationId xmlns:a16="http://schemas.microsoft.com/office/drawing/2014/main" id="{29D81B37-B4D6-0C4E-838D-858763801FF0}"/>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sp>
          <p:nvSpPr>
            <p:cNvPr id="54" name="TextBox 53">
              <a:extLst>
                <a:ext uri="{FF2B5EF4-FFF2-40B4-BE49-F238E27FC236}">
                  <a16:creationId xmlns:a16="http://schemas.microsoft.com/office/drawing/2014/main" id="{128B36E2-2F8A-4E44-B98C-8DFF5F8C3560}"/>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04E0583-EEBB-AC4F-AAF6-4FD8A81442E0}"/>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9"/>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3E0ED73-FB54-8240-8912-578FA764DC4D}"/>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0"/>
                  <a:stretch>
                    <a:fillRect l="-46667" t="-2174" r="-43333" b="-32609"/>
                  </a:stretch>
                </a:blipFill>
              </p:spPr>
              <p:txBody>
                <a:bodyPr/>
                <a:lstStyle/>
                <a:p>
                  <a:r>
                    <a:rPr lang="en-GB">
                      <a:noFill/>
                    </a:rPr>
                    <a:t> </a:t>
                  </a:r>
                </a:p>
              </p:txBody>
            </p:sp>
          </mc:Fallback>
        </mc:AlternateContent>
        <p:cxnSp>
          <p:nvCxnSpPr>
            <p:cNvPr id="72" name="Straight Connector 71">
              <a:extLst>
                <a:ext uri="{FF2B5EF4-FFF2-40B4-BE49-F238E27FC236}">
                  <a16:creationId xmlns:a16="http://schemas.microsoft.com/office/drawing/2014/main" id="{99F3FBC2-FF52-CE45-B6CD-12C0A00DCDB9}"/>
                </a:ext>
              </a:extLst>
            </p:cNvPr>
            <p:cNvCxnSpPr>
              <a:stCxn id="21" idx="0"/>
              <a:endCxn id="21"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3CF5898A-DD2D-6A4D-BB3E-B02F04C86DEC}"/>
                  </a:ext>
                </a:extLst>
              </p:cNvPr>
              <p:cNvSpPr txBox="1"/>
              <p:nvPr/>
            </p:nvSpPr>
            <p:spPr>
              <a:xfrm>
                <a:off x="1874321" y="3161457"/>
                <a:ext cx="341247" cy="22762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2,1</m:t>
                          </m:r>
                        </m:sub>
                        <m:sup>
                          <m:r>
                            <a:rPr lang="de-DE" sz="1350" i="1">
                              <a:solidFill>
                                <a:schemeClr val="tx1">
                                  <a:lumMod val="75000"/>
                                </a:schemeClr>
                              </a:solidFill>
                              <a:latin typeface="Cambria Math" panose="02040503050406030204" pitchFamily="18" charset="0"/>
                            </a:rPr>
                            <m:t>2</m:t>
                          </m:r>
                        </m:sup>
                      </m:sSubSup>
                    </m:oMath>
                  </m:oMathPara>
                </a14:m>
                <a:endParaRPr lang="en-US" sz="1350" dirty="0">
                  <a:solidFill>
                    <a:schemeClr val="tx1">
                      <a:lumMod val="75000"/>
                    </a:schemeClr>
                  </a:solidFill>
                </a:endParaRPr>
              </a:p>
            </p:txBody>
          </p:sp>
        </mc:Choice>
        <mc:Fallback xmlns="">
          <p:sp>
            <p:nvSpPr>
              <p:cNvPr id="83" name="TextBox 82">
                <a:extLst>
                  <a:ext uri="{FF2B5EF4-FFF2-40B4-BE49-F238E27FC236}">
                    <a16:creationId xmlns:a16="http://schemas.microsoft.com/office/drawing/2014/main" id="{3CF5898A-DD2D-6A4D-BB3E-B02F04C86DEC}"/>
                  </a:ext>
                </a:extLst>
              </p:cNvPr>
              <p:cNvSpPr txBox="1">
                <a:spLocks noRot="1" noChangeAspect="1" noMove="1" noResize="1" noEditPoints="1" noAdjustHandles="1" noChangeArrowheads="1" noChangeShapeType="1" noTextEdit="1"/>
              </p:cNvSpPr>
              <p:nvPr/>
            </p:nvSpPr>
            <p:spPr>
              <a:xfrm>
                <a:off x="1874321" y="3161457"/>
                <a:ext cx="341247" cy="227626"/>
              </a:xfrm>
              <a:prstGeom prst="rect">
                <a:avLst/>
              </a:prstGeom>
              <a:blipFill>
                <a:blip r:embed="rId11"/>
                <a:stretch>
                  <a:fillRect l="-7143" r="-3571"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EF619B3-0B5F-034B-A147-F7A8B12D34FD}"/>
                  </a:ext>
                </a:extLst>
              </p:cNvPr>
              <p:cNvSpPr txBox="1"/>
              <p:nvPr/>
            </p:nvSpPr>
            <p:spPr>
              <a:xfrm>
                <a:off x="1913210" y="3916553"/>
                <a:ext cx="341247" cy="22762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3,1</m:t>
                          </m:r>
                        </m:sub>
                        <m:sup>
                          <m:r>
                            <a:rPr lang="de-DE" sz="1350" i="1">
                              <a:solidFill>
                                <a:schemeClr val="tx1">
                                  <a:lumMod val="75000"/>
                                </a:schemeClr>
                              </a:solidFill>
                              <a:latin typeface="Cambria Math" panose="02040503050406030204" pitchFamily="18" charset="0"/>
                            </a:rPr>
                            <m:t>2</m:t>
                          </m:r>
                        </m:sup>
                      </m:sSubSup>
                    </m:oMath>
                  </m:oMathPara>
                </a14:m>
                <a:endParaRPr lang="en-US" sz="1350" dirty="0">
                  <a:solidFill>
                    <a:schemeClr val="tx1">
                      <a:lumMod val="75000"/>
                    </a:schemeClr>
                  </a:solidFill>
                </a:endParaRPr>
              </a:p>
            </p:txBody>
          </p:sp>
        </mc:Choice>
        <mc:Fallback xmlns="">
          <p:sp>
            <p:nvSpPr>
              <p:cNvPr id="84" name="TextBox 83">
                <a:extLst>
                  <a:ext uri="{FF2B5EF4-FFF2-40B4-BE49-F238E27FC236}">
                    <a16:creationId xmlns:a16="http://schemas.microsoft.com/office/drawing/2014/main" id="{BEF619B3-0B5F-034B-A147-F7A8B12D34FD}"/>
                  </a:ext>
                </a:extLst>
              </p:cNvPr>
              <p:cNvSpPr txBox="1">
                <a:spLocks noRot="1" noChangeAspect="1" noMove="1" noResize="1" noEditPoints="1" noAdjustHandles="1" noChangeArrowheads="1" noChangeShapeType="1" noTextEdit="1"/>
              </p:cNvSpPr>
              <p:nvPr/>
            </p:nvSpPr>
            <p:spPr>
              <a:xfrm>
                <a:off x="1913210" y="3916553"/>
                <a:ext cx="341247" cy="227626"/>
              </a:xfrm>
              <a:prstGeom prst="rect">
                <a:avLst/>
              </a:prstGeom>
              <a:blipFill>
                <a:blip r:embed="rId12"/>
                <a:stretch>
                  <a:fillRect l="-7143" r="-3571"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A005594D-2085-DC4C-9CD3-C25185AB8FDD}"/>
                  </a:ext>
                </a:extLst>
              </p:cNvPr>
              <p:cNvSpPr txBox="1"/>
              <p:nvPr/>
            </p:nvSpPr>
            <p:spPr>
              <a:xfrm>
                <a:off x="1913210" y="2660374"/>
                <a:ext cx="337208" cy="22762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1,2</m:t>
                          </m:r>
                        </m:sub>
                        <m:sup>
                          <m:r>
                            <a:rPr lang="de-DE" sz="1350" i="1">
                              <a:solidFill>
                                <a:schemeClr val="tx1">
                                  <a:lumMod val="75000"/>
                                </a:schemeClr>
                              </a:solidFill>
                              <a:latin typeface="Cambria Math" panose="02040503050406030204" pitchFamily="18" charset="0"/>
                            </a:rPr>
                            <m:t>2</m:t>
                          </m:r>
                        </m:sup>
                      </m:sSubSup>
                    </m:oMath>
                  </m:oMathPara>
                </a14:m>
                <a:endParaRPr lang="en-US" sz="1350" dirty="0">
                  <a:solidFill>
                    <a:schemeClr val="tx1">
                      <a:lumMod val="75000"/>
                    </a:schemeClr>
                  </a:solidFill>
                </a:endParaRPr>
              </a:p>
            </p:txBody>
          </p:sp>
        </mc:Choice>
        <mc:Fallback xmlns="">
          <p:sp>
            <p:nvSpPr>
              <p:cNvPr id="85" name="TextBox 84">
                <a:extLst>
                  <a:ext uri="{FF2B5EF4-FFF2-40B4-BE49-F238E27FC236}">
                    <a16:creationId xmlns:a16="http://schemas.microsoft.com/office/drawing/2014/main" id="{A005594D-2085-DC4C-9CD3-C25185AB8FDD}"/>
                  </a:ext>
                </a:extLst>
              </p:cNvPr>
              <p:cNvSpPr txBox="1">
                <a:spLocks noRot="1" noChangeAspect="1" noMove="1" noResize="1" noEditPoints="1" noAdjustHandles="1" noChangeArrowheads="1" noChangeShapeType="1" noTextEdit="1"/>
              </p:cNvSpPr>
              <p:nvPr/>
            </p:nvSpPr>
            <p:spPr>
              <a:xfrm>
                <a:off x="1913210" y="2660374"/>
                <a:ext cx="337208" cy="227626"/>
              </a:xfrm>
              <a:prstGeom prst="rect">
                <a:avLst/>
              </a:prstGeom>
              <a:blipFill>
                <a:blip r:embed="rId13"/>
                <a:stretch>
                  <a:fillRect l="-7273" r="-5455"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889C1C49-08C3-EA43-B858-0F27AC1EB916}"/>
                  </a:ext>
                </a:extLst>
              </p:cNvPr>
              <p:cNvSpPr txBox="1"/>
              <p:nvPr/>
            </p:nvSpPr>
            <p:spPr>
              <a:xfrm>
                <a:off x="1915538" y="3499847"/>
                <a:ext cx="341247" cy="22762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2,2</m:t>
                          </m:r>
                        </m:sub>
                        <m:sup>
                          <m:r>
                            <a:rPr lang="de-DE" sz="1350" i="1">
                              <a:solidFill>
                                <a:schemeClr val="tx1">
                                  <a:lumMod val="75000"/>
                                </a:schemeClr>
                              </a:solidFill>
                              <a:latin typeface="Cambria Math" panose="02040503050406030204" pitchFamily="18" charset="0"/>
                            </a:rPr>
                            <m:t>2</m:t>
                          </m:r>
                        </m:sup>
                      </m:sSubSup>
                    </m:oMath>
                  </m:oMathPara>
                </a14:m>
                <a:endParaRPr lang="en-US" sz="1350" dirty="0">
                  <a:solidFill>
                    <a:schemeClr val="tx1">
                      <a:lumMod val="75000"/>
                    </a:schemeClr>
                  </a:solidFill>
                </a:endParaRPr>
              </a:p>
            </p:txBody>
          </p:sp>
        </mc:Choice>
        <mc:Fallback xmlns="">
          <p:sp>
            <p:nvSpPr>
              <p:cNvPr id="86" name="TextBox 85">
                <a:extLst>
                  <a:ext uri="{FF2B5EF4-FFF2-40B4-BE49-F238E27FC236}">
                    <a16:creationId xmlns:a16="http://schemas.microsoft.com/office/drawing/2014/main" id="{889C1C49-08C3-EA43-B858-0F27AC1EB916}"/>
                  </a:ext>
                </a:extLst>
              </p:cNvPr>
              <p:cNvSpPr txBox="1">
                <a:spLocks noRot="1" noChangeAspect="1" noMove="1" noResize="1" noEditPoints="1" noAdjustHandles="1" noChangeArrowheads="1" noChangeShapeType="1" noTextEdit="1"/>
              </p:cNvSpPr>
              <p:nvPr/>
            </p:nvSpPr>
            <p:spPr>
              <a:xfrm>
                <a:off x="1915538" y="3499847"/>
                <a:ext cx="341247" cy="227626"/>
              </a:xfrm>
              <a:prstGeom prst="rect">
                <a:avLst/>
              </a:prstGeom>
              <a:blipFill>
                <a:blip r:embed="rId14"/>
                <a:stretch>
                  <a:fillRect l="-7143" r="-3571"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9E606B27-C76F-D645-9401-209F7608FAF6}"/>
                  </a:ext>
                </a:extLst>
              </p:cNvPr>
              <p:cNvSpPr txBox="1"/>
              <p:nvPr/>
            </p:nvSpPr>
            <p:spPr>
              <a:xfrm>
                <a:off x="1534240" y="4182668"/>
                <a:ext cx="341247" cy="22762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3,2</m:t>
                          </m:r>
                        </m:sub>
                        <m:sup>
                          <m:r>
                            <a:rPr lang="de-DE" sz="1350" i="1">
                              <a:solidFill>
                                <a:schemeClr val="tx1">
                                  <a:lumMod val="75000"/>
                                </a:schemeClr>
                              </a:solidFill>
                              <a:latin typeface="Cambria Math" panose="02040503050406030204" pitchFamily="18" charset="0"/>
                            </a:rPr>
                            <m:t>2</m:t>
                          </m:r>
                        </m:sup>
                      </m:sSubSup>
                    </m:oMath>
                  </m:oMathPara>
                </a14:m>
                <a:endParaRPr lang="en-US" sz="1350" dirty="0">
                  <a:solidFill>
                    <a:schemeClr val="tx1">
                      <a:lumMod val="75000"/>
                    </a:schemeClr>
                  </a:solidFill>
                </a:endParaRPr>
              </a:p>
            </p:txBody>
          </p:sp>
        </mc:Choice>
        <mc:Fallback xmlns="">
          <p:sp>
            <p:nvSpPr>
              <p:cNvPr id="87" name="TextBox 86">
                <a:extLst>
                  <a:ext uri="{FF2B5EF4-FFF2-40B4-BE49-F238E27FC236}">
                    <a16:creationId xmlns:a16="http://schemas.microsoft.com/office/drawing/2014/main" id="{9E606B27-C76F-D645-9401-209F7608FAF6}"/>
                  </a:ext>
                </a:extLst>
              </p:cNvPr>
              <p:cNvSpPr txBox="1">
                <a:spLocks noRot="1" noChangeAspect="1" noMove="1" noResize="1" noEditPoints="1" noAdjustHandles="1" noChangeArrowheads="1" noChangeShapeType="1" noTextEdit="1"/>
              </p:cNvSpPr>
              <p:nvPr/>
            </p:nvSpPr>
            <p:spPr>
              <a:xfrm>
                <a:off x="1534240" y="4182668"/>
                <a:ext cx="341247" cy="227626"/>
              </a:xfrm>
              <a:prstGeom prst="rect">
                <a:avLst/>
              </a:prstGeom>
              <a:blipFill>
                <a:blip r:embed="rId15"/>
                <a:stretch>
                  <a:fillRect l="-7143" r="-3571"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31CBC03-FBFA-144F-9478-E5D8C4466EE4}"/>
                  </a:ext>
                </a:extLst>
              </p:cNvPr>
              <p:cNvSpPr txBox="1"/>
              <p:nvPr/>
            </p:nvSpPr>
            <p:spPr>
              <a:xfrm>
                <a:off x="3622218" y="2304361"/>
                <a:ext cx="337208" cy="228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1,1</m:t>
                          </m:r>
                        </m:sub>
                        <m:sup>
                          <m:r>
                            <a:rPr lang="de-DE" sz="1350" i="1">
                              <a:solidFill>
                                <a:schemeClr val="tx1">
                                  <a:lumMod val="75000"/>
                                </a:schemeClr>
                              </a:solidFill>
                              <a:latin typeface="Cambria Math" panose="02040503050406030204" pitchFamily="18" charset="0"/>
                            </a:rPr>
                            <m:t>3</m:t>
                          </m:r>
                        </m:sup>
                      </m:sSubSup>
                    </m:oMath>
                  </m:oMathPara>
                </a14:m>
                <a:endParaRPr lang="en-US" sz="1350" dirty="0">
                  <a:solidFill>
                    <a:schemeClr val="tx1">
                      <a:lumMod val="75000"/>
                    </a:schemeClr>
                  </a:solidFill>
                </a:endParaRPr>
              </a:p>
            </p:txBody>
          </p:sp>
        </mc:Choice>
        <mc:Fallback xmlns="">
          <p:sp>
            <p:nvSpPr>
              <p:cNvPr id="91" name="TextBox 90">
                <a:extLst>
                  <a:ext uri="{FF2B5EF4-FFF2-40B4-BE49-F238E27FC236}">
                    <a16:creationId xmlns:a16="http://schemas.microsoft.com/office/drawing/2014/main" id="{931CBC03-FBFA-144F-9478-E5D8C4466EE4}"/>
                  </a:ext>
                </a:extLst>
              </p:cNvPr>
              <p:cNvSpPr txBox="1">
                <a:spLocks noRot="1" noChangeAspect="1" noMove="1" noResize="1" noEditPoints="1" noAdjustHandles="1" noChangeArrowheads="1" noChangeShapeType="1" noTextEdit="1"/>
              </p:cNvSpPr>
              <p:nvPr/>
            </p:nvSpPr>
            <p:spPr>
              <a:xfrm>
                <a:off x="3622218" y="2304361"/>
                <a:ext cx="337208" cy="228332"/>
              </a:xfrm>
              <a:prstGeom prst="rect">
                <a:avLst/>
              </a:prstGeom>
              <a:blipFill>
                <a:blip r:embed="rId16"/>
                <a:stretch>
                  <a:fillRect l="-7143" r="-3571"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DF1FCDB-CC8E-E84B-816B-6CAF324BB465}"/>
                  </a:ext>
                </a:extLst>
              </p:cNvPr>
              <p:cNvSpPr txBox="1"/>
              <p:nvPr/>
            </p:nvSpPr>
            <p:spPr>
              <a:xfrm>
                <a:off x="3499838" y="3025879"/>
                <a:ext cx="337208" cy="22871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1,2</m:t>
                          </m:r>
                        </m:sub>
                        <m:sup>
                          <m:r>
                            <a:rPr lang="de-DE" sz="1350" i="1">
                              <a:solidFill>
                                <a:schemeClr val="tx1">
                                  <a:lumMod val="75000"/>
                                </a:schemeClr>
                              </a:solidFill>
                              <a:latin typeface="Cambria Math" panose="02040503050406030204" pitchFamily="18" charset="0"/>
                            </a:rPr>
                            <m:t>3</m:t>
                          </m:r>
                        </m:sup>
                      </m:sSubSup>
                    </m:oMath>
                  </m:oMathPara>
                </a14:m>
                <a:endParaRPr lang="en-US" sz="1350" dirty="0">
                  <a:solidFill>
                    <a:schemeClr val="tx1">
                      <a:lumMod val="75000"/>
                    </a:schemeClr>
                  </a:solidFill>
                </a:endParaRPr>
              </a:p>
            </p:txBody>
          </p:sp>
        </mc:Choice>
        <mc:Fallback xmlns="">
          <p:sp>
            <p:nvSpPr>
              <p:cNvPr id="92" name="TextBox 91">
                <a:extLst>
                  <a:ext uri="{FF2B5EF4-FFF2-40B4-BE49-F238E27FC236}">
                    <a16:creationId xmlns:a16="http://schemas.microsoft.com/office/drawing/2014/main" id="{0DF1FCDB-CC8E-E84B-816B-6CAF324BB465}"/>
                  </a:ext>
                </a:extLst>
              </p:cNvPr>
              <p:cNvSpPr txBox="1">
                <a:spLocks noRot="1" noChangeAspect="1" noMove="1" noResize="1" noEditPoints="1" noAdjustHandles="1" noChangeArrowheads="1" noChangeShapeType="1" noTextEdit="1"/>
              </p:cNvSpPr>
              <p:nvPr/>
            </p:nvSpPr>
            <p:spPr>
              <a:xfrm>
                <a:off x="3499838" y="3025879"/>
                <a:ext cx="337208" cy="228717"/>
              </a:xfrm>
              <a:prstGeom prst="rect">
                <a:avLst/>
              </a:prstGeom>
              <a:blipFill>
                <a:blip r:embed="rId17"/>
                <a:stretch>
                  <a:fillRect l="-7273" r="-5455"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AE636DCF-4AE8-FC4F-BF08-8F64A0980512}"/>
                  </a:ext>
                </a:extLst>
              </p:cNvPr>
              <p:cNvSpPr txBox="1"/>
              <p:nvPr/>
            </p:nvSpPr>
            <p:spPr>
              <a:xfrm>
                <a:off x="3437164" y="3882792"/>
                <a:ext cx="356829" cy="22871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i="1">
                              <a:solidFill>
                                <a:schemeClr val="tx1">
                                  <a:lumMod val="75000"/>
                                </a:schemeClr>
                              </a:solidFill>
                              <a:latin typeface="Cambria Math" panose="02040503050406030204" pitchFamily="18" charset="0"/>
                            </a:rPr>
                            <m:t>𝑊</m:t>
                          </m:r>
                        </m:e>
                        <m:sub>
                          <m:r>
                            <a:rPr lang="de-DE" sz="1350" i="1">
                              <a:solidFill>
                                <a:schemeClr val="tx1">
                                  <a:lumMod val="75000"/>
                                </a:schemeClr>
                              </a:solidFill>
                              <a:latin typeface="Cambria Math" panose="02040503050406030204" pitchFamily="18" charset="0"/>
                            </a:rPr>
                            <m:t>1,3</m:t>
                          </m:r>
                        </m:sub>
                        <m:sup>
                          <m:r>
                            <a:rPr lang="de-DE" sz="1350" i="1">
                              <a:solidFill>
                                <a:schemeClr val="tx1">
                                  <a:lumMod val="75000"/>
                                </a:schemeClr>
                              </a:solidFill>
                              <a:latin typeface="Cambria Math" panose="02040503050406030204" pitchFamily="18" charset="0"/>
                            </a:rPr>
                            <m:t>3</m:t>
                          </m:r>
                        </m:sup>
                      </m:sSubSup>
                    </m:oMath>
                  </m:oMathPara>
                </a14:m>
                <a:endParaRPr lang="en-US" sz="1350" dirty="0">
                  <a:solidFill>
                    <a:schemeClr val="tx1">
                      <a:lumMod val="75000"/>
                    </a:schemeClr>
                  </a:solidFill>
                </a:endParaRPr>
              </a:p>
            </p:txBody>
          </p:sp>
        </mc:Choice>
        <mc:Fallback xmlns="">
          <p:sp>
            <p:nvSpPr>
              <p:cNvPr id="93" name="TextBox 92">
                <a:extLst>
                  <a:ext uri="{FF2B5EF4-FFF2-40B4-BE49-F238E27FC236}">
                    <a16:creationId xmlns:a16="http://schemas.microsoft.com/office/drawing/2014/main" id="{AE636DCF-4AE8-FC4F-BF08-8F64A0980512}"/>
                  </a:ext>
                </a:extLst>
              </p:cNvPr>
              <p:cNvSpPr txBox="1">
                <a:spLocks noRot="1" noChangeAspect="1" noMove="1" noResize="1" noEditPoints="1" noAdjustHandles="1" noChangeArrowheads="1" noChangeShapeType="1" noTextEdit="1"/>
              </p:cNvSpPr>
              <p:nvPr/>
            </p:nvSpPr>
            <p:spPr>
              <a:xfrm>
                <a:off x="3437164" y="3882792"/>
                <a:ext cx="356829" cy="228717"/>
              </a:xfrm>
              <a:prstGeom prst="rect">
                <a:avLst/>
              </a:prstGeom>
              <a:blipFill>
                <a:blip r:embed="rId18"/>
                <a:stretch>
                  <a:fillRect l="-12069" r="-5172"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67F631-8791-2340-BB9C-9B38574D11A3}"/>
                  </a:ext>
                </a:extLst>
              </p:cNvPr>
              <p:cNvSpPr txBox="1"/>
              <p:nvPr/>
            </p:nvSpPr>
            <p:spPr>
              <a:xfrm>
                <a:off x="1495435" y="2490774"/>
                <a:ext cx="337208" cy="22724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1,1</m:t>
                          </m:r>
                        </m:sub>
                        <m:sup>
                          <m:r>
                            <a:rPr lang="de-DE" sz="1350" i="1">
                              <a:solidFill>
                                <a:schemeClr val="tx1">
                                  <a:lumMod val="75000"/>
                                </a:schemeClr>
                              </a:solidFill>
                              <a:latin typeface="Cambria Math" panose="02040503050406030204" pitchFamily="18" charset="0"/>
                            </a:rPr>
                            <m:t>2</m:t>
                          </m:r>
                        </m:sup>
                      </m:sSubSup>
                    </m:oMath>
                  </m:oMathPara>
                </a14:m>
                <a:endParaRPr lang="en-US" sz="1350" dirty="0">
                  <a:solidFill>
                    <a:schemeClr val="tx1">
                      <a:lumMod val="75000"/>
                    </a:schemeClr>
                  </a:solidFill>
                </a:endParaRPr>
              </a:p>
            </p:txBody>
          </p:sp>
        </mc:Choice>
        <mc:Fallback xmlns="">
          <p:sp>
            <p:nvSpPr>
              <p:cNvPr id="22" name="TextBox 21">
                <a:extLst>
                  <a:ext uri="{FF2B5EF4-FFF2-40B4-BE49-F238E27FC236}">
                    <a16:creationId xmlns:a16="http://schemas.microsoft.com/office/drawing/2014/main" id="{C567F631-8791-2340-BB9C-9B38574D11A3}"/>
                  </a:ext>
                </a:extLst>
              </p:cNvPr>
              <p:cNvSpPr txBox="1">
                <a:spLocks noRot="1" noChangeAspect="1" noMove="1" noResize="1" noEditPoints="1" noAdjustHandles="1" noChangeArrowheads="1" noChangeShapeType="1" noTextEdit="1"/>
              </p:cNvSpPr>
              <p:nvPr/>
            </p:nvSpPr>
            <p:spPr>
              <a:xfrm>
                <a:off x="1495435" y="2490774"/>
                <a:ext cx="337208" cy="227242"/>
              </a:xfrm>
              <a:prstGeom prst="rect">
                <a:avLst/>
              </a:prstGeom>
              <a:blipFill>
                <a:blip r:embed="rId19"/>
                <a:stretch>
                  <a:fillRect l="-7143" r="-3571" b="-13514"/>
                </a:stretch>
              </a:blipFill>
            </p:spPr>
            <p:txBody>
              <a:bodyPr/>
              <a:lstStyle/>
              <a:p>
                <a:r>
                  <a:rPr lang="en-US">
                    <a:noFill/>
                  </a:rPr>
                  <a:t> </a:t>
                </a:r>
              </a:p>
            </p:txBody>
          </p:sp>
        </mc:Fallback>
      </mc:AlternateContent>
      <p:cxnSp>
        <p:nvCxnSpPr>
          <p:cNvPr id="97" name="Straight Arrow Connector 96">
            <a:extLst>
              <a:ext uri="{FF2B5EF4-FFF2-40B4-BE49-F238E27FC236}">
                <a16:creationId xmlns:a16="http://schemas.microsoft.com/office/drawing/2014/main" id="{58D6B11B-9671-DA42-952A-6CD92EC3CCB0}"/>
              </a:ext>
            </a:extLst>
          </p:cNvPr>
          <p:cNvCxnSpPr/>
          <p:nvPr/>
        </p:nvCxnSpPr>
        <p:spPr>
          <a:xfrm flipV="1">
            <a:off x="5019645" y="2858904"/>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Rectangle 97">
                <a:extLst>
                  <a:ext uri="{FF2B5EF4-FFF2-40B4-BE49-F238E27FC236}">
                    <a16:creationId xmlns:a16="http://schemas.microsoft.com/office/drawing/2014/main" id="{4414505D-0095-8D49-A6A6-2AA0EAAD4CD8}"/>
                  </a:ext>
                </a:extLst>
              </p:cNvPr>
              <p:cNvSpPr/>
              <p:nvPr/>
            </p:nvSpPr>
            <p:spPr>
              <a:xfrm>
                <a:off x="5340503" y="2640416"/>
                <a:ext cx="4624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1</m:t>
                          </m:r>
                        </m:sub>
                      </m:sSub>
                    </m:oMath>
                  </m:oMathPara>
                </a14:m>
                <a:endParaRPr lang="en-US" dirty="0">
                  <a:solidFill>
                    <a:schemeClr val="tx1">
                      <a:lumMod val="75000"/>
                    </a:schemeClr>
                  </a:solidFill>
                </a:endParaRPr>
              </a:p>
            </p:txBody>
          </p:sp>
        </mc:Choice>
        <mc:Fallback xmlns="">
          <p:sp>
            <p:nvSpPr>
              <p:cNvPr id="98" name="Rectangle 97">
                <a:extLst>
                  <a:ext uri="{FF2B5EF4-FFF2-40B4-BE49-F238E27FC236}">
                    <a16:creationId xmlns:a16="http://schemas.microsoft.com/office/drawing/2014/main" id="{4414505D-0095-8D49-A6A6-2AA0EAAD4CD8}"/>
                  </a:ext>
                </a:extLst>
              </p:cNvPr>
              <p:cNvSpPr>
                <a:spLocks noRot="1" noChangeAspect="1" noMove="1" noResize="1" noEditPoints="1" noAdjustHandles="1" noChangeArrowheads="1" noChangeShapeType="1" noTextEdit="1"/>
              </p:cNvSpPr>
              <p:nvPr/>
            </p:nvSpPr>
            <p:spPr>
              <a:xfrm>
                <a:off x="5340503" y="2640416"/>
                <a:ext cx="462434" cy="369332"/>
              </a:xfrm>
              <a:prstGeom prst="rect">
                <a:avLst/>
              </a:prstGeom>
              <a:blipFill>
                <a:blip r:embed="rId20"/>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198251A2-9528-4ACE-97B7-8AB347A9B71A}"/>
                  </a:ext>
                </a:extLst>
              </p:cNvPr>
              <p:cNvSpPr/>
              <p:nvPr/>
            </p:nvSpPr>
            <p:spPr>
              <a:xfrm>
                <a:off x="781893" y="2618620"/>
                <a:ext cx="4607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GB" dirty="0">
                  <a:solidFill>
                    <a:schemeClr val="tx1">
                      <a:lumMod val="75000"/>
                    </a:schemeClr>
                  </a:solidFill>
                </a:endParaRPr>
              </a:p>
            </p:txBody>
          </p:sp>
        </mc:Choice>
        <mc:Fallback xmlns="">
          <p:sp>
            <p:nvSpPr>
              <p:cNvPr id="69" name="Rectangle 68">
                <a:extLst>
                  <a:ext uri="{FF2B5EF4-FFF2-40B4-BE49-F238E27FC236}">
                    <a16:creationId xmlns:a16="http://schemas.microsoft.com/office/drawing/2014/main" id="{198251A2-9528-4ACE-97B7-8AB347A9B71A}"/>
                  </a:ext>
                </a:extLst>
              </p:cNvPr>
              <p:cNvSpPr>
                <a:spLocks noRot="1" noChangeAspect="1" noMove="1" noResize="1" noEditPoints="1" noAdjustHandles="1" noChangeArrowheads="1" noChangeShapeType="1" noTextEdit="1"/>
              </p:cNvSpPr>
              <p:nvPr/>
            </p:nvSpPr>
            <p:spPr>
              <a:xfrm>
                <a:off x="781893" y="2618620"/>
                <a:ext cx="460767"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2FEE0D69-0B6D-4962-8C6F-D16CCE39AAA0}"/>
                  </a:ext>
                </a:extLst>
              </p:cNvPr>
              <p:cNvSpPr/>
              <p:nvPr/>
            </p:nvSpPr>
            <p:spPr>
              <a:xfrm>
                <a:off x="781893" y="3781837"/>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2</m:t>
                          </m:r>
                        </m:sub>
                      </m:sSub>
                    </m:oMath>
                  </m:oMathPara>
                </a14:m>
                <a:endParaRPr lang="en-GB" dirty="0">
                  <a:solidFill>
                    <a:schemeClr val="tx1">
                      <a:lumMod val="75000"/>
                    </a:schemeClr>
                  </a:solidFill>
                </a:endParaRPr>
              </a:p>
            </p:txBody>
          </p:sp>
        </mc:Choice>
        <mc:Fallback xmlns="">
          <p:sp>
            <p:nvSpPr>
              <p:cNvPr id="70" name="Rectangle 69">
                <a:extLst>
                  <a:ext uri="{FF2B5EF4-FFF2-40B4-BE49-F238E27FC236}">
                    <a16:creationId xmlns:a16="http://schemas.microsoft.com/office/drawing/2014/main" id="{2FEE0D69-0B6D-4962-8C6F-D16CCE39AAA0}"/>
                  </a:ext>
                </a:extLst>
              </p:cNvPr>
              <p:cNvSpPr>
                <a:spLocks noRot="1" noChangeAspect="1" noMove="1" noResize="1" noEditPoints="1" noAdjustHandles="1" noChangeArrowheads="1" noChangeShapeType="1" noTextEdit="1"/>
              </p:cNvSpPr>
              <p:nvPr/>
            </p:nvSpPr>
            <p:spPr>
              <a:xfrm>
                <a:off x="781893" y="3781837"/>
                <a:ext cx="466089" cy="369332"/>
              </a:xfrm>
              <a:prstGeom prst="rect">
                <a:avLst/>
              </a:prstGeom>
              <a:blipFill>
                <a:blip r:embed="rId22"/>
                <a:stretch>
                  <a:fillRect/>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0FA14B61-24B9-461F-85BB-E9F6BE357194}"/>
              </a:ext>
            </a:extLst>
          </p:cNvPr>
          <p:cNvSpPr/>
          <p:nvPr/>
        </p:nvSpPr>
        <p:spPr>
          <a:xfrm>
            <a:off x="1620321" y="2438399"/>
            <a:ext cx="162742" cy="2168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950D975-086F-4AC6-ADB2-B859060D0006}"/>
                  </a:ext>
                </a:extLst>
              </p:cNvPr>
              <p:cNvSpPr/>
              <p:nvPr/>
            </p:nvSpPr>
            <p:spPr>
              <a:xfrm>
                <a:off x="3121622" y="1889318"/>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i="1">
                              <a:solidFill>
                                <a:schemeClr val="tx1">
                                  <a:lumMod val="75000"/>
                                </a:schemeClr>
                              </a:solidFill>
                              <a:latin typeface="Cambria Math" panose="02040503050406030204" pitchFamily="18" charset="0"/>
                            </a:rPr>
                            <m:t>1</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13" name="Rectangle 12">
                <a:extLst>
                  <a:ext uri="{FF2B5EF4-FFF2-40B4-BE49-F238E27FC236}">
                    <a16:creationId xmlns:a16="http://schemas.microsoft.com/office/drawing/2014/main" id="{B950D975-086F-4AC6-ADB2-B859060D0006}"/>
                  </a:ext>
                </a:extLst>
              </p:cNvPr>
              <p:cNvSpPr>
                <a:spLocks noRot="1" noChangeAspect="1" noMove="1" noResize="1" noEditPoints="1" noAdjustHandles="1" noChangeArrowheads="1" noChangeShapeType="1" noTextEdit="1"/>
              </p:cNvSpPr>
              <p:nvPr/>
            </p:nvSpPr>
            <p:spPr>
              <a:xfrm>
                <a:off x="3121622" y="1889318"/>
                <a:ext cx="475643" cy="372538"/>
              </a:xfrm>
              <a:prstGeom prst="rect">
                <a:avLst/>
              </a:prstGeom>
              <a:blipFill>
                <a:blip r:embed="rId23"/>
                <a:stretch>
                  <a:fillRect b="-1639"/>
                </a:stretch>
              </a:blipFill>
            </p:spPr>
            <p:txBody>
              <a:bodyPr/>
              <a:lstStyle/>
              <a:p>
                <a:r>
                  <a:rPr lang="en-US">
                    <a:noFill/>
                  </a:rPr>
                  <a:t> </a:t>
                </a:r>
              </a:p>
            </p:txBody>
          </p:sp>
        </mc:Fallback>
      </mc:AlternateContent>
      <p:sp>
        <p:nvSpPr>
          <p:cNvPr id="14" name="Oval 13">
            <a:extLst>
              <a:ext uri="{FF2B5EF4-FFF2-40B4-BE49-F238E27FC236}">
                <a16:creationId xmlns:a16="http://schemas.microsoft.com/office/drawing/2014/main" id="{F3743773-DB61-42EE-8806-F0E04272CD0D}"/>
              </a:ext>
            </a:extLst>
          </p:cNvPr>
          <p:cNvSpPr/>
          <p:nvPr/>
        </p:nvSpPr>
        <p:spPr>
          <a:xfrm>
            <a:off x="5925960" y="1448894"/>
            <a:ext cx="1940528" cy="4935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82B105EA-71E3-4C72-ADCF-D91796BC5AEF}"/>
                  </a:ext>
                </a:extLst>
              </p:cNvPr>
              <p:cNvSpPr/>
              <p:nvPr/>
            </p:nvSpPr>
            <p:spPr>
              <a:xfrm>
                <a:off x="2997709" y="2895091"/>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2</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116" name="Rectangle 115">
                <a:extLst>
                  <a:ext uri="{FF2B5EF4-FFF2-40B4-BE49-F238E27FC236}">
                    <a16:creationId xmlns:a16="http://schemas.microsoft.com/office/drawing/2014/main" id="{82B105EA-71E3-4C72-ADCF-D91796BC5AEF}"/>
                  </a:ext>
                </a:extLst>
              </p:cNvPr>
              <p:cNvSpPr>
                <a:spLocks noRot="1" noChangeAspect="1" noMove="1" noResize="1" noEditPoints="1" noAdjustHandles="1" noChangeArrowheads="1" noChangeShapeType="1" noTextEdit="1"/>
              </p:cNvSpPr>
              <p:nvPr/>
            </p:nvSpPr>
            <p:spPr>
              <a:xfrm>
                <a:off x="2997709" y="2895091"/>
                <a:ext cx="475643" cy="372538"/>
              </a:xfrm>
              <a:prstGeom prst="rect">
                <a:avLst/>
              </a:prstGeom>
              <a:blipFill>
                <a:blip r:embed="rId24"/>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231B52C4-19F6-44F5-AF3C-086F10F21EC0}"/>
                  </a:ext>
                </a:extLst>
              </p:cNvPr>
              <p:cNvSpPr/>
              <p:nvPr/>
            </p:nvSpPr>
            <p:spPr>
              <a:xfrm>
                <a:off x="2962646" y="4058088"/>
                <a:ext cx="475643" cy="37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3</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117" name="Rectangle 116">
                <a:extLst>
                  <a:ext uri="{FF2B5EF4-FFF2-40B4-BE49-F238E27FC236}">
                    <a16:creationId xmlns:a16="http://schemas.microsoft.com/office/drawing/2014/main" id="{231B52C4-19F6-44F5-AF3C-086F10F21EC0}"/>
                  </a:ext>
                </a:extLst>
              </p:cNvPr>
              <p:cNvSpPr>
                <a:spLocks noRot="1" noChangeAspect="1" noMove="1" noResize="1" noEditPoints="1" noAdjustHandles="1" noChangeArrowheads="1" noChangeShapeType="1" noTextEdit="1"/>
              </p:cNvSpPr>
              <p:nvPr/>
            </p:nvSpPr>
            <p:spPr>
              <a:xfrm>
                <a:off x="2962646" y="4058088"/>
                <a:ext cx="475643" cy="374461"/>
              </a:xfrm>
              <a:prstGeom prst="rect">
                <a:avLst/>
              </a:prstGeom>
              <a:blipFill>
                <a:blip r:embed="rId25"/>
                <a:stretch>
                  <a:fillRect b="-1639"/>
                </a:stretch>
              </a:blipFill>
            </p:spPr>
            <p:txBody>
              <a:bodyPr/>
              <a:lstStyle/>
              <a:p>
                <a:r>
                  <a:rPr lang="en-US">
                    <a:noFill/>
                  </a:rPr>
                  <a:t> </a:t>
                </a:r>
              </a:p>
            </p:txBody>
          </p:sp>
        </mc:Fallback>
      </mc:AlternateContent>
      <p:grpSp>
        <p:nvGrpSpPr>
          <p:cNvPr id="71" name="Group 70">
            <a:extLst>
              <a:ext uri="{FF2B5EF4-FFF2-40B4-BE49-F238E27FC236}">
                <a16:creationId xmlns:a16="http://schemas.microsoft.com/office/drawing/2014/main" id="{CFA52E32-77A4-47DA-A986-5EA082F0AE63}"/>
              </a:ext>
            </a:extLst>
          </p:cNvPr>
          <p:cNvGrpSpPr/>
          <p:nvPr/>
        </p:nvGrpSpPr>
        <p:grpSpPr>
          <a:xfrm>
            <a:off x="4483554" y="3712790"/>
            <a:ext cx="540000" cy="540000"/>
            <a:chOff x="5256808" y="3354664"/>
            <a:chExt cx="720000" cy="720000"/>
          </a:xfrm>
          <a:solidFill>
            <a:schemeClr val="accent5">
              <a:lumMod val="10000"/>
              <a:lumOff val="90000"/>
            </a:schemeClr>
          </a:solidFill>
        </p:grpSpPr>
        <p:sp>
          <p:nvSpPr>
            <p:cNvPr id="73" name="Oval 72">
              <a:extLst>
                <a:ext uri="{FF2B5EF4-FFF2-40B4-BE49-F238E27FC236}">
                  <a16:creationId xmlns:a16="http://schemas.microsoft.com/office/drawing/2014/main" id="{25F47DAF-AF97-43C7-82B5-BC23884F3058}"/>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sp>
          <p:nvSpPr>
            <p:cNvPr id="74" name="TextBox 73">
              <a:extLst>
                <a:ext uri="{FF2B5EF4-FFF2-40B4-BE49-F238E27FC236}">
                  <a16:creationId xmlns:a16="http://schemas.microsoft.com/office/drawing/2014/main" id="{81067D57-7FA8-4838-8D9A-422388A3E19F}"/>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8EFC8E0-C706-46D4-A9D0-8BC0809DAEEF}"/>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9"/>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095B4AC-CF5C-420B-A2E1-C5BB4E81E5EE}"/>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0"/>
                  <a:stretch>
                    <a:fillRect l="-46667" t="-2174" r="-43333" b="-32609"/>
                  </a:stretch>
                </a:blipFill>
              </p:spPr>
              <p:txBody>
                <a:bodyPr/>
                <a:lstStyle/>
                <a:p>
                  <a:r>
                    <a:rPr lang="en-GB">
                      <a:noFill/>
                    </a:rPr>
                    <a:t> </a:t>
                  </a:r>
                </a:p>
              </p:txBody>
            </p:sp>
          </mc:Fallback>
        </mc:AlternateContent>
        <p:cxnSp>
          <p:nvCxnSpPr>
            <p:cNvPr id="81" name="Straight Connector 80">
              <a:extLst>
                <a:ext uri="{FF2B5EF4-FFF2-40B4-BE49-F238E27FC236}">
                  <a16:creationId xmlns:a16="http://schemas.microsoft.com/office/drawing/2014/main" id="{790F3040-4CB9-49C2-8ECB-72639CA99EDA}"/>
                </a:ext>
              </a:extLst>
            </p:cNvPr>
            <p:cNvCxnSpPr>
              <a:stCxn id="73" idx="0"/>
              <a:endCxn id="73"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82" name="Straight Arrow Connector 81">
            <a:extLst>
              <a:ext uri="{FF2B5EF4-FFF2-40B4-BE49-F238E27FC236}">
                <a16:creationId xmlns:a16="http://schemas.microsoft.com/office/drawing/2014/main" id="{FB5D7B6A-1D8C-45EB-9153-DF5393D2BD21}"/>
              </a:ext>
            </a:extLst>
          </p:cNvPr>
          <p:cNvCxnSpPr/>
          <p:nvPr/>
        </p:nvCxnSpPr>
        <p:spPr>
          <a:xfrm flipV="1">
            <a:off x="5023555" y="3982790"/>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0FCCDD01-4DE9-4A8F-AEAD-E607AC4F0BF4}"/>
                  </a:ext>
                </a:extLst>
              </p:cNvPr>
              <p:cNvSpPr/>
              <p:nvPr/>
            </p:nvSpPr>
            <p:spPr>
              <a:xfrm>
                <a:off x="5344413" y="3764302"/>
                <a:ext cx="4677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2</m:t>
                          </m:r>
                        </m:sub>
                      </m:sSub>
                    </m:oMath>
                  </m:oMathPara>
                </a14:m>
                <a:endParaRPr lang="en-US" dirty="0">
                  <a:solidFill>
                    <a:schemeClr val="tx1">
                      <a:lumMod val="75000"/>
                    </a:schemeClr>
                  </a:solidFill>
                </a:endParaRPr>
              </a:p>
            </p:txBody>
          </p:sp>
        </mc:Choice>
        <mc:Fallback xmlns="">
          <p:sp>
            <p:nvSpPr>
              <p:cNvPr id="88" name="Rectangle 87">
                <a:extLst>
                  <a:ext uri="{FF2B5EF4-FFF2-40B4-BE49-F238E27FC236}">
                    <a16:creationId xmlns:a16="http://schemas.microsoft.com/office/drawing/2014/main" id="{0FCCDD01-4DE9-4A8F-AEAD-E607AC4F0BF4}"/>
                  </a:ext>
                </a:extLst>
              </p:cNvPr>
              <p:cNvSpPr>
                <a:spLocks noRot="1" noChangeAspect="1" noMove="1" noResize="1" noEditPoints="1" noAdjustHandles="1" noChangeArrowheads="1" noChangeShapeType="1" noTextEdit="1"/>
              </p:cNvSpPr>
              <p:nvPr/>
            </p:nvSpPr>
            <p:spPr>
              <a:xfrm>
                <a:off x="5344413" y="3764302"/>
                <a:ext cx="467756" cy="369332"/>
              </a:xfrm>
              <a:prstGeom prst="rect">
                <a:avLst/>
              </a:prstGeom>
              <a:blipFill>
                <a:blip r:embed="rId26"/>
                <a:stretch>
                  <a:fillRect b="-6667"/>
                </a:stretch>
              </a:blipFill>
            </p:spPr>
            <p:txBody>
              <a:bodyPr/>
              <a:lstStyle/>
              <a:p>
                <a:r>
                  <a:rPr lang="en-US">
                    <a:noFill/>
                  </a:rPr>
                  <a:t> </a:t>
                </a:r>
              </a:p>
            </p:txBody>
          </p:sp>
        </mc:Fallback>
      </mc:AlternateContent>
      <p:cxnSp>
        <p:nvCxnSpPr>
          <p:cNvPr id="89" name="Straight Arrow Connector 88">
            <a:extLst>
              <a:ext uri="{FF2B5EF4-FFF2-40B4-BE49-F238E27FC236}">
                <a16:creationId xmlns:a16="http://schemas.microsoft.com/office/drawing/2014/main" id="{4B3ADE4B-DCB9-430B-A2A8-FB70BA702C8E}"/>
              </a:ext>
            </a:extLst>
          </p:cNvPr>
          <p:cNvCxnSpPr>
            <a:cxnSpLocks/>
            <a:stCxn id="18" idx="6"/>
            <a:endCxn id="73" idx="2"/>
          </p:cNvCxnSpPr>
          <p:nvPr/>
        </p:nvCxnSpPr>
        <p:spPr>
          <a:xfrm>
            <a:off x="3121622" y="2212483"/>
            <a:ext cx="1361932" cy="177030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D7AF2D6F-163D-4FCE-A566-D95CBA09A62F}"/>
              </a:ext>
            </a:extLst>
          </p:cNvPr>
          <p:cNvCxnSpPr>
            <a:cxnSpLocks/>
            <a:stCxn id="15" idx="6"/>
            <a:endCxn id="73" idx="2"/>
          </p:cNvCxnSpPr>
          <p:nvPr/>
        </p:nvCxnSpPr>
        <p:spPr>
          <a:xfrm>
            <a:off x="3121622" y="3410238"/>
            <a:ext cx="1361932" cy="572552"/>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F466537-9824-44FD-A1DD-B3F4D5FB2983}"/>
              </a:ext>
            </a:extLst>
          </p:cNvPr>
          <p:cNvCxnSpPr>
            <a:cxnSpLocks/>
            <a:stCxn id="12" idx="6"/>
            <a:endCxn id="73" idx="2"/>
          </p:cNvCxnSpPr>
          <p:nvPr/>
        </p:nvCxnSpPr>
        <p:spPr>
          <a:xfrm flipV="1">
            <a:off x="3121622" y="3982790"/>
            <a:ext cx="1361932" cy="62520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4A59EA-1FA8-4884-8E06-EB81AB94AEA6}"/>
                  </a:ext>
                </a:extLst>
              </p:cNvPr>
              <p:cNvSpPr txBox="1"/>
              <p:nvPr/>
            </p:nvSpPr>
            <p:spPr>
              <a:xfrm>
                <a:off x="3417789" y="2666048"/>
                <a:ext cx="341247" cy="22871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2</m:t>
                          </m:r>
                          <m:r>
                            <a:rPr lang="de-DE" sz="1350" i="1">
                              <a:solidFill>
                                <a:schemeClr val="tx1">
                                  <a:lumMod val="75000"/>
                                </a:schemeClr>
                              </a:solidFill>
                              <a:latin typeface="Cambria Math" panose="02040503050406030204" pitchFamily="18" charset="0"/>
                            </a:rPr>
                            <m:t>,1</m:t>
                          </m:r>
                        </m:sub>
                        <m:sup>
                          <m:r>
                            <a:rPr lang="de-DE" sz="1350" i="1">
                              <a:solidFill>
                                <a:schemeClr val="tx1">
                                  <a:lumMod val="75000"/>
                                </a:schemeClr>
                              </a:solidFill>
                              <a:latin typeface="Cambria Math" panose="02040503050406030204" pitchFamily="18" charset="0"/>
                            </a:rPr>
                            <m:t>3</m:t>
                          </m:r>
                        </m:sup>
                      </m:sSubSup>
                    </m:oMath>
                  </m:oMathPara>
                </a14:m>
                <a:endParaRPr lang="en-US" sz="1350" dirty="0">
                  <a:solidFill>
                    <a:schemeClr val="tx1">
                      <a:lumMod val="75000"/>
                    </a:schemeClr>
                  </a:solidFill>
                </a:endParaRPr>
              </a:p>
            </p:txBody>
          </p:sp>
        </mc:Choice>
        <mc:Fallback xmlns="">
          <p:sp>
            <p:nvSpPr>
              <p:cNvPr id="20" name="TextBox 19">
                <a:extLst>
                  <a:ext uri="{FF2B5EF4-FFF2-40B4-BE49-F238E27FC236}">
                    <a16:creationId xmlns:a16="http://schemas.microsoft.com/office/drawing/2014/main" id="{7D4A59EA-1FA8-4884-8E06-EB81AB94AEA6}"/>
                  </a:ext>
                </a:extLst>
              </p:cNvPr>
              <p:cNvSpPr txBox="1">
                <a:spLocks noRot="1" noChangeAspect="1" noMove="1" noResize="1" noEditPoints="1" noAdjustHandles="1" noChangeArrowheads="1" noChangeShapeType="1" noTextEdit="1"/>
              </p:cNvSpPr>
              <p:nvPr/>
            </p:nvSpPr>
            <p:spPr>
              <a:xfrm>
                <a:off x="3417789" y="2666048"/>
                <a:ext cx="341247" cy="228717"/>
              </a:xfrm>
              <a:prstGeom prst="rect">
                <a:avLst/>
              </a:prstGeom>
              <a:blipFill>
                <a:blip r:embed="rId27"/>
                <a:stretch>
                  <a:fillRect l="-7143" r="-3571"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48E2C69-4A9D-4AC2-BD06-CAB184D96C62}"/>
                  </a:ext>
                </a:extLst>
              </p:cNvPr>
              <p:cNvSpPr txBox="1"/>
              <p:nvPr/>
            </p:nvSpPr>
            <p:spPr>
              <a:xfrm>
                <a:off x="3358014" y="3444160"/>
                <a:ext cx="341247" cy="22871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2</m:t>
                          </m:r>
                          <m:r>
                            <a:rPr lang="de-DE" sz="1350" i="1">
                              <a:solidFill>
                                <a:schemeClr val="tx1">
                                  <a:lumMod val="75000"/>
                                </a:schemeClr>
                              </a:solidFill>
                              <a:latin typeface="Cambria Math" panose="02040503050406030204" pitchFamily="18" charset="0"/>
                            </a:rPr>
                            <m:t>,</m:t>
                          </m:r>
                          <m:r>
                            <a:rPr lang="de-DE" sz="1350" b="0" i="1" smtClean="0">
                              <a:solidFill>
                                <a:schemeClr val="tx1">
                                  <a:lumMod val="75000"/>
                                </a:schemeClr>
                              </a:solidFill>
                              <a:latin typeface="Cambria Math" panose="02040503050406030204" pitchFamily="18" charset="0"/>
                            </a:rPr>
                            <m:t>2</m:t>
                          </m:r>
                        </m:sub>
                        <m:sup>
                          <m:r>
                            <a:rPr lang="de-DE" sz="1350" i="1">
                              <a:solidFill>
                                <a:schemeClr val="tx1">
                                  <a:lumMod val="75000"/>
                                </a:schemeClr>
                              </a:solidFill>
                              <a:latin typeface="Cambria Math" panose="02040503050406030204" pitchFamily="18" charset="0"/>
                            </a:rPr>
                            <m:t>3</m:t>
                          </m:r>
                        </m:sup>
                      </m:sSubSup>
                    </m:oMath>
                  </m:oMathPara>
                </a14:m>
                <a:endParaRPr lang="en-US" sz="1350" dirty="0">
                  <a:solidFill>
                    <a:schemeClr val="tx1">
                      <a:lumMod val="75000"/>
                    </a:schemeClr>
                  </a:solidFill>
                </a:endParaRPr>
              </a:p>
            </p:txBody>
          </p:sp>
        </mc:Choice>
        <mc:Fallback xmlns="">
          <p:sp>
            <p:nvSpPr>
              <p:cNvPr id="23" name="TextBox 22">
                <a:extLst>
                  <a:ext uri="{FF2B5EF4-FFF2-40B4-BE49-F238E27FC236}">
                    <a16:creationId xmlns:a16="http://schemas.microsoft.com/office/drawing/2014/main" id="{948E2C69-4A9D-4AC2-BD06-CAB184D96C62}"/>
                  </a:ext>
                </a:extLst>
              </p:cNvPr>
              <p:cNvSpPr txBox="1">
                <a:spLocks noRot="1" noChangeAspect="1" noMove="1" noResize="1" noEditPoints="1" noAdjustHandles="1" noChangeArrowheads="1" noChangeShapeType="1" noTextEdit="1"/>
              </p:cNvSpPr>
              <p:nvPr/>
            </p:nvSpPr>
            <p:spPr>
              <a:xfrm>
                <a:off x="3358014" y="3444160"/>
                <a:ext cx="341247" cy="228717"/>
              </a:xfrm>
              <a:prstGeom prst="rect">
                <a:avLst/>
              </a:prstGeom>
              <a:blipFill>
                <a:blip r:embed="rId28"/>
                <a:stretch>
                  <a:fillRect l="-7143" r="-3571"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D2890E9-C413-439D-9BAA-04878DA7A5E1}"/>
                  </a:ext>
                </a:extLst>
              </p:cNvPr>
              <p:cNvSpPr txBox="1"/>
              <p:nvPr/>
            </p:nvSpPr>
            <p:spPr>
              <a:xfrm>
                <a:off x="3538724" y="4222854"/>
                <a:ext cx="341247" cy="22871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sz="1350" i="1" smtClean="0">
                              <a:solidFill>
                                <a:schemeClr val="tx1">
                                  <a:lumMod val="75000"/>
                                </a:schemeClr>
                              </a:solidFill>
                              <a:latin typeface="Cambria Math" panose="02040503050406030204" pitchFamily="18" charset="0"/>
                            </a:rPr>
                          </m:ctrlPr>
                        </m:sSubSupPr>
                        <m:e>
                          <m:r>
                            <a:rPr lang="de-DE" sz="1350" b="0" i="1" smtClean="0">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2</m:t>
                          </m:r>
                          <m:r>
                            <a:rPr lang="de-DE" sz="1350" i="1">
                              <a:solidFill>
                                <a:schemeClr val="tx1">
                                  <a:lumMod val="75000"/>
                                </a:schemeClr>
                              </a:solidFill>
                              <a:latin typeface="Cambria Math" panose="02040503050406030204" pitchFamily="18" charset="0"/>
                            </a:rPr>
                            <m:t>,</m:t>
                          </m:r>
                          <m:r>
                            <a:rPr lang="de-DE" sz="1350" b="0" i="1" smtClean="0">
                              <a:solidFill>
                                <a:schemeClr val="tx1">
                                  <a:lumMod val="75000"/>
                                </a:schemeClr>
                              </a:solidFill>
                              <a:latin typeface="Cambria Math" panose="02040503050406030204" pitchFamily="18" charset="0"/>
                            </a:rPr>
                            <m:t>3</m:t>
                          </m:r>
                        </m:sub>
                        <m:sup>
                          <m:r>
                            <a:rPr lang="de-DE" sz="1350" i="1">
                              <a:solidFill>
                                <a:schemeClr val="tx1">
                                  <a:lumMod val="75000"/>
                                </a:schemeClr>
                              </a:solidFill>
                              <a:latin typeface="Cambria Math" panose="02040503050406030204" pitchFamily="18" charset="0"/>
                            </a:rPr>
                            <m:t>3</m:t>
                          </m:r>
                        </m:sup>
                      </m:sSubSup>
                    </m:oMath>
                  </m:oMathPara>
                </a14:m>
                <a:endParaRPr lang="en-US" sz="1350" dirty="0">
                  <a:solidFill>
                    <a:schemeClr val="tx1">
                      <a:lumMod val="75000"/>
                    </a:schemeClr>
                  </a:solidFill>
                </a:endParaRPr>
              </a:p>
            </p:txBody>
          </p:sp>
        </mc:Choice>
        <mc:Fallback xmlns="">
          <p:sp>
            <p:nvSpPr>
              <p:cNvPr id="25" name="TextBox 24">
                <a:extLst>
                  <a:ext uri="{FF2B5EF4-FFF2-40B4-BE49-F238E27FC236}">
                    <a16:creationId xmlns:a16="http://schemas.microsoft.com/office/drawing/2014/main" id="{CD2890E9-C413-439D-9BAA-04878DA7A5E1}"/>
                  </a:ext>
                </a:extLst>
              </p:cNvPr>
              <p:cNvSpPr txBox="1">
                <a:spLocks noRot="1" noChangeAspect="1" noMove="1" noResize="1" noEditPoints="1" noAdjustHandles="1" noChangeArrowheads="1" noChangeShapeType="1" noTextEdit="1"/>
              </p:cNvSpPr>
              <p:nvPr/>
            </p:nvSpPr>
            <p:spPr>
              <a:xfrm>
                <a:off x="3538724" y="4222854"/>
                <a:ext cx="341247" cy="228717"/>
              </a:xfrm>
              <a:prstGeom prst="rect">
                <a:avLst/>
              </a:prstGeom>
              <a:blipFill>
                <a:blip r:embed="rId29"/>
                <a:stretch>
                  <a:fillRect l="-5357" r="-3571" b="-13514"/>
                </a:stretch>
              </a:blipFill>
            </p:spPr>
            <p:txBody>
              <a:bodyPr/>
              <a:lstStyle/>
              <a:p>
                <a:r>
                  <a:rPr lang="en-US">
                    <a:noFill/>
                  </a:rPr>
                  <a:t> </a:t>
                </a:r>
              </a:p>
            </p:txBody>
          </p:sp>
        </mc:Fallback>
      </mc:AlternateContent>
      <p:sp>
        <p:nvSpPr>
          <p:cNvPr id="112" name="Oval 111">
            <a:extLst>
              <a:ext uri="{FF2B5EF4-FFF2-40B4-BE49-F238E27FC236}">
                <a16:creationId xmlns:a16="http://schemas.microsoft.com/office/drawing/2014/main" id="{9176F3F0-6343-4F51-844F-36DD582E2941}"/>
              </a:ext>
            </a:extLst>
          </p:cNvPr>
          <p:cNvSpPr/>
          <p:nvPr/>
        </p:nvSpPr>
        <p:spPr>
          <a:xfrm>
            <a:off x="3661622" y="4182668"/>
            <a:ext cx="145473" cy="1911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p:sp>
        <p:nvSpPr>
          <p:cNvPr id="5" name="Speech Bubble: Rectangle with Corners Rounded 4">
            <a:extLst>
              <a:ext uri="{FF2B5EF4-FFF2-40B4-BE49-F238E27FC236}">
                <a16:creationId xmlns:a16="http://schemas.microsoft.com/office/drawing/2014/main" id="{7491FB66-268F-4287-88BF-10C62AF69B4A}"/>
              </a:ext>
            </a:extLst>
          </p:cNvPr>
          <p:cNvSpPr/>
          <p:nvPr/>
        </p:nvSpPr>
        <p:spPr>
          <a:xfrm>
            <a:off x="3926704" y="4458616"/>
            <a:ext cx="918178" cy="242443"/>
          </a:xfrm>
          <a:prstGeom prst="wedgeRoundRectCallout">
            <a:avLst>
              <a:gd name="adj1" fmla="val -57082"/>
              <a:gd name="adj2" fmla="val -121757"/>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ln w="0"/>
                <a:solidFill>
                  <a:schemeClr val="tx1">
                    <a:lumMod val="75000"/>
                  </a:schemeClr>
                </a:solidFill>
                <a:latin typeface="Arial" panose="020B0604020202020204" pitchFamily="34" charset="0"/>
                <a:cs typeface="Arial" panose="020B0604020202020204" pitchFamily="34" charset="0"/>
              </a:rPr>
              <a:t>To layer #3</a:t>
            </a:r>
            <a:endParaRPr lang="en-GB" sz="1100" dirty="0">
              <a:ln w="0"/>
              <a:solidFill>
                <a:schemeClr val="tx1">
                  <a:lumMod val="75000"/>
                </a:schemeClr>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EBA40574-7A57-4492-ABF0-9BC9558574F8}"/>
              </a:ext>
            </a:extLst>
          </p:cNvPr>
          <p:cNvSpPr/>
          <p:nvPr/>
        </p:nvSpPr>
        <p:spPr>
          <a:xfrm>
            <a:off x="777890" y="4599749"/>
            <a:ext cx="891416" cy="598877"/>
          </a:xfrm>
          <a:prstGeom prst="wedgeRoundRectCallout">
            <a:avLst>
              <a:gd name="adj1" fmla="val 49645"/>
              <a:gd name="adj2" fmla="val -77938"/>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ln w="0"/>
                <a:solidFill>
                  <a:schemeClr val="tx1">
                    <a:lumMod val="75000"/>
                  </a:schemeClr>
                </a:solidFill>
                <a:latin typeface="Arial" panose="020B0604020202020204" pitchFamily="34" charset="0"/>
                <a:cs typeface="Arial" panose="020B0604020202020204" pitchFamily="34" charset="0"/>
              </a:rPr>
              <a:t>To neuron #3 in next layer</a:t>
            </a:r>
            <a:endParaRPr lang="en-GB" sz="1100" dirty="0">
              <a:ln w="0"/>
              <a:solidFill>
                <a:schemeClr val="tx1">
                  <a:lumMod val="75000"/>
                </a:schemeClr>
              </a:solidFill>
              <a:latin typeface="Arial" panose="020B0604020202020204" pitchFamily="34" charset="0"/>
              <a:cs typeface="Arial" panose="020B0604020202020204" pitchFamily="34" charset="0"/>
            </a:endParaRPr>
          </a:p>
        </p:txBody>
      </p:sp>
      <p:sp>
        <p:nvSpPr>
          <p:cNvPr id="29" name="Speech Bubble: Rectangle with Corners Rounded 28">
            <a:extLst>
              <a:ext uri="{FF2B5EF4-FFF2-40B4-BE49-F238E27FC236}">
                <a16:creationId xmlns:a16="http://schemas.microsoft.com/office/drawing/2014/main" id="{5067CA94-14C3-4539-AF91-17BDDF326AC5}"/>
              </a:ext>
            </a:extLst>
          </p:cNvPr>
          <p:cNvSpPr/>
          <p:nvPr/>
        </p:nvSpPr>
        <p:spPr>
          <a:xfrm>
            <a:off x="1705174" y="4617107"/>
            <a:ext cx="958177" cy="761717"/>
          </a:xfrm>
          <a:prstGeom prst="wedgeRoundRectCallout">
            <a:avLst>
              <a:gd name="adj1" fmla="val -37094"/>
              <a:gd name="adj2" fmla="val -75832"/>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ln w="0"/>
                <a:solidFill>
                  <a:schemeClr val="tx1">
                    <a:lumMod val="75000"/>
                  </a:schemeClr>
                </a:solidFill>
                <a:latin typeface="Arial" panose="020B0604020202020204" pitchFamily="34" charset="0"/>
                <a:cs typeface="Arial" panose="020B0604020202020204" pitchFamily="34" charset="0"/>
              </a:rPr>
              <a:t>From neuron #2 in previous layer</a:t>
            </a:r>
            <a:endParaRPr lang="en-GB" sz="1100" dirty="0">
              <a:ln w="0"/>
              <a:solidFill>
                <a:schemeClr val="tx1">
                  <a:lumMod val="75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36E8366-038C-428B-89CF-8C96007B6F3F}"/>
              </a:ext>
            </a:extLst>
          </p:cNvPr>
          <p:cNvSpPr txBox="1"/>
          <p:nvPr/>
        </p:nvSpPr>
        <p:spPr>
          <a:xfrm>
            <a:off x="2802143" y="2489828"/>
            <a:ext cx="141064"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33" name="TextBox 32">
            <a:extLst>
              <a:ext uri="{FF2B5EF4-FFF2-40B4-BE49-F238E27FC236}">
                <a16:creationId xmlns:a16="http://schemas.microsoft.com/office/drawing/2014/main" id="{35094447-9FE8-429C-8DF4-D95B90255B91}"/>
              </a:ext>
            </a:extLst>
          </p:cNvPr>
          <p:cNvSpPr txBox="1"/>
          <p:nvPr/>
        </p:nvSpPr>
        <p:spPr>
          <a:xfrm>
            <a:off x="2796785" y="3693384"/>
            <a:ext cx="141064"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#2</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35" name="TextBox 34">
            <a:extLst>
              <a:ext uri="{FF2B5EF4-FFF2-40B4-BE49-F238E27FC236}">
                <a16:creationId xmlns:a16="http://schemas.microsoft.com/office/drawing/2014/main" id="{A29F1DA1-C3FD-4430-9411-7A0C050434A8}"/>
              </a:ext>
            </a:extLst>
          </p:cNvPr>
          <p:cNvSpPr txBox="1"/>
          <p:nvPr/>
        </p:nvSpPr>
        <p:spPr>
          <a:xfrm>
            <a:off x="2796785" y="4899187"/>
            <a:ext cx="141064"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#3</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37" name="TextBox 36">
            <a:extLst>
              <a:ext uri="{FF2B5EF4-FFF2-40B4-BE49-F238E27FC236}">
                <a16:creationId xmlns:a16="http://schemas.microsoft.com/office/drawing/2014/main" id="{E5A99CB6-AD5E-4B8F-A9DE-818005BE31BD}"/>
              </a:ext>
            </a:extLst>
          </p:cNvPr>
          <p:cNvSpPr txBox="1"/>
          <p:nvPr/>
        </p:nvSpPr>
        <p:spPr>
          <a:xfrm>
            <a:off x="4697116" y="3146906"/>
            <a:ext cx="141064"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#1</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39" name="TextBox 38">
            <a:extLst>
              <a:ext uri="{FF2B5EF4-FFF2-40B4-BE49-F238E27FC236}">
                <a16:creationId xmlns:a16="http://schemas.microsoft.com/office/drawing/2014/main" id="{2A67E1B5-43DB-4F56-A2F1-D1075ED73CE4}"/>
              </a:ext>
            </a:extLst>
          </p:cNvPr>
          <p:cNvSpPr txBox="1"/>
          <p:nvPr/>
        </p:nvSpPr>
        <p:spPr>
          <a:xfrm>
            <a:off x="4703818" y="4270792"/>
            <a:ext cx="141064"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#2</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47" name="TextBox 46">
            <a:extLst>
              <a:ext uri="{FF2B5EF4-FFF2-40B4-BE49-F238E27FC236}">
                <a16:creationId xmlns:a16="http://schemas.microsoft.com/office/drawing/2014/main" id="{07113E0F-823B-40FD-A438-F2B82EC80DDA}"/>
              </a:ext>
            </a:extLst>
          </p:cNvPr>
          <p:cNvSpPr txBox="1"/>
          <p:nvPr/>
        </p:nvSpPr>
        <p:spPr>
          <a:xfrm>
            <a:off x="637322" y="1591876"/>
            <a:ext cx="692497"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m=2 inputs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48" name="TextBox 47">
            <a:extLst>
              <a:ext uri="{FF2B5EF4-FFF2-40B4-BE49-F238E27FC236}">
                <a16:creationId xmlns:a16="http://schemas.microsoft.com/office/drawing/2014/main" id="{179C87C9-B7CE-4DD2-98B0-25D7BABD65A6}"/>
              </a:ext>
            </a:extLst>
          </p:cNvPr>
          <p:cNvSpPr txBox="1"/>
          <p:nvPr/>
        </p:nvSpPr>
        <p:spPr>
          <a:xfrm>
            <a:off x="2524609" y="1585768"/>
            <a:ext cx="575479"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h=3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49" name="TextBox 48">
            <a:extLst>
              <a:ext uri="{FF2B5EF4-FFF2-40B4-BE49-F238E27FC236}">
                <a16:creationId xmlns:a16="http://schemas.microsoft.com/office/drawing/2014/main" id="{375A1A7F-3E6A-4B13-A604-7472C496E93A}"/>
              </a:ext>
            </a:extLst>
          </p:cNvPr>
          <p:cNvSpPr txBox="1"/>
          <p:nvPr/>
        </p:nvSpPr>
        <p:spPr>
          <a:xfrm>
            <a:off x="4465814" y="1593378"/>
            <a:ext cx="575479"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n=2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96"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40</a:t>
            </a:fld>
            <a:endParaRPr lang="de-DE" dirty="0"/>
          </a:p>
        </p:txBody>
      </p:sp>
    </p:spTree>
    <p:extLst>
      <p:ext uri="{BB962C8B-B14F-4D97-AF65-F5344CB8AC3E}">
        <p14:creationId xmlns:p14="http://schemas.microsoft.com/office/powerpoint/2010/main" val="227525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655-9520-5E43-A1CF-282741201094}"/>
              </a:ext>
            </a:extLst>
          </p:cNvPr>
          <p:cNvSpPr>
            <a:spLocks noGrp="1"/>
          </p:cNvSpPr>
          <p:nvPr>
            <p:ph type="title"/>
          </p:nvPr>
        </p:nvSpPr>
        <p:spPr/>
        <p:txBody>
          <a:bodyPr/>
          <a:lstStyle/>
          <a:p>
            <a:r>
              <a:rPr lang="en-US" dirty="0"/>
              <a:t>Same with Matrix Notations</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8A41502-59C7-2841-8D54-80B0E95A2FB5}"/>
                  </a:ext>
                </a:extLst>
              </p:cNvPr>
              <p:cNvSpPr txBox="1"/>
              <p:nvPr/>
            </p:nvSpPr>
            <p:spPr>
              <a:xfrm>
                <a:off x="6738235" y="1511237"/>
                <a:ext cx="2139240" cy="2363211"/>
              </a:xfrm>
              <a:prstGeom prst="rect">
                <a:avLst/>
              </a:prstGeom>
              <a:noFill/>
            </p:spPr>
            <p:txBody>
              <a:bodyPr wrap="none" rtlCol="0">
                <a:spAutoFit/>
              </a:bodyPr>
              <a:lstStyle/>
              <a:p>
                <a:r>
                  <a:rPr lang="en-US" dirty="0">
                    <a:solidFill>
                      <a:schemeClr val="tx1">
                        <a:lumMod val="75000"/>
                      </a:schemeClr>
                    </a:solidFill>
                    <a:latin typeface="Arial" panose="020B0604020202020204" pitchFamily="34" charset="0"/>
                    <a:cs typeface="Arial" panose="020B0604020202020204" pitchFamily="34" charset="0"/>
                  </a:rPr>
                  <a:t>Forward pass:</a:t>
                </a:r>
              </a:p>
              <a:p>
                <a:endParaRPr lang="en-US" dirty="0">
                  <a:solidFill>
                    <a:schemeClr val="tx1">
                      <a:lumMod val="75000"/>
                    </a:schemeClr>
                  </a:solidFill>
                </a:endParaRPr>
              </a:p>
              <a:p>
                <a:pPr/>
                <a14:m>
                  <m:oMathPara xmlns:m="http://schemas.openxmlformats.org/officeDocument/2006/math">
                    <m:oMathParaPr>
                      <m:jc m:val="left"/>
                    </m:oMathParaPr>
                    <m:oMath xmlns:m="http://schemas.openxmlformats.org/officeDocument/2006/math">
                      <m:r>
                        <a:rPr lang="de-DE" b="1" i="1" smtClean="0">
                          <a:solidFill>
                            <a:schemeClr val="tx1">
                              <a:lumMod val="75000"/>
                            </a:schemeClr>
                          </a:solidFill>
                          <a:latin typeface="Cambria Math" panose="02040503050406030204" pitchFamily="18" charset="0"/>
                        </a:rPr>
                        <m:t>𝒐</m:t>
                      </m:r>
                      <m:r>
                        <a:rPr lang="de-DE">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𝑓</m:t>
                      </m:r>
                      <m:d>
                        <m:dPr>
                          <m:ctrlPr>
                            <a:rPr lang="de-DE" i="1">
                              <a:solidFill>
                                <a:schemeClr val="tx1">
                                  <a:lumMod val="75000"/>
                                </a:schemeClr>
                              </a:solidFill>
                              <a:latin typeface="Cambria Math" panose="02040503050406030204" pitchFamily="18" charset="0"/>
                            </a:rPr>
                          </m:ctrlPr>
                        </m:dPr>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𝑊</m:t>
                              </m:r>
                            </m:e>
                            <m:sub>
                              <m:r>
                                <a:rPr lang="de-DE" i="1">
                                  <a:solidFill>
                                    <a:schemeClr val="tx1">
                                      <a:lumMod val="75000"/>
                                    </a:schemeClr>
                                  </a:solidFill>
                                  <a:latin typeface="Cambria Math" panose="02040503050406030204" pitchFamily="18" charset="0"/>
                                </a:rPr>
                                <m:t>𝑥</m:t>
                              </m:r>
                            </m:sub>
                            <m:sup>
                              <m:r>
                                <a:rPr lang="de-DE" i="1">
                                  <a:solidFill>
                                    <a:schemeClr val="tx1">
                                      <a:lumMod val="75000"/>
                                    </a:schemeClr>
                                  </a:solidFill>
                                  <a:latin typeface="Cambria Math" panose="02040503050406030204" pitchFamily="18" charset="0"/>
                                </a:rPr>
                                <m:t>2</m:t>
                              </m:r>
                            </m:sup>
                          </m:sSubSup>
                          <m:r>
                            <a:rPr lang="de-DE" b="1" i="1">
                              <a:solidFill>
                                <a:schemeClr val="tx1">
                                  <a:lumMod val="75000"/>
                                </a:schemeClr>
                              </a:solidFill>
                              <a:latin typeface="Cambria Math" panose="02040503050406030204" pitchFamily="18" charset="0"/>
                            </a:rPr>
                            <m:t>𝒙</m:t>
                          </m:r>
                        </m:e>
                      </m:d>
                    </m:oMath>
                  </m:oMathPara>
                </a14:m>
                <a:endParaRPr lang="de-DE" dirty="0">
                  <a:solidFill>
                    <a:schemeClr val="tx1">
                      <a:lumMod val="75000"/>
                    </a:schemeClr>
                  </a:solidFill>
                </a:endParaRPr>
              </a:p>
              <a:p>
                <a:endParaRPr lang="de-DE" dirty="0">
                  <a:solidFill>
                    <a:schemeClr val="tx1">
                      <a:lumMod val="75000"/>
                    </a:schemeClr>
                  </a:solidFill>
                </a:endParaRPr>
              </a:p>
              <a:p>
                <a:pPr/>
                <a14:m>
                  <m:oMathPara xmlns:m="http://schemas.openxmlformats.org/officeDocument/2006/math">
                    <m:oMathParaPr>
                      <m:jc m:val="left"/>
                    </m:oMathParaPr>
                    <m:oMath xmlns:m="http://schemas.openxmlformats.org/officeDocument/2006/math">
                      <m:r>
                        <a:rPr lang="de-DE" i="1">
                          <a:solidFill>
                            <a:schemeClr val="tx1">
                              <a:lumMod val="75000"/>
                            </a:schemeClr>
                          </a:solidFill>
                          <a:latin typeface="Cambria Math" panose="02040503050406030204" pitchFamily="18" charset="0"/>
                        </a:rPr>
                        <m:t>𝑦</m:t>
                      </m:r>
                      <m:r>
                        <a:rPr lang="de-DE" i="1">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𝑊</m:t>
                          </m:r>
                        </m:e>
                        <m:sub>
                          <m:r>
                            <a:rPr lang="de-DE" i="1">
                              <a:solidFill>
                                <a:schemeClr val="tx1">
                                  <a:lumMod val="75000"/>
                                </a:schemeClr>
                              </a:solidFill>
                              <a:latin typeface="Cambria Math" panose="02040503050406030204" pitchFamily="18" charset="0"/>
                            </a:rPr>
                            <m:t>𝑦</m:t>
                          </m:r>
                        </m:sub>
                        <m:sup>
                          <m:r>
                            <a:rPr lang="de-DE" i="1">
                              <a:solidFill>
                                <a:schemeClr val="tx1">
                                  <a:lumMod val="75000"/>
                                </a:schemeClr>
                              </a:solidFill>
                              <a:latin typeface="Cambria Math" panose="02040503050406030204" pitchFamily="18" charset="0"/>
                            </a:rPr>
                            <m:t>3</m:t>
                          </m:r>
                        </m:sup>
                      </m:sSubSup>
                      <m:r>
                        <a:rPr lang="de-DE" b="1" i="1" smtClean="0">
                          <a:solidFill>
                            <a:schemeClr val="tx1">
                              <a:lumMod val="75000"/>
                            </a:schemeClr>
                          </a:solidFill>
                          <a:latin typeface="Cambria Math" panose="02040503050406030204" pitchFamily="18" charset="0"/>
                        </a:rPr>
                        <m:t>𝒐</m:t>
                      </m:r>
                      <m:r>
                        <a:rPr lang="de-DE" i="1">
                          <a:solidFill>
                            <a:schemeClr val="tx1">
                              <a:lumMod val="75000"/>
                            </a:schemeClr>
                          </a:solidFill>
                          <a:latin typeface="Cambria Math" panose="02040503050406030204" pitchFamily="18" charset="0"/>
                        </a:rPr>
                        <m:t>)</m:t>
                      </m:r>
                    </m:oMath>
                  </m:oMathPara>
                </a14:m>
                <a:endParaRPr lang="de-DE" dirty="0">
                  <a:solidFill>
                    <a:schemeClr val="tx1">
                      <a:lumMod val="75000"/>
                    </a:schemeClr>
                  </a:solidFill>
                </a:endParaRPr>
              </a:p>
              <a:p>
                <a:endParaRPr lang="de-DE" dirty="0">
                  <a:solidFill>
                    <a:schemeClr val="tx1">
                      <a:lumMod val="75000"/>
                    </a:schemeClr>
                  </a:solidFill>
                </a:endParaRPr>
              </a:p>
              <a:p>
                <a:pPr/>
                <a14:m>
                  <m:oMathPara xmlns:m="http://schemas.openxmlformats.org/officeDocument/2006/math">
                    <m:oMathParaPr>
                      <m:jc m:val="left"/>
                    </m:oMathParaPr>
                    <m:oMath xmlns:m="http://schemas.openxmlformats.org/officeDocument/2006/math">
                      <m:r>
                        <a:rPr lang="de-DE" i="1" smtClean="0">
                          <a:solidFill>
                            <a:schemeClr val="tx1">
                              <a:lumMod val="75000"/>
                            </a:schemeClr>
                          </a:solidFill>
                          <a:latin typeface="Cambria Math" panose="02040503050406030204" pitchFamily="18" charset="0"/>
                        </a:rPr>
                        <m:t>𝑦</m:t>
                      </m:r>
                      <m:r>
                        <a:rPr lang="de-DE" i="1" smtClean="0">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𝑊</m:t>
                          </m:r>
                        </m:e>
                        <m:sub>
                          <m:r>
                            <a:rPr lang="de-DE" i="1">
                              <a:solidFill>
                                <a:schemeClr val="tx1">
                                  <a:lumMod val="75000"/>
                                </a:schemeClr>
                              </a:solidFill>
                              <a:latin typeface="Cambria Math" panose="02040503050406030204" pitchFamily="18" charset="0"/>
                            </a:rPr>
                            <m:t>𝑦</m:t>
                          </m:r>
                        </m:sub>
                        <m:sup>
                          <m:r>
                            <a:rPr lang="de-DE" i="1">
                              <a:solidFill>
                                <a:schemeClr val="tx1">
                                  <a:lumMod val="75000"/>
                                </a:schemeClr>
                              </a:solidFill>
                              <a:latin typeface="Cambria Math" panose="02040503050406030204" pitchFamily="18" charset="0"/>
                            </a:rPr>
                            <m:t>3</m:t>
                          </m:r>
                        </m:sup>
                      </m:sSubSup>
                      <m:r>
                        <a:rPr lang="de-DE" i="1">
                          <a:solidFill>
                            <a:schemeClr val="tx1">
                              <a:lumMod val="75000"/>
                            </a:schemeClr>
                          </a:solidFill>
                          <a:latin typeface="Cambria Math" panose="02040503050406030204" pitchFamily="18" charset="0"/>
                        </a:rPr>
                        <m:t>𝑓</m:t>
                      </m:r>
                      <m:d>
                        <m:dPr>
                          <m:ctrlPr>
                            <a:rPr lang="de-DE" i="1">
                              <a:solidFill>
                                <a:schemeClr val="tx1">
                                  <a:lumMod val="75000"/>
                                </a:schemeClr>
                              </a:solidFill>
                              <a:latin typeface="Cambria Math" panose="02040503050406030204" pitchFamily="18" charset="0"/>
                            </a:rPr>
                          </m:ctrlPr>
                        </m:dPr>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𝑊</m:t>
                              </m:r>
                            </m:e>
                            <m:sub>
                              <m:r>
                                <a:rPr lang="de-DE" i="1">
                                  <a:solidFill>
                                    <a:schemeClr val="tx1">
                                      <a:lumMod val="75000"/>
                                    </a:schemeClr>
                                  </a:solidFill>
                                  <a:latin typeface="Cambria Math" panose="02040503050406030204" pitchFamily="18" charset="0"/>
                                </a:rPr>
                                <m:t>𝑥</m:t>
                              </m:r>
                            </m:sub>
                            <m:sup>
                              <m:r>
                                <a:rPr lang="de-DE" i="1">
                                  <a:solidFill>
                                    <a:schemeClr val="tx1">
                                      <a:lumMod val="75000"/>
                                    </a:schemeClr>
                                  </a:solidFill>
                                  <a:latin typeface="Cambria Math" panose="02040503050406030204" pitchFamily="18" charset="0"/>
                                </a:rPr>
                                <m:t>2</m:t>
                              </m:r>
                            </m:sup>
                          </m:sSubSup>
                          <m:r>
                            <a:rPr lang="de-DE" b="1" i="1">
                              <a:solidFill>
                                <a:schemeClr val="tx1">
                                  <a:lumMod val="75000"/>
                                </a:schemeClr>
                              </a:solidFill>
                              <a:latin typeface="Cambria Math" panose="02040503050406030204" pitchFamily="18" charset="0"/>
                            </a:rPr>
                            <m:t>𝒙</m:t>
                          </m:r>
                        </m:e>
                      </m:d>
                      <m:r>
                        <a:rPr lang="de-DE" i="1">
                          <a:solidFill>
                            <a:schemeClr val="tx1">
                              <a:lumMod val="75000"/>
                            </a:schemeClr>
                          </a:solidFill>
                          <a:latin typeface="Cambria Math" panose="02040503050406030204" pitchFamily="18" charset="0"/>
                        </a:rPr>
                        <m:t>)</m:t>
                      </m:r>
                    </m:oMath>
                  </m:oMathPara>
                </a14:m>
                <a:endParaRPr lang="de-DE" dirty="0">
                  <a:solidFill>
                    <a:schemeClr val="tx1">
                      <a:lumMod val="75000"/>
                    </a:schemeClr>
                  </a:solidFill>
                </a:endParaRPr>
              </a:p>
              <a:p>
                <a:endParaRPr lang="en-US" dirty="0">
                  <a:solidFill>
                    <a:schemeClr val="tx1">
                      <a:lumMod val="75000"/>
                    </a:schemeClr>
                  </a:solidFill>
                </a:endParaRPr>
              </a:p>
            </p:txBody>
          </p:sp>
        </mc:Choice>
        <mc:Fallback xmlns="">
          <p:sp>
            <p:nvSpPr>
              <p:cNvPr id="45" name="TextBox 44">
                <a:extLst>
                  <a:ext uri="{FF2B5EF4-FFF2-40B4-BE49-F238E27FC236}">
                    <a16:creationId xmlns:a16="http://schemas.microsoft.com/office/drawing/2014/main" id="{A8A41502-59C7-2841-8D54-80B0E95A2FB5}"/>
                  </a:ext>
                </a:extLst>
              </p:cNvPr>
              <p:cNvSpPr txBox="1">
                <a:spLocks noRot="1" noChangeAspect="1" noMove="1" noResize="1" noEditPoints="1" noAdjustHandles="1" noChangeArrowheads="1" noChangeShapeType="1" noTextEdit="1"/>
              </p:cNvSpPr>
              <p:nvPr/>
            </p:nvSpPr>
            <p:spPr>
              <a:xfrm>
                <a:off x="6738235" y="1511237"/>
                <a:ext cx="2139240" cy="2363211"/>
              </a:xfrm>
              <a:prstGeom prst="rect">
                <a:avLst/>
              </a:prstGeom>
              <a:blipFill>
                <a:blip r:embed="rId2"/>
                <a:stretch>
                  <a:fillRect l="-2279" t="-1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E97C48-25BF-4F10-A49C-D072C9DA44A7}"/>
                  </a:ext>
                </a:extLst>
              </p:cNvPr>
              <p:cNvSpPr txBox="1"/>
              <p:nvPr/>
            </p:nvSpPr>
            <p:spPr>
              <a:xfrm>
                <a:off x="6203822" y="3931870"/>
                <a:ext cx="2619948" cy="369332"/>
              </a:xfrm>
              <a:prstGeom prst="rect">
                <a:avLst/>
              </a:prstGeom>
              <a:noFill/>
            </p:spPr>
            <p:txBody>
              <a:bodyPr wrap="none" rtlCol="0">
                <a:spAutoFit/>
              </a:bodyPr>
              <a:lstStyle/>
              <a:p>
                <a14:m>
                  <m:oMath xmlns:m="http://schemas.openxmlformats.org/officeDocument/2006/math">
                    <m:r>
                      <a:rPr lang="en-GB" b="0" i="1" smtClean="0">
                        <a:solidFill>
                          <a:schemeClr val="tx1">
                            <a:lumMod val="75000"/>
                          </a:schemeClr>
                        </a:solidFill>
                        <a:latin typeface="Cambria Math" panose="02040503050406030204" pitchFamily="18" charset="0"/>
                        <a:cs typeface="Arial" panose="020B0604020202020204" pitchFamily="34" charset="0"/>
                      </a:rPr>
                      <m:t>𝑓</m:t>
                    </m:r>
                    <m:r>
                      <a:rPr lang="en-GB" b="0" i="1" smtClean="0">
                        <a:solidFill>
                          <a:schemeClr val="tx1">
                            <a:lumMod val="75000"/>
                          </a:schemeClr>
                        </a:solidFill>
                        <a:latin typeface="Cambria Math" panose="02040503050406030204" pitchFamily="18" charset="0"/>
                        <a:cs typeface="Arial" panose="020B0604020202020204" pitchFamily="34" charset="0"/>
                      </a:rPr>
                      <m:t>()</m:t>
                    </m:r>
                  </m:oMath>
                </a14:m>
                <a:r>
                  <a:rPr lang="de-DE" i="1" dirty="0">
                    <a:solidFill>
                      <a:schemeClr val="tx1">
                        <a:lumMod val="75000"/>
                      </a:schemeClr>
                    </a:solidFill>
                    <a:latin typeface="Arial" panose="020B0604020202020204" pitchFamily="34" charset="0"/>
                    <a:cs typeface="Arial" panose="020B0604020202020204" pitchFamily="34" charset="0"/>
                  </a:rPr>
                  <a:t> </a:t>
                </a:r>
                <a:r>
                  <a:rPr lang="de-DE" dirty="0">
                    <a:solidFill>
                      <a:schemeClr val="tx1">
                        <a:lumMod val="75000"/>
                      </a:schemeClr>
                    </a:solidFill>
                    <a:latin typeface="Arial" panose="020B0604020202020204" pitchFamily="34" charset="0"/>
                    <a:cs typeface="Arial" panose="020B0604020202020204" pitchFamily="34" charset="0"/>
                  </a:rPr>
                  <a:t>= activation function</a:t>
                </a:r>
                <a:endParaRPr lang="en-GB"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1CE97C48-25BF-4F10-A49C-D072C9DA44A7}"/>
                  </a:ext>
                </a:extLst>
              </p:cNvPr>
              <p:cNvSpPr txBox="1">
                <a:spLocks noRot="1" noChangeAspect="1" noMove="1" noResize="1" noEditPoints="1" noAdjustHandles="1" noChangeArrowheads="1" noChangeShapeType="1" noTextEdit="1"/>
              </p:cNvSpPr>
              <p:nvPr/>
            </p:nvSpPr>
            <p:spPr>
              <a:xfrm>
                <a:off x="6203822" y="3931870"/>
                <a:ext cx="2619948" cy="369332"/>
              </a:xfrm>
              <a:prstGeom prst="rect">
                <a:avLst/>
              </a:prstGeom>
              <a:blipFill>
                <a:blip r:embed="rId3"/>
                <a:stretch>
                  <a:fillRect l="-699" t="-9836" r="-1632" b="-2459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1ACDA30-2B23-4E20-A812-2AC6A68AA627}"/>
              </a:ext>
            </a:extLst>
          </p:cNvPr>
          <p:cNvSpPr txBox="1"/>
          <p:nvPr/>
        </p:nvSpPr>
        <p:spPr>
          <a:xfrm>
            <a:off x="427606" y="943457"/>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Input </a:t>
            </a:r>
          </a:p>
          <a:p>
            <a:pPr algn="ctr"/>
            <a:r>
              <a:rPr lang="en-US" dirty="0">
                <a:solidFill>
                  <a:schemeClr val="tx1">
                    <a:lumMod val="75000"/>
                  </a:schemeClr>
                </a:solidFill>
                <a:latin typeface="Arial" panose="020B0604020202020204" pitchFamily="34" charset="0"/>
                <a:cs typeface="Arial" panose="020B0604020202020204" pitchFamily="34" charset="0"/>
              </a:rPr>
              <a:t>Layer #1</a:t>
            </a:r>
          </a:p>
        </p:txBody>
      </p:sp>
      <p:sp>
        <p:nvSpPr>
          <p:cNvPr id="5" name="TextBox 4">
            <a:extLst>
              <a:ext uri="{FF2B5EF4-FFF2-40B4-BE49-F238E27FC236}">
                <a16:creationId xmlns:a16="http://schemas.microsoft.com/office/drawing/2014/main" id="{AFDA9148-0194-4C02-B7CD-64A2F8D0FF1F}"/>
              </a:ext>
            </a:extLst>
          </p:cNvPr>
          <p:cNvSpPr txBox="1"/>
          <p:nvPr/>
        </p:nvSpPr>
        <p:spPr>
          <a:xfrm>
            <a:off x="2324754" y="916561"/>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Hidden </a:t>
            </a:r>
          </a:p>
          <a:p>
            <a:pPr algn="ctr"/>
            <a:r>
              <a:rPr lang="en-US" dirty="0">
                <a:solidFill>
                  <a:schemeClr val="tx1">
                    <a:lumMod val="75000"/>
                  </a:schemeClr>
                </a:solidFill>
                <a:latin typeface="Arial" panose="020B0604020202020204" pitchFamily="34" charset="0"/>
                <a:cs typeface="Arial" panose="020B0604020202020204" pitchFamily="34" charset="0"/>
              </a:rPr>
              <a:t>Layer #2</a:t>
            </a:r>
          </a:p>
        </p:txBody>
      </p:sp>
      <p:sp>
        <p:nvSpPr>
          <p:cNvPr id="9" name="TextBox 8">
            <a:extLst>
              <a:ext uri="{FF2B5EF4-FFF2-40B4-BE49-F238E27FC236}">
                <a16:creationId xmlns:a16="http://schemas.microsoft.com/office/drawing/2014/main" id="{B560D7B5-8C4B-494E-B0CC-626DE734EB94}"/>
              </a:ext>
            </a:extLst>
          </p:cNvPr>
          <p:cNvSpPr txBox="1"/>
          <p:nvPr/>
        </p:nvSpPr>
        <p:spPr>
          <a:xfrm>
            <a:off x="4208471" y="916561"/>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Output </a:t>
            </a:r>
          </a:p>
          <a:p>
            <a:pPr algn="ctr"/>
            <a:r>
              <a:rPr lang="en-US" dirty="0">
                <a:solidFill>
                  <a:schemeClr val="tx1">
                    <a:lumMod val="75000"/>
                  </a:schemeClr>
                </a:solidFill>
                <a:latin typeface="Arial" panose="020B0604020202020204" pitchFamily="34" charset="0"/>
                <a:cs typeface="Arial" panose="020B0604020202020204" pitchFamily="34" charset="0"/>
              </a:rPr>
              <a:t>Layer #3</a:t>
            </a:r>
          </a:p>
        </p:txBody>
      </p:sp>
      <p:sp>
        <p:nvSpPr>
          <p:cNvPr id="13" name="TextBox 12">
            <a:extLst>
              <a:ext uri="{FF2B5EF4-FFF2-40B4-BE49-F238E27FC236}">
                <a16:creationId xmlns:a16="http://schemas.microsoft.com/office/drawing/2014/main" id="{6A3A53A8-9F95-446C-B715-5FA664D3F6B6}"/>
              </a:ext>
            </a:extLst>
          </p:cNvPr>
          <p:cNvSpPr txBox="1"/>
          <p:nvPr/>
        </p:nvSpPr>
        <p:spPr>
          <a:xfrm>
            <a:off x="637322" y="1534722"/>
            <a:ext cx="692497"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m=2 inputs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D8C0154F-E9FA-4DC5-802F-71EEB3EEB35B}"/>
              </a:ext>
            </a:extLst>
          </p:cNvPr>
          <p:cNvSpPr txBox="1"/>
          <p:nvPr/>
        </p:nvSpPr>
        <p:spPr>
          <a:xfrm>
            <a:off x="2524609" y="1528614"/>
            <a:ext cx="575479"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h=3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5AD2F7F7-7D5A-4CE2-BC1D-54E94F116816}"/>
              </a:ext>
            </a:extLst>
          </p:cNvPr>
          <p:cNvSpPr txBox="1"/>
          <p:nvPr/>
        </p:nvSpPr>
        <p:spPr>
          <a:xfrm>
            <a:off x="4465814" y="1536224"/>
            <a:ext cx="575479"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n=2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grpSp>
        <p:nvGrpSpPr>
          <p:cNvPr id="37" name="Group 36">
            <a:extLst>
              <a:ext uri="{FF2B5EF4-FFF2-40B4-BE49-F238E27FC236}">
                <a16:creationId xmlns:a16="http://schemas.microsoft.com/office/drawing/2014/main" id="{58E099F8-061E-4243-857A-4BD0A6B5A8BA}"/>
              </a:ext>
            </a:extLst>
          </p:cNvPr>
          <p:cNvGrpSpPr/>
          <p:nvPr/>
        </p:nvGrpSpPr>
        <p:grpSpPr>
          <a:xfrm>
            <a:off x="825524" y="1889318"/>
            <a:ext cx="4986645" cy="2988676"/>
            <a:chOff x="825524" y="1889318"/>
            <a:chExt cx="4986645" cy="2988676"/>
          </a:xfrm>
        </p:grpSpPr>
        <p:grpSp>
          <p:nvGrpSpPr>
            <p:cNvPr id="94" name="Group 93">
              <a:extLst>
                <a:ext uri="{FF2B5EF4-FFF2-40B4-BE49-F238E27FC236}">
                  <a16:creationId xmlns:a16="http://schemas.microsoft.com/office/drawing/2014/main" id="{52DA5D26-8889-8647-AF41-8EED118435B2}"/>
                </a:ext>
              </a:extLst>
            </p:cNvPr>
            <p:cNvGrpSpPr/>
            <p:nvPr/>
          </p:nvGrpSpPr>
          <p:grpSpPr>
            <a:xfrm>
              <a:off x="825524" y="2690904"/>
              <a:ext cx="285172" cy="1425632"/>
              <a:chOff x="1100697" y="3206871"/>
              <a:chExt cx="380230" cy="1900843"/>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8B30FB-DABE-BD43-BE00-D41EB170EB4B}"/>
                      </a:ext>
                    </a:extLst>
                  </p:cNvPr>
                  <p:cNvSpPr txBox="1"/>
                  <p:nvPr/>
                </p:nvSpPr>
                <p:spPr>
                  <a:xfrm>
                    <a:off x="1100697" y="3206871"/>
                    <a:ext cx="368135"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US" dirty="0">
                      <a:solidFill>
                        <a:schemeClr val="tx1">
                          <a:lumMod val="75000"/>
                        </a:schemeClr>
                      </a:solidFill>
                    </a:endParaRPr>
                  </a:p>
                </p:txBody>
              </p:sp>
            </mc:Choice>
            <mc:Fallback xmlns="">
              <p:sp>
                <p:nvSpPr>
                  <p:cNvPr id="6" name="TextBox 5">
                    <a:extLst>
                      <a:ext uri="{FF2B5EF4-FFF2-40B4-BE49-F238E27FC236}">
                        <a16:creationId xmlns:a16="http://schemas.microsoft.com/office/drawing/2014/main" id="{C88B30FB-DABE-BD43-BE00-D41EB170EB4B}"/>
                      </a:ext>
                    </a:extLst>
                  </p:cNvPr>
                  <p:cNvSpPr txBox="1">
                    <a:spLocks noRot="1" noChangeAspect="1" noMove="1" noResize="1" noEditPoints="1" noAdjustHandles="1" noChangeArrowheads="1" noChangeShapeType="1" noTextEdit="1"/>
                  </p:cNvSpPr>
                  <p:nvPr/>
                </p:nvSpPr>
                <p:spPr>
                  <a:xfrm>
                    <a:off x="1100697" y="3206871"/>
                    <a:ext cx="368135" cy="369332"/>
                  </a:xfrm>
                  <a:prstGeom prst="rect">
                    <a:avLst/>
                  </a:prstGeom>
                  <a:blipFill>
                    <a:blip r:embed="rId4"/>
                    <a:stretch>
                      <a:fillRect l="-13043" r="-6522"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AF8690B-EF03-B24D-B595-B945CA728D8B}"/>
                      </a:ext>
                    </a:extLst>
                  </p:cNvPr>
                  <p:cNvSpPr txBox="1"/>
                  <p:nvPr/>
                </p:nvSpPr>
                <p:spPr>
                  <a:xfrm>
                    <a:off x="1105695" y="4738382"/>
                    <a:ext cx="375232"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2</m:t>
                              </m:r>
                            </m:sub>
                          </m:sSub>
                        </m:oMath>
                      </m:oMathPara>
                    </a14:m>
                    <a:endParaRPr lang="en-US" dirty="0">
                      <a:solidFill>
                        <a:schemeClr val="tx1">
                          <a:lumMod val="75000"/>
                        </a:schemeClr>
                      </a:solidFill>
                    </a:endParaRPr>
                  </a:p>
                </p:txBody>
              </p:sp>
            </mc:Choice>
            <mc:Fallback xmlns="">
              <p:sp>
                <p:nvSpPr>
                  <p:cNvPr id="10" name="TextBox 9">
                    <a:extLst>
                      <a:ext uri="{FF2B5EF4-FFF2-40B4-BE49-F238E27FC236}">
                        <a16:creationId xmlns:a16="http://schemas.microsoft.com/office/drawing/2014/main" id="{5AF8690B-EF03-B24D-B595-B945CA728D8B}"/>
                      </a:ext>
                    </a:extLst>
                  </p:cNvPr>
                  <p:cNvSpPr txBox="1">
                    <a:spLocks noRot="1" noChangeAspect="1" noMove="1" noResize="1" noEditPoints="1" noAdjustHandles="1" noChangeArrowheads="1" noChangeShapeType="1" noTextEdit="1"/>
                  </p:cNvSpPr>
                  <p:nvPr/>
                </p:nvSpPr>
                <p:spPr>
                  <a:xfrm>
                    <a:off x="1105695" y="4738382"/>
                    <a:ext cx="375232" cy="369332"/>
                  </a:xfrm>
                  <a:prstGeom prst="rect">
                    <a:avLst/>
                  </a:prstGeom>
                  <a:blipFill>
                    <a:blip r:embed="rId5"/>
                    <a:stretch>
                      <a:fillRect l="-13043" r="-8696" b="-15556"/>
                    </a:stretch>
                  </a:blipFill>
                </p:spPr>
                <p:txBody>
                  <a:bodyPr/>
                  <a:lstStyle/>
                  <a:p>
                    <a:r>
                      <a:rPr lang="en-GB">
                        <a:noFill/>
                      </a:rPr>
                      <a:t> </a:t>
                    </a:r>
                  </a:p>
                </p:txBody>
              </p:sp>
            </mc:Fallback>
          </mc:AlternateContent>
        </p:grpSp>
        <p:sp>
          <p:nvSpPr>
            <p:cNvPr id="19" name="TextBox 18">
              <a:extLst>
                <a:ext uri="{FF2B5EF4-FFF2-40B4-BE49-F238E27FC236}">
                  <a16:creationId xmlns:a16="http://schemas.microsoft.com/office/drawing/2014/main" id="{8EE10514-A85E-DC4C-AA6E-3F3EA67CA32B}"/>
                </a:ext>
              </a:extLst>
            </p:cNvPr>
            <p:cNvSpPr txBox="1"/>
            <p:nvPr/>
          </p:nvSpPr>
          <p:spPr>
            <a:xfrm>
              <a:off x="2538302" y="2148631"/>
              <a:ext cx="65" cy="207749"/>
            </a:xfrm>
            <a:prstGeom prst="rect">
              <a:avLst/>
            </a:prstGeom>
            <a:noFill/>
          </p:spPr>
          <p:txBody>
            <a:bodyPr wrap="none" lIns="0" tIns="0" rIns="0" bIns="0" rtlCol="0">
              <a:spAutoFit/>
            </a:bodyPr>
            <a:lstStyle/>
            <a:p>
              <a:endParaRPr lang="en-US" sz="1350" dirty="0">
                <a:solidFill>
                  <a:schemeClr val="tx1">
                    <a:lumMod val="75000"/>
                  </a:schemeClr>
                </a:solidFill>
              </a:endParaRPr>
            </a:p>
          </p:txBody>
        </p:sp>
        <p:cxnSp>
          <p:nvCxnSpPr>
            <p:cNvPr id="24" name="Straight Arrow Connector 23">
              <a:extLst>
                <a:ext uri="{FF2B5EF4-FFF2-40B4-BE49-F238E27FC236}">
                  <a16:creationId xmlns:a16="http://schemas.microsoft.com/office/drawing/2014/main" id="{C31FE941-C67B-454A-B5D9-89207E7A1F31}"/>
                </a:ext>
              </a:extLst>
            </p:cNvPr>
            <p:cNvCxnSpPr>
              <a:cxnSpLocks/>
              <a:endCxn id="18" idx="2"/>
            </p:cNvCxnSpPr>
            <p:nvPr/>
          </p:nvCxnSpPr>
          <p:spPr>
            <a:xfrm flipV="1">
              <a:off x="1223599" y="2212483"/>
              <a:ext cx="1358023" cy="640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DF7ED81-CFF3-0643-853F-41D75882C7F6}"/>
                </a:ext>
              </a:extLst>
            </p:cNvPr>
            <p:cNvCxnSpPr>
              <a:cxnSpLocks/>
              <a:endCxn id="15" idx="2"/>
            </p:cNvCxnSpPr>
            <p:nvPr/>
          </p:nvCxnSpPr>
          <p:spPr>
            <a:xfrm>
              <a:off x="1223599" y="2852905"/>
              <a:ext cx="1358023" cy="557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978528-916B-7746-9D20-018CEA1B8C6E}"/>
                </a:ext>
              </a:extLst>
            </p:cNvPr>
            <p:cNvCxnSpPr>
              <a:cxnSpLocks/>
              <a:endCxn id="12" idx="2"/>
            </p:cNvCxnSpPr>
            <p:nvPr/>
          </p:nvCxnSpPr>
          <p:spPr>
            <a:xfrm>
              <a:off x="1223599" y="2852905"/>
              <a:ext cx="1358023" cy="1755089"/>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96E00BB-B0A8-8E4A-A2E6-84BC7D2AB7FF}"/>
                </a:ext>
              </a:extLst>
            </p:cNvPr>
            <p:cNvCxnSpPr>
              <a:cxnSpLocks/>
              <a:endCxn id="18" idx="2"/>
            </p:cNvCxnSpPr>
            <p:nvPr/>
          </p:nvCxnSpPr>
          <p:spPr>
            <a:xfrm flipV="1">
              <a:off x="1223599" y="2212483"/>
              <a:ext cx="1358023" cy="1796633"/>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D00BDCB-3CB7-D442-955E-77F294255333}"/>
                </a:ext>
              </a:extLst>
            </p:cNvPr>
            <p:cNvCxnSpPr>
              <a:cxnSpLocks/>
              <a:endCxn id="15" idx="2"/>
            </p:cNvCxnSpPr>
            <p:nvPr/>
          </p:nvCxnSpPr>
          <p:spPr>
            <a:xfrm flipV="1">
              <a:off x="1223599" y="3410239"/>
              <a:ext cx="1358023" cy="59887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C4ABCC3-74A4-BA40-ADEE-1DCAC48793F2}"/>
                </a:ext>
              </a:extLst>
            </p:cNvPr>
            <p:cNvCxnSpPr>
              <a:cxnSpLocks/>
              <a:endCxn id="12" idx="2"/>
            </p:cNvCxnSpPr>
            <p:nvPr/>
          </p:nvCxnSpPr>
          <p:spPr>
            <a:xfrm>
              <a:off x="1223599" y="4009116"/>
              <a:ext cx="1358023" cy="598878"/>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556AEBF-74DB-314B-8C8C-5F9B7FB715EE}"/>
                </a:ext>
              </a:extLst>
            </p:cNvPr>
            <p:cNvCxnSpPr>
              <a:cxnSpLocks/>
              <a:stCxn id="18" idx="6"/>
              <a:endCxn id="76" idx="2"/>
            </p:cNvCxnSpPr>
            <p:nvPr/>
          </p:nvCxnSpPr>
          <p:spPr>
            <a:xfrm>
              <a:off x="3121622" y="2212483"/>
              <a:ext cx="1358022" cy="646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49A2CFE-8FB0-DE44-8B73-D665A126EFDD}"/>
                </a:ext>
              </a:extLst>
            </p:cNvPr>
            <p:cNvCxnSpPr>
              <a:cxnSpLocks/>
              <a:stCxn id="15" idx="6"/>
              <a:endCxn id="76" idx="2"/>
            </p:cNvCxnSpPr>
            <p:nvPr/>
          </p:nvCxnSpPr>
          <p:spPr>
            <a:xfrm flipV="1">
              <a:off x="3121622" y="2858904"/>
              <a:ext cx="1358022" cy="551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FD11E78-4F11-8C48-BCB8-6BEBB751C0C3}"/>
                </a:ext>
              </a:extLst>
            </p:cNvPr>
            <p:cNvCxnSpPr>
              <a:cxnSpLocks/>
              <a:stCxn id="12" idx="6"/>
              <a:endCxn id="76" idx="2"/>
            </p:cNvCxnSpPr>
            <p:nvPr/>
          </p:nvCxnSpPr>
          <p:spPr>
            <a:xfrm flipV="1">
              <a:off x="3121622" y="2858904"/>
              <a:ext cx="1358022" cy="1749090"/>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2650AE22-96D2-074C-A34C-4A2F7176EF7A}"/>
                </a:ext>
              </a:extLst>
            </p:cNvPr>
            <p:cNvGrpSpPr/>
            <p:nvPr/>
          </p:nvGrpSpPr>
          <p:grpSpPr>
            <a:xfrm>
              <a:off x="2581622" y="1942483"/>
              <a:ext cx="540000" cy="2935511"/>
              <a:chOff x="3250470" y="2208977"/>
              <a:chExt cx="720000" cy="3914014"/>
            </a:xfrm>
          </p:grpSpPr>
          <p:grpSp>
            <p:nvGrpSpPr>
              <p:cNvPr id="78" name="Group 77">
                <a:extLst>
                  <a:ext uri="{FF2B5EF4-FFF2-40B4-BE49-F238E27FC236}">
                    <a16:creationId xmlns:a16="http://schemas.microsoft.com/office/drawing/2014/main" id="{D5C62CDE-526F-4C4E-9E10-D5C22060939B}"/>
                  </a:ext>
                </a:extLst>
              </p:cNvPr>
              <p:cNvGrpSpPr/>
              <p:nvPr/>
            </p:nvGrpSpPr>
            <p:grpSpPr>
              <a:xfrm>
                <a:off x="3250470" y="2208977"/>
                <a:ext cx="720000" cy="720000"/>
                <a:chOff x="3270425" y="2411833"/>
                <a:chExt cx="720000" cy="720000"/>
              </a:xfrm>
            </p:grpSpPr>
            <p:sp>
              <p:nvSpPr>
                <p:cNvPr id="18" name="Oval 17">
                  <a:extLst>
                    <a:ext uri="{FF2B5EF4-FFF2-40B4-BE49-F238E27FC236}">
                      <a16:creationId xmlns:a16="http://schemas.microsoft.com/office/drawing/2014/main" id="{C8D25075-010E-5D44-9E9E-EF591FFE2843}"/>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50" name="Straight Connector 49">
                  <a:extLst>
                    <a:ext uri="{FF2B5EF4-FFF2-40B4-BE49-F238E27FC236}">
                      <a16:creationId xmlns:a16="http://schemas.microsoft.com/office/drawing/2014/main" id="{1979E4CD-029A-9F4F-AFDA-E430DB2F1F1A}"/>
                    </a:ext>
                  </a:extLst>
                </p:cNvPr>
                <p:cNvCxnSpPr>
                  <a:cxnSpLocks/>
                  <a:stCxn id="18" idx="0"/>
                  <a:endCxn id="18"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BDBAD93-C919-F848-967B-1CD43197E374}"/>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1" name="TextBox 50">
                      <a:extLst>
                        <a:ext uri="{FF2B5EF4-FFF2-40B4-BE49-F238E27FC236}">
                          <a16:creationId xmlns:a16="http://schemas.microsoft.com/office/drawing/2014/main" id="{1BDBAD93-C919-F848-967B-1CD43197E374}"/>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6"/>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3C7BD09-98D9-CB47-A7B3-BD54C8307CAA}"/>
                        </a:ext>
                      </a:extLst>
                    </p:cNvPr>
                    <p:cNvSpPr txBox="1"/>
                    <p:nvPr/>
                  </p:nvSpPr>
                  <p:spPr>
                    <a:xfrm>
                      <a:off x="3667600" y="2587168"/>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2" name="TextBox 51">
                      <a:extLst>
                        <a:ext uri="{FF2B5EF4-FFF2-40B4-BE49-F238E27FC236}">
                          <a16:creationId xmlns:a16="http://schemas.microsoft.com/office/drawing/2014/main" id="{03C7BD09-98D9-CB47-A7B3-BD54C8307CAA}"/>
                        </a:ext>
                      </a:extLst>
                    </p:cNvPr>
                    <p:cNvSpPr txBox="1">
                      <a:spLocks noRot="1" noChangeAspect="1" noMove="1" noResize="1" noEditPoints="1" noAdjustHandles="1" noChangeArrowheads="1" noChangeShapeType="1" noTextEdit="1"/>
                    </p:cNvSpPr>
                    <p:nvPr/>
                  </p:nvSpPr>
                  <p:spPr>
                    <a:xfrm>
                      <a:off x="3667600" y="2587168"/>
                      <a:ext cx="248359" cy="369332"/>
                    </a:xfrm>
                    <a:prstGeom prst="rect">
                      <a:avLst/>
                    </a:prstGeom>
                    <a:blipFill>
                      <a:blip r:embed="rId7"/>
                      <a:stretch>
                        <a:fillRect l="-45161" t="-2174" r="-38710" b="-32609"/>
                      </a:stretch>
                    </a:blipFill>
                  </p:spPr>
                  <p:txBody>
                    <a:bodyPr/>
                    <a:lstStyle/>
                    <a:p>
                      <a:r>
                        <a:rPr lang="en-GB">
                          <a:noFill/>
                        </a:rPr>
                        <a:t> </a:t>
                      </a:r>
                    </a:p>
                  </p:txBody>
                </p:sp>
              </mc:Fallback>
            </mc:AlternateContent>
          </p:grpSp>
          <p:grpSp>
            <p:nvGrpSpPr>
              <p:cNvPr id="79" name="Group 78">
                <a:extLst>
                  <a:ext uri="{FF2B5EF4-FFF2-40B4-BE49-F238E27FC236}">
                    <a16:creationId xmlns:a16="http://schemas.microsoft.com/office/drawing/2014/main" id="{90F61726-E910-1A48-AD85-0DD64064D37F}"/>
                  </a:ext>
                </a:extLst>
              </p:cNvPr>
              <p:cNvGrpSpPr/>
              <p:nvPr/>
            </p:nvGrpSpPr>
            <p:grpSpPr>
              <a:xfrm>
                <a:off x="3250470" y="3805984"/>
                <a:ext cx="720000" cy="720000"/>
                <a:chOff x="3270425" y="3496401"/>
                <a:chExt cx="720000" cy="720000"/>
              </a:xfrm>
            </p:grpSpPr>
            <p:sp>
              <p:nvSpPr>
                <p:cNvPr id="15" name="Oval 14">
                  <a:extLst>
                    <a:ext uri="{FF2B5EF4-FFF2-40B4-BE49-F238E27FC236}">
                      <a16:creationId xmlns:a16="http://schemas.microsoft.com/office/drawing/2014/main" id="{7F898AAA-760F-894D-81F7-AF00F6272029}"/>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59" name="Straight Connector 58">
                  <a:extLst>
                    <a:ext uri="{FF2B5EF4-FFF2-40B4-BE49-F238E27FC236}">
                      <a16:creationId xmlns:a16="http://schemas.microsoft.com/office/drawing/2014/main" id="{E51586A9-1719-B842-AD06-9430005D365A}"/>
                    </a:ext>
                  </a:extLst>
                </p:cNvPr>
                <p:cNvCxnSpPr>
                  <a:cxnSpLocks/>
                  <a:stCxn id="15" idx="0"/>
                  <a:endCxn id="15"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51A92FBA-E34E-3745-8FA8-537D232BAFD7}"/>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285E32A-7A73-C94E-A5E0-D08275B4C634}"/>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4" name="TextBox 63">
                      <a:extLst>
                        <a:ext uri="{FF2B5EF4-FFF2-40B4-BE49-F238E27FC236}">
                          <a16:creationId xmlns:a16="http://schemas.microsoft.com/office/drawing/2014/main" id="{1285E32A-7A73-C94E-A5E0-D08275B4C634}"/>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A98040A-4B1B-1949-9286-811B6CF25E1F}"/>
                        </a:ext>
                      </a:extLst>
                    </p:cNvPr>
                    <p:cNvSpPr txBox="1"/>
                    <p:nvPr/>
                  </p:nvSpPr>
                  <p:spPr>
                    <a:xfrm>
                      <a:off x="3649500" y="3657416"/>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5" name="TextBox 64">
                      <a:extLst>
                        <a:ext uri="{FF2B5EF4-FFF2-40B4-BE49-F238E27FC236}">
                          <a16:creationId xmlns:a16="http://schemas.microsoft.com/office/drawing/2014/main" id="{7A98040A-4B1B-1949-9286-811B6CF25E1F}"/>
                        </a:ext>
                      </a:extLst>
                    </p:cNvPr>
                    <p:cNvSpPr txBox="1">
                      <a:spLocks noRot="1" noChangeAspect="1" noMove="1" noResize="1" noEditPoints="1" noAdjustHandles="1" noChangeArrowheads="1" noChangeShapeType="1" noTextEdit="1"/>
                    </p:cNvSpPr>
                    <p:nvPr/>
                  </p:nvSpPr>
                  <p:spPr>
                    <a:xfrm>
                      <a:off x="3649500" y="3657416"/>
                      <a:ext cx="248359" cy="369332"/>
                    </a:xfrm>
                    <a:prstGeom prst="rect">
                      <a:avLst/>
                    </a:prstGeom>
                    <a:blipFill>
                      <a:blip r:embed="rId8"/>
                      <a:stretch>
                        <a:fillRect l="-45161" t="-2222" r="-38710" b="-35556"/>
                      </a:stretch>
                    </a:blipFill>
                  </p:spPr>
                  <p:txBody>
                    <a:bodyPr/>
                    <a:lstStyle/>
                    <a:p>
                      <a:r>
                        <a:rPr lang="en-GB">
                          <a:noFill/>
                        </a:rPr>
                        <a:t> </a:t>
                      </a:r>
                    </a:p>
                  </p:txBody>
                </p:sp>
              </mc:Fallback>
            </mc:AlternateContent>
          </p:grpSp>
          <p:grpSp>
            <p:nvGrpSpPr>
              <p:cNvPr id="80" name="Group 79">
                <a:extLst>
                  <a:ext uri="{FF2B5EF4-FFF2-40B4-BE49-F238E27FC236}">
                    <a16:creationId xmlns:a16="http://schemas.microsoft.com/office/drawing/2014/main" id="{F038BC07-F106-F841-804E-40753FF10B1A}"/>
                  </a:ext>
                </a:extLst>
              </p:cNvPr>
              <p:cNvGrpSpPr/>
              <p:nvPr/>
            </p:nvGrpSpPr>
            <p:grpSpPr>
              <a:xfrm>
                <a:off x="3250470" y="5402991"/>
                <a:ext cx="720000" cy="720000"/>
                <a:chOff x="3270425" y="4724875"/>
                <a:chExt cx="720000" cy="720000"/>
              </a:xfrm>
            </p:grpSpPr>
            <p:sp>
              <p:nvSpPr>
                <p:cNvPr id="12" name="Oval 11">
                  <a:extLst>
                    <a:ext uri="{FF2B5EF4-FFF2-40B4-BE49-F238E27FC236}">
                      <a16:creationId xmlns:a16="http://schemas.microsoft.com/office/drawing/2014/main" id="{39DA6E00-C229-0342-98DE-8EAF635F1AFA}"/>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61" name="Straight Connector 60">
                  <a:extLst>
                    <a:ext uri="{FF2B5EF4-FFF2-40B4-BE49-F238E27FC236}">
                      <a16:creationId xmlns:a16="http://schemas.microsoft.com/office/drawing/2014/main" id="{5879B5E0-0D74-C348-972E-DD807126542F}"/>
                    </a:ext>
                  </a:extLst>
                </p:cNvPr>
                <p:cNvCxnSpPr>
                  <a:cxnSpLocks/>
                  <a:stCxn id="12" idx="0"/>
                  <a:endCxn id="12"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D161C23-7680-124E-B169-698A73F9DB76}"/>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822FBDE-2CBE-8E4D-8879-A2B15AED761C}"/>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7" name="TextBox 66">
                      <a:extLst>
                        <a:ext uri="{FF2B5EF4-FFF2-40B4-BE49-F238E27FC236}">
                          <a16:creationId xmlns:a16="http://schemas.microsoft.com/office/drawing/2014/main" id="{B822FBDE-2CBE-8E4D-8879-A2B15AED761C}"/>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9"/>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194F228-8C8B-C248-9D9B-1B37B2BC9E94}"/>
                        </a:ext>
                      </a:extLst>
                    </p:cNvPr>
                    <p:cNvSpPr txBox="1"/>
                    <p:nvPr/>
                  </p:nvSpPr>
                  <p:spPr>
                    <a:xfrm>
                      <a:off x="3655572" y="4900210"/>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8" name="TextBox 67">
                      <a:extLst>
                        <a:ext uri="{FF2B5EF4-FFF2-40B4-BE49-F238E27FC236}">
                          <a16:creationId xmlns:a16="http://schemas.microsoft.com/office/drawing/2014/main" id="{F194F228-8C8B-C248-9D9B-1B37B2BC9E94}"/>
                        </a:ext>
                      </a:extLst>
                    </p:cNvPr>
                    <p:cNvSpPr txBox="1">
                      <a:spLocks noRot="1" noChangeAspect="1" noMove="1" noResize="1" noEditPoints="1" noAdjustHandles="1" noChangeArrowheads="1" noChangeShapeType="1" noTextEdit="1"/>
                    </p:cNvSpPr>
                    <p:nvPr/>
                  </p:nvSpPr>
                  <p:spPr>
                    <a:xfrm>
                      <a:off x="3655572" y="4900210"/>
                      <a:ext cx="248359" cy="369332"/>
                    </a:xfrm>
                    <a:prstGeom prst="rect">
                      <a:avLst/>
                    </a:prstGeom>
                    <a:blipFill>
                      <a:blip r:embed="rId10"/>
                      <a:stretch>
                        <a:fillRect l="-46667" t="-2174" r="-43333" b="-32609"/>
                      </a:stretch>
                    </a:blipFill>
                  </p:spPr>
                  <p:txBody>
                    <a:bodyPr/>
                    <a:lstStyle/>
                    <a:p>
                      <a:r>
                        <a:rPr lang="en-GB">
                          <a:noFill/>
                        </a:rPr>
                        <a:t> </a:t>
                      </a:r>
                    </a:p>
                  </p:txBody>
                </p:sp>
              </mc:Fallback>
            </mc:AlternateContent>
          </p:grpSp>
        </p:grpSp>
        <p:grpSp>
          <p:nvGrpSpPr>
            <p:cNvPr id="77" name="Group 76">
              <a:extLst>
                <a:ext uri="{FF2B5EF4-FFF2-40B4-BE49-F238E27FC236}">
                  <a16:creationId xmlns:a16="http://schemas.microsoft.com/office/drawing/2014/main" id="{A289498A-761D-AA43-81D4-ECF8A4D0AC4E}"/>
                </a:ext>
              </a:extLst>
            </p:cNvPr>
            <p:cNvGrpSpPr/>
            <p:nvPr/>
          </p:nvGrpSpPr>
          <p:grpSpPr>
            <a:xfrm>
              <a:off x="4572290" y="3185934"/>
              <a:ext cx="212463" cy="354493"/>
              <a:chOff x="5380335" y="3415591"/>
              <a:chExt cx="283284" cy="472657"/>
            </a:xfrm>
          </p:grpSpPr>
          <p:sp>
            <p:nvSpPr>
              <p:cNvPr id="54" name="TextBox 53">
                <a:extLst>
                  <a:ext uri="{FF2B5EF4-FFF2-40B4-BE49-F238E27FC236}">
                    <a16:creationId xmlns:a16="http://schemas.microsoft.com/office/drawing/2014/main" id="{128B36E2-2F8A-4E44-B98C-8DFF5F8C3560}"/>
                  </a:ext>
                </a:extLst>
              </p:cNvPr>
              <p:cNvSpPr txBox="1"/>
              <p:nvPr/>
            </p:nvSpPr>
            <p:spPr>
              <a:xfrm>
                <a:off x="5380335" y="3415591"/>
                <a:ext cx="87" cy="276999"/>
              </a:xfrm>
              <a:prstGeom prst="rect">
                <a:avLst/>
              </a:prstGeom>
              <a:noFill/>
            </p:spPr>
            <p:txBody>
              <a:bodyPr wrap="none" lIns="0" tIns="0" rIns="0" bIns="0" rtlCol="0">
                <a:spAutoFit/>
              </a:bodyPr>
              <a:lstStyle/>
              <a:p>
                <a:endParaRPr lang="en-US" sz="1350" dirty="0">
                  <a:solidFill>
                    <a:schemeClr val="tx1">
                      <a:lumMod val="75000"/>
                    </a:schemeClr>
                  </a:solidFill>
                </a:endParaRPr>
              </a:p>
            </p:txBody>
          </p:sp>
          <p:sp>
            <p:nvSpPr>
              <p:cNvPr id="57" name="TextBox 56">
                <a:extLst>
                  <a:ext uri="{FF2B5EF4-FFF2-40B4-BE49-F238E27FC236}">
                    <a16:creationId xmlns:a16="http://schemas.microsoft.com/office/drawing/2014/main" id="{93E0ED73-FB54-8240-8912-578FA764DC4D}"/>
                  </a:ext>
                </a:extLst>
              </p:cNvPr>
              <p:cNvSpPr txBox="1"/>
              <p:nvPr/>
            </p:nvSpPr>
            <p:spPr>
              <a:xfrm>
                <a:off x="5663532" y="3518916"/>
                <a:ext cx="87" cy="369332"/>
              </a:xfrm>
              <a:prstGeom prst="rect">
                <a:avLst/>
              </a:prstGeom>
              <a:noFill/>
            </p:spPr>
            <p:txBody>
              <a:bodyPr wrap="none" lIns="0" tIns="0" rIns="0" bIns="0" rtlCol="0">
                <a:spAutoFit/>
              </a:bodyPr>
              <a:lstStyle/>
              <a:p>
                <a:endParaRPr lang="de-DE" dirty="0">
                  <a:solidFill>
                    <a:schemeClr val="tx1">
                      <a:lumMod val="75000"/>
                    </a:schemeClr>
                  </a:solidFill>
                </a:endParaRPr>
              </a:p>
            </p:txBody>
          </p:sp>
        </p:gr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31CBC03-FBFA-144F-9478-E5D8C4466EE4}"/>
                    </a:ext>
                  </a:extLst>
                </p:cNvPr>
                <p:cNvSpPr txBox="1"/>
                <p:nvPr/>
              </p:nvSpPr>
              <p:spPr>
                <a:xfrm>
                  <a:off x="1664550" y="1931480"/>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smtClean="0">
                                <a:solidFill>
                                  <a:schemeClr val="tx1">
                                    <a:lumMod val="75000"/>
                                  </a:schemeClr>
                                </a:solidFill>
                                <a:latin typeface="Cambria Math" panose="02040503050406030204" pitchFamily="18" charset="0"/>
                              </a:rPr>
                            </m:ctrlPr>
                          </m:sSubSupPr>
                          <m:e>
                            <m:r>
                              <a:rPr lang="de-DE" b="1" i="1">
                                <a:solidFill>
                                  <a:schemeClr val="tx1">
                                    <a:lumMod val="75000"/>
                                  </a:schemeClr>
                                </a:solidFill>
                                <a:latin typeface="Cambria Math" panose="02040503050406030204" pitchFamily="18" charset="0"/>
                              </a:rPr>
                              <m:t>𝑾</m:t>
                            </m:r>
                          </m:e>
                          <m:sub>
                            <m:r>
                              <a:rPr lang="de-DE" b="1" i="1">
                                <a:solidFill>
                                  <a:schemeClr val="tx1">
                                    <a:lumMod val="75000"/>
                                  </a:schemeClr>
                                </a:solidFill>
                                <a:latin typeface="Cambria Math" panose="02040503050406030204" pitchFamily="18" charset="0"/>
                              </a:rPr>
                              <m:t>𝒙</m:t>
                            </m:r>
                          </m:sub>
                          <m:sup>
                            <m:r>
                              <a:rPr lang="de-DE" b="1" i="1">
                                <a:solidFill>
                                  <a:schemeClr val="tx1">
                                    <a:lumMod val="75000"/>
                                  </a:schemeClr>
                                </a:solidFill>
                                <a:latin typeface="Cambria Math" panose="02040503050406030204" pitchFamily="18" charset="0"/>
                              </a:rPr>
                              <m:t>𝟐</m:t>
                            </m:r>
                          </m:sup>
                        </m:sSubSup>
                      </m:oMath>
                    </m:oMathPara>
                  </a14:m>
                  <a:endParaRPr lang="de-DE" b="1" dirty="0">
                    <a:solidFill>
                      <a:schemeClr val="tx1">
                        <a:lumMod val="75000"/>
                      </a:schemeClr>
                    </a:solidFill>
                  </a:endParaRPr>
                </a:p>
              </p:txBody>
            </p:sp>
          </mc:Choice>
          <mc:Fallback xmlns="">
            <p:sp>
              <p:nvSpPr>
                <p:cNvPr id="91" name="TextBox 90">
                  <a:extLst>
                    <a:ext uri="{FF2B5EF4-FFF2-40B4-BE49-F238E27FC236}">
                      <a16:creationId xmlns:a16="http://schemas.microsoft.com/office/drawing/2014/main" id="{931CBC03-FBFA-144F-9478-E5D8C4466EE4}"/>
                    </a:ext>
                  </a:extLst>
                </p:cNvPr>
                <p:cNvSpPr txBox="1">
                  <a:spLocks noRot="1" noChangeAspect="1" noMove="1" noResize="1" noEditPoints="1" noAdjustHandles="1" noChangeArrowheads="1" noChangeShapeType="1" noTextEdit="1"/>
                </p:cNvSpPr>
                <p:nvPr/>
              </p:nvSpPr>
              <p:spPr>
                <a:xfrm>
                  <a:off x="1664550" y="1931480"/>
                  <a:ext cx="391069" cy="283219"/>
                </a:xfrm>
                <a:prstGeom prst="rect">
                  <a:avLst/>
                </a:prstGeom>
                <a:blipFill>
                  <a:blip r:embed="rId11"/>
                  <a:stretch>
                    <a:fillRect l="-12500" t="-4348" r="-7813"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5642D24-40C8-0A44-BABB-3F1FE01706F2}"/>
                    </a:ext>
                  </a:extLst>
                </p:cNvPr>
                <p:cNvSpPr txBox="1"/>
                <p:nvPr/>
              </p:nvSpPr>
              <p:spPr>
                <a:xfrm>
                  <a:off x="3747829" y="193621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smtClean="0">
                                <a:solidFill>
                                  <a:schemeClr val="tx1">
                                    <a:lumMod val="75000"/>
                                  </a:schemeClr>
                                </a:solidFill>
                                <a:latin typeface="Cambria Math" panose="02040503050406030204" pitchFamily="18" charset="0"/>
                              </a:rPr>
                            </m:ctrlPr>
                          </m:sSubSupPr>
                          <m:e>
                            <m:r>
                              <a:rPr lang="de-DE" b="1" i="1">
                                <a:solidFill>
                                  <a:schemeClr val="tx1">
                                    <a:lumMod val="75000"/>
                                  </a:schemeClr>
                                </a:solidFill>
                                <a:latin typeface="Cambria Math" panose="02040503050406030204" pitchFamily="18" charset="0"/>
                              </a:rPr>
                              <m:t>𝑾</m:t>
                            </m:r>
                          </m:e>
                          <m:sub>
                            <m:r>
                              <a:rPr lang="de-DE" b="1" i="1">
                                <a:solidFill>
                                  <a:schemeClr val="tx1">
                                    <a:lumMod val="75000"/>
                                  </a:schemeClr>
                                </a:solidFill>
                                <a:latin typeface="Cambria Math" panose="02040503050406030204" pitchFamily="18" charset="0"/>
                              </a:rPr>
                              <m:t>𝒚</m:t>
                            </m:r>
                          </m:sub>
                          <m:sup>
                            <m:r>
                              <a:rPr lang="de-DE" b="1" i="1">
                                <a:solidFill>
                                  <a:schemeClr val="tx1">
                                    <a:lumMod val="75000"/>
                                  </a:schemeClr>
                                </a:solidFill>
                                <a:latin typeface="Cambria Math" panose="02040503050406030204" pitchFamily="18" charset="0"/>
                              </a:rPr>
                              <m:t>𝟑</m:t>
                            </m:r>
                          </m:sup>
                        </m:sSubSup>
                      </m:oMath>
                    </m:oMathPara>
                  </a14:m>
                  <a:endParaRPr lang="de-DE" b="1" dirty="0">
                    <a:solidFill>
                      <a:schemeClr val="tx1">
                        <a:lumMod val="75000"/>
                      </a:schemeClr>
                    </a:solidFill>
                  </a:endParaRPr>
                </a:p>
              </p:txBody>
            </p:sp>
          </mc:Choice>
          <mc:Fallback xmlns="">
            <p:sp>
              <p:nvSpPr>
                <p:cNvPr id="69" name="TextBox 68">
                  <a:extLst>
                    <a:ext uri="{FF2B5EF4-FFF2-40B4-BE49-F238E27FC236}">
                      <a16:creationId xmlns:a16="http://schemas.microsoft.com/office/drawing/2014/main" id="{75642D24-40C8-0A44-BABB-3F1FE01706F2}"/>
                    </a:ext>
                  </a:extLst>
                </p:cNvPr>
                <p:cNvSpPr txBox="1">
                  <a:spLocks noRot="1" noChangeAspect="1" noMove="1" noResize="1" noEditPoints="1" noAdjustHandles="1" noChangeArrowheads="1" noChangeShapeType="1" noTextEdit="1"/>
                </p:cNvSpPr>
                <p:nvPr/>
              </p:nvSpPr>
              <p:spPr>
                <a:xfrm>
                  <a:off x="3747829" y="1936217"/>
                  <a:ext cx="391069" cy="315023"/>
                </a:xfrm>
                <a:prstGeom prst="rect">
                  <a:avLst/>
                </a:prstGeom>
                <a:blipFill>
                  <a:blip r:embed="rId12"/>
                  <a:stretch>
                    <a:fillRect l="-14063" t="-1961" r="-7813" b="-215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DB875E3C-1015-4DB9-81C1-DD812B92F79E}"/>
                    </a:ext>
                  </a:extLst>
                </p:cNvPr>
                <p:cNvSpPr/>
                <p:nvPr/>
              </p:nvSpPr>
              <p:spPr>
                <a:xfrm>
                  <a:off x="3121622" y="1889318"/>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i="1">
                                <a:solidFill>
                                  <a:schemeClr val="tx1">
                                    <a:lumMod val="75000"/>
                                  </a:schemeClr>
                                </a:solidFill>
                                <a:latin typeface="Cambria Math" panose="02040503050406030204" pitchFamily="18" charset="0"/>
                              </a:rPr>
                              <m:t>1</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53" name="Rectangle 52">
                  <a:extLst>
                    <a:ext uri="{FF2B5EF4-FFF2-40B4-BE49-F238E27FC236}">
                      <a16:creationId xmlns:a16="http://schemas.microsoft.com/office/drawing/2014/main" id="{DB875E3C-1015-4DB9-81C1-DD812B92F79E}"/>
                    </a:ext>
                  </a:extLst>
                </p:cNvPr>
                <p:cNvSpPr>
                  <a:spLocks noRot="1" noChangeAspect="1" noMove="1" noResize="1" noEditPoints="1" noAdjustHandles="1" noChangeArrowheads="1" noChangeShapeType="1" noTextEdit="1"/>
                </p:cNvSpPr>
                <p:nvPr/>
              </p:nvSpPr>
              <p:spPr>
                <a:xfrm>
                  <a:off x="3121622" y="1889318"/>
                  <a:ext cx="475643" cy="372538"/>
                </a:xfrm>
                <a:prstGeom prst="rect">
                  <a:avLst/>
                </a:prstGeom>
                <a:blipFill>
                  <a:blip r:embed="rId13"/>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60AEBD13-B475-472C-9960-923A7CC40116}"/>
                    </a:ext>
                  </a:extLst>
                </p:cNvPr>
                <p:cNvSpPr/>
                <p:nvPr/>
              </p:nvSpPr>
              <p:spPr>
                <a:xfrm>
                  <a:off x="2997709" y="2895091"/>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2</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55" name="Rectangle 54">
                  <a:extLst>
                    <a:ext uri="{FF2B5EF4-FFF2-40B4-BE49-F238E27FC236}">
                      <a16:creationId xmlns:a16="http://schemas.microsoft.com/office/drawing/2014/main" id="{60AEBD13-B475-472C-9960-923A7CC40116}"/>
                    </a:ext>
                  </a:extLst>
                </p:cNvPr>
                <p:cNvSpPr>
                  <a:spLocks noRot="1" noChangeAspect="1" noMove="1" noResize="1" noEditPoints="1" noAdjustHandles="1" noChangeArrowheads="1" noChangeShapeType="1" noTextEdit="1"/>
                </p:cNvSpPr>
                <p:nvPr/>
              </p:nvSpPr>
              <p:spPr>
                <a:xfrm>
                  <a:off x="2997709" y="2895091"/>
                  <a:ext cx="475643" cy="372538"/>
                </a:xfrm>
                <a:prstGeom prst="rect">
                  <a:avLst/>
                </a:prstGeom>
                <a:blipFill>
                  <a:blip r:embed="rId14"/>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424737CA-6E7A-4984-B444-AFE7E2361973}"/>
                    </a:ext>
                  </a:extLst>
                </p:cNvPr>
                <p:cNvSpPr/>
                <p:nvPr/>
              </p:nvSpPr>
              <p:spPr>
                <a:xfrm>
                  <a:off x="2962646" y="4058088"/>
                  <a:ext cx="475643" cy="37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3</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58" name="Rectangle 57">
                  <a:extLst>
                    <a:ext uri="{FF2B5EF4-FFF2-40B4-BE49-F238E27FC236}">
                      <a16:creationId xmlns:a16="http://schemas.microsoft.com/office/drawing/2014/main" id="{424737CA-6E7A-4984-B444-AFE7E2361973}"/>
                    </a:ext>
                  </a:extLst>
                </p:cNvPr>
                <p:cNvSpPr>
                  <a:spLocks noRot="1" noChangeAspect="1" noMove="1" noResize="1" noEditPoints="1" noAdjustHandles="1" noChangeArrowheads="1" noChangeShapeType="1" noTextEdit="1"/>
                </p:cNvSpPr>
                <p:nvPr/>
              </p:nvSpPr>
              <p:spPr>
                <a:xfrm>
                  <a:off x="2962646" y="4058088"/>
                  <a:ext cx="475643" cy="374461"/>
                </a:xfrm>
                <a:prstGeom prst="rect">
                  <a:avLst/>
                </a:prstGeom>
                <a:blipFill>
                  <a:blip r:embed="rId15"/>
                  <a:stretch>
                    <a:fillRect b="-1639"/>
                  </a:stretch>
                </a:blipFill>
              </p:spPr>
              <p:txBody>
                <a:bodyPr/>
                <a:lstStyle/>
                <a:p>
                  <a:r>
                    <a:rPr lang="en-GB">
                      <a:noFill/>
                    </a:rPr>
                    <a:t> </a:t>
                  </a:r>
                </a:p>
              </p:txBody>
            </p:sp>
          </mc:Fallback>
        </mc:AlternateContent>
        <p:grpSp>
          <p:nvGrpSpPr>
            <p:cNvPr id="75" name="Group 74">
              <a:extLst>
                <a:ext uri="{FF2B5EF4-FFF2-40B4-BE49-F238E27FC236}">
                  <a16:creationId xmlns:a16="http://schemas.microsoft.com/office/drawing/2014/main" id="{660C83B9-93A1-405E-8C50-16AD5BC6607B}"/>
                </a:ext>
              </a:extLst>
            </p:cNvPr>
            <p:cNvGrpSpPr/>
            <p:nvPr/>
          </p:nvGrpSpPr>
          <p:grpSpPr>
            <a:xfrm>
              <a:off x="4479644" y="2588904"/>
              <a:ext cx="540000" cy="540000"/>
              <a:chOff x="5256808" y="3354664"/>
              <a:chExt cx="720000" cy="720000"/>
            </a:xfrm>
            <a:solidFill>
              <a:schemeClr val="accent6">
                <a:lumMod val="40000"/>
                <a:lumOff val="60000"/>
              </a:schemeClr>
            </a:solidFill>
          </p:grpSpPr>
          <p:sp>
            <p:nvSpPr>
              <p:cNvPr id="76" name="Oval 75">
                <a:extLst>
                  <a:ext uri="{FF2B5EF4-FFF2-40B4-BE49-F238E27FC236}">
                    <a16:creationId xmlns:a16="http://schemas.microsoft.com/office/drawing/2014/main" id="{B36F1BD8-A6F9-444C-9F20-25331746BE3C}"/>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sp>
            <p:nvSpPr>
              <p:cNvPr id="81" name="TextBox 80">
                <a:extLst>
                  <a:ext uri="{FF2B5EF4-FFF2-40B4-BE49-F238E27FC236}">
                    <a16:creationId xmlns:a16="http://schemas.microsoft.com/office/drawing/2014/main" id="{AA1AA181-96C2-4CC8-ACD3-9F3ED7B64BBC}"/>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028F8DC9-F4AA-4C22-AEFE-65D057ED9AA5}"/>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6"/>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D9D22162-2643-43DC-9341-36DC6DC383F1}"/>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7"/>
                    <a:stretch>
                      <a:fillRect l="-46667" t="-2174" r="-43333" b="-32609"/>
                    </a:stretch>
                  </a:blipFill>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4619A8BC-2B19-4A3C-A12C-5C09B2D365C0}"/>
                  </a:ext>
                </a:extLst>
              </p:cNvPr>
              <p:cNvCxnSpPr>
                <a:stCxn id="76" idx="0"/>
                <a:endCxn id="76"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85" name="Straight Arrow Connector 84">
              <a:extLst>
                <a:ext uri="{FF2B5EF4-FFF2-40B4-BE49-F238E27FC236}">
                  <a16:creationId xmlns:a16="http://schemas.microsoft.com/office/drawing/2014/main" id="{1D880148-2008-4602-AD15-2F55029A83AA}"/>
                </a:ext>
              </a:extLst>
            </p:cNvPr>
            <p:cNvCxnSpPr/>
            <p:nvPr/>
          </p:nvCxnSpPr>
          <p:spPr>
            <a:xfrm flipV="1">
              <a:off x="5019645" y="2858904"/>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9914104D-FA7E-4BFA-9C1E-A8BEE955399F}"/>
                    </a:ext>
                  </a:extLst>
                </p:cNvPr>
                <p:cNvSpPr/>
                <p:nvPr/>
              </p:nvSpPr>
              <p:spPr>
                <a:xfrm>
                  <a:off x="5340503" y="2640416"/>
                  <a:ext cx="4624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1</m:t>
                            </m:r>
                          </m:sub>
                        </m:sSub>
                      </m:oMath>
                    </m:oMathPara>
                  </a14:m>
                  <a:endParaRPr lang="en-US" dirty="0">
                    <a:solidFill>
                      <a:schemeClr val="tx1">
                        <a:lumMod val="75000"/>
                      </a:schemeClr>
                    </a:solidFill>
                  </a:endParaRPr>
                </a:p>
              </p:txBody>
            </p:sp>
          </mc:Choice>
          <mc:Fallback xmlns="">
            <p:sp>
              <p:nvSpPr>
                <p:cNvPr id="86" name="Rectangle 85">
                  <a:extLst>
                    <a:ext uri="{FF2B5EF4-FFF2-40B4-BE49-F238E27FC236}">
                      <a16:creationId xmlns:a16="http://schemas.microsoft.com/office/drawing/2014/main" id="{9914104D-FA7E-4BFA-9C1E-A8BEE955399F}"/>
                    </a:ext>
                  </a:extLst>
                </p:cNvPr>
                <p:cNvSpPr>
                  <a:spLocks noRot="1" noChangeAspect="1" noMove="1" noResize="1" noEditPoints="1" noAdjustHandles="1" noChangeArrowheads="1" noChangeShapeType="1" noTextEdit="1"/>
                </p:cNvSpPr>
                <p:nvPr/>
              </p:nvSpPr>
              <p:spPr>
                <a:xfrm>
                  <a:off x="5340503" y="2640416"/>
                  <a:ext cx="462434" cy="369332"/>
                </a:xfrm>
                <a:prstGeom prst="rect">
                  <a:avLst/>
                </a:prstGeom>
                <a:blipFill>
                  <a:blip r:embed="rId18"/>
                  <a:stretch>
                    <a:fillRect b="-6557"/>
                  </a:stretch>
                </a:blipFill>
              </p:spPr>
              <p:txBody>
                <a:bodyPr/>
                <a:lstStyle/>
                <a:p>
                  <a:r>
                    <a:rPr lang="en-GB">
                      <a:noFill/>
                    </a:rPr>
                    <a:t> </a:t>
                  </a:r>
                </a:p>
              </p:txBody>
            </p:sp>
          </mc:Fallback>
        </mc:AlternateContent>
        <p:grpSp>
          <p:nvGrpSpPr>
            <p:cNvPr id="87" name="Group 86">
              <a:extLst>
                <a:ext uri="{FF2B5EF4-FFF2-40B4-BE49-F238E27FC236}">
                  <a16:creationId xmlns:a16="http://schemas.microsoft.com/office/drawing/2014/main" id="{63DE6BEE-1F01-47C5-9E17-A498C7504850}"/>
                </a:ext>
              </a:extLst>
            </p:cNvPr>
            <p:cNvGrpSpPr/>
            <p:nvPr/>
          </p:nvGrpSpPr>
          <p:grpSpPr>
            <a:xfrm>
              <a:off x="4483554" y="3712790"/>
              <a:ext cx="540000" cy="540000"/>
              <a:chOff x="5256808" y="3354664"/>
              <a:chExt cx="720000" cy="720000"/>
            </a:xfrm>
            <a:solidFill>
              <a:schemeClr val="accent5">
                <a:lumMod val="10000"/>
                <a:lumOff val="90000"/>
              </a:schemeClr>
            </a:solidFill>
          </p:grpSpPr>
          <p:sp>
            <p:nvSpPr>
              <p:cNvPr id="88" name="Oval 87">
                <a:extLst>
                  <a:ext uri="{FF2B5EF4-FFF2-40B4-BE49-F238E27FC236}">
                    <a16:creationId xmlns:a16="http://schemas.microsoft.com/office/drawing/2014/main" id="{97A1F89C-AEC2-4DAB-AEC4-B56DDB469BFE}"/>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sp>
            <p:nvSpPr>
              <p:cNvPr id="89" name="TextBox 88">
                <a:extLst>
                  <a:ext uri="{FF2B5EF4-FFF2-40B4-BE49-F238E27FC236}">
                    <a16:creationId xmlns:a16="http://schemas.microsoft.com/office/drawing/2014/main" id="{DC50DFBA-2EF3-4969-9777-432B1773ED74}"/>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CE57DFD-9AED-4714-B748-B4169E2AFF24}"/>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6"/>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DA0066E-0A62-4A0B-8E21-F872E1FD1792}"/>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7"/>
                    <a:stretch>
                      <a:fillRect l="-46667" t="-2174" r="-43333" b="-32609"/>
                    </a:stretch>
                  </a:blipFill>
                </p:spPr>
                <p:txBody>
                  <a:bodyPr/>
                  <a:lstStyle/>
                  <a:p>
                    <a:r>
                      <a:rPr lang="en-GB">
                        <a:noFill/>
                      </a:rPr>
                      <a:t> </a:t>
                    </a:r>
                  </a:p>
                </p:txBody>
              </p:sp>
            </mc:Fallback>
          </mc:AlternateContent>
          <p:cxnSp>
            <p:nvCxnSpPr>
              <p:cNvPr id="93" name="Straight Connector 92">
                <a:extLst>
                  <a:ext uri="{FF2B5EF4-FFF2-40B4-BE49-F238E27FC236}">
                    <a16:creationId xmlns:a16="http://schemas.microsoft.com/office/drawing/2014/main" id="{AFB8189A-A071-48A4-B431-088455D35C9F}"/>
                  </a:ext>
                </a:extLst>
              </p:cNvPr>
              <p:cNvCxnSpPr>
                <a:stCxn id="88" idx="0"/>
                <a:endCxn id="88"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96" name="Straight Arrow Connector 95">
              <a:extLst>
                <a:ext uri="{FF2B5EF4-FFF2-40B4-BE49-F238E27FC236}">
                  <a16:creationId xmlns:a16="http://schemas.microsoft.com/office/drawing/2014/main" id="{0A552E36-E42E-44C6-AF0C-24CD194A741D}"/>
                </a:ext>
              </a:extLst>
            </p:cNvPr>
            <p:cNvCxnSpPr/>
            <p:nvPr/>
          </p:nvCxnSpPr>
          <p:spPr>
            <a:xfrm flipV="1">
              <a:off x="5023555" y="3982790"/>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4E66323D-CE76-4EDF-9A24-9114A1AC772F}"/>
                    </a:ext>
                  </a:extLst>
                </p:cNvPr>
                <p:cNvSpPr/>
                <p:nvPr/>
              </p:nvSpPr>
              <p:spPr>
                <a:xfrm>
                  <a:off x="5344413" y="3764302"/>
                  <a:ext cx="4677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2</m:t>
                            </m:r>
                          </m:sub>
                        </m:sSub>
                      </m:oMath>
                    </m:oMathPara>
                  </a14:m>
                  <a:endParaRPr lang="en-US" dirty="0">
                    <a:solidFill>
                      <a:schemeClr val="tx1">
                        <a:lumMod val="75000"/>
                      </a:schemeClr>
                    </a:solidFill>
                  </a:endParaRPr>
                </a:p>
              </p:txBody>
            </p:sp>
          </mc:Choice>
          <mc:Fallback xmlns="">
            <p:sp>
              <p:nvSpPr>
                <p:cNvPr id="97" name="Rectangle 96">
                  <a:extLst>
                    <a:ext uri="{FF2B5EF4-FFF2-40B4-BE49-F238E27FC236}">
                      <a16:creationId xmlns:a16="http://schemas.microsoft.com/office/drawing/2014/main" id="{4E66323D-CE76-4EDF-9A24-9114A1AC772F}"/>
                    </a:ext>
                  </a:extLst>
                </p:cNvPr>
                <p:cNvSpPr>
                  <a:spLocks noRot="1" noChangeAspect="1" noMove="1" noResize="1" noEditPoints="1" noAdjustHandles="1" noChangeArrowheads="1" noChangeShapeType="1" noTextEdit="1"/>
                </p:cNvSpPr>
                <p:nvPr/>
              </p:nvSpPr>
              <p:spPr>
                <a:xfrm>
                  <a:off x="5344413" y="3764302"/>
                  <a:ext cx="467756" cy="369332"/>
                </a:xfrm>
                <a:prstGeom prst="rect">
                  <a:avLst/>
                </a:prstGeom>
                <a:blipFill>
                  <a:blip r:embed="rId19"/>
                  <a:stretch>
                    <a:fillRect b="-6667"/>
                  </a:stretch>
                </a:blipFill>
              </p:spPr>
              <p:txBody>
                <a:bodyPr/>
                <a:lstStyle/>
                <a:p>
                  <a:r>
                    <a:rPr lang="en-GB">
                      <a:noFill/>
                    </a:rPr>
                    <a:t> </a:t>
                  </a:r>
                </a:p>
              </p:txBody>
            </p:sp>
          </mc:Fallback>
        </mc:AlternateContent>
        <p:cxnSp>
          <p:nvCxnSpPr>
            <p:cNvPr id="100" name="Straight Arrow Connector 99">
              <a:extLst>
                <a:ext uri="{FF2B5EF4-FFF2-40B4-BE49-F238E27FC236}">
                  <a16:creationId xmlns:a16="http://schemas.microsoft.com/office/drawing/2014/main" id="{D0EAD914-2E25-4110-9D56-DD5D566DB2B3}"/>
                </a:ext>
              </a:extLst>
            </p:cNvPr>
            <p:cNvCxnSpPr>
              <a:cxnSpLocks/>
              <a:stCxn id="18" idx="6"/>
              <a:endCxn id="88" idx="2"/>
            </p:cNvCxnSpPr>
            <p:nvPr/>
          </p:nvCxnSpPr>
          <p:spPr>
            <a:xfrm>
              <a:off x="3121622" y="2212483"/>
              <a:ext cx="1361932" cy="177030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D6AA19F-6A18-4D69-B5C4-23B2F74F2535}"/>
                </a:ext>
              </a:extLst>
            </p:cNvPr>
            <p:cNvCxnSpPr>
              <a:cxnSpLocks/>
              <a:stCxn id="15" idx="6"/>
              <a:endCxn id="88" idx="2"/>
            </p:cNvCxnSpPr>
            <p:nvPr/>
          </p:nvCxnSpPr>
          <p:spPr>
            <a:xfrm>
              <a:off x="3121622" y="3410238"/>
              <a:ext cx="1361932" cy="572552"/>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A3E77E16-6316-4527-9F09-758980BD7C2D}"/>
                </a:ext>
              </a:extLst>
            </p:cNvPr>
            <p:cNvCxnSpPr>
              <a:cxnSpLocks/>
              <a:stCxn id="12" idx="6"/>
              <a:endCxn id="88" idx="2"/>
            </p:cNvCxnSpPr>
            <p:nvPr/>
          </p:nvCxnSpPr>
          <p:spPr>
            <a:xfrm flipV="1">
              <a:off x="3121622" y="3982790"/>
              <a:ext cx="1361932" cy="62520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70"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7" name="Slide Number Placeholder 6"/>
          <p:cNvSpPr>
            <a:spLocks noGrp="1"/>
          </p:cNvSpPr>
          <p:nvPr>
            <p:ph type="sldNum" sz="quarter" idx="15"/>
          </p:nvPr>
        </p:nvSpPr>
        <p:spPr/>
        <p:txBody>
          <a:bodyPr/>
          <a:lstStyle/>
          <a:p>
            <a:fld id="{15C29056-5AFA-7949-831A-3EC086771171}" type="slidenum">
              <a:rPr lang="de-DE" smtClean="0"/>
              <a:pPr/>
              <a:t>41</a:t>
            </a:fld>
            <a:endParaRPr lang="de-DE" dirty="0"/>
          </a:p>
        </p:txBody>
      </p:sp>
    </p:spTree>
    <p:extLst>
      <p:ext uri="{BB962C8B-B14F-4D97-AF65-F5344CB8AC3E}">
        <p14:creationId xmlns:p14="http://schemas.microsoft.com/office/powerpoint/2010/main" val="204865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5B56-1579-E944-BE93-A046DCFCF922}"/>
              </a:ext>
            </a:extLst>
          </p:cNvPr>
          <p:cNvSpPr>
            <a:spLocks noGrp="1"/>
          </p:cNvSpPr>
          <p:nvPr>
            <p:ph type="title"/>
          </p:nvPr>
        </p:nvSpPr>
        <p:spPr/>
        <p:txBody>
          <a:bodyPr>
            <a:normAutofit/>
          </a:bodyPr>
          <a:lstStyle/>
          <a:p>
            <a:r>
              <a:rPr lang="en-US" dirty="0"/>
              <a:t>Frequently used activation functions</a:t>
            </a:r>
          </a:p>
        </p:txBody>
      </p:sp>
      <p:pic>
        <p:nvPicPr>
          <p:cNvPr id="6" name="Content Placeholder 5" descr="A screenshot of a cell phone&#10;&#10;Description automatically generated">
            <a:extLst>
              <a:ext uri="{FF2B5EF4-FFF2-40B4-BE49-F238E27FC236}">
                <a16:creationId xmlns:a16="http://schemas.microsoft.com/office/drawing/2014/main" id="{4E71D52E-6A62-FF4F-BB27-1ADB0AD8A12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510" r="5004" b="2790"/>
          <a:stretch/>
        </p:blipFill>
        <p:spPr>
          <a:xfrm>
            <a:off x="6034240" y="1931401"/>
            <a:ext cx="2597154" cy="1850651"/>
          </a:xfrm>
        </p:spPr>
      </p:pic>
      <p:pic>
        <p:nvPicPr>
          <p:cNvPr id="8" name="Picture 7" descr="A screenshot of a social media post&#10;&#10;Description automatically generated">
            <a:extLst>
              <a:ext uri="{FF2B5EF4-FFF2-40B4-BE49-F238E27FC236}">
                <a16:creationId xmlns:a16="http://schemas.microsoft.com/office/drawing/2014/main" id="{6DEAF813-5CBF-4F46-B6C7-ED309FF086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71" r="4020" b="1644"/>
          <a:stretch/>
        </p:blipFill>
        <p:spPr>
          <a:xfrm>
            <a:off x="3256039" y="1929851"/>
            <a:ext cx="2642330" cy="1852200"/>
          </a:xfrm>
          <a:prstGeom prst="rect">
            <a:avLst/>
          </a:prstGeom>
        </p:spPr>
      </p:pic>
      <p:pic>
        <p:nvPicPr>
          <p:cNvPr id="10" name="Picture 9" descr="A close up of a mans face&#10;&#10;Description automatically generated">
            <a:extLst>
              <a:ext uri="{FF2B5EF4-FFF2-40B4-BE49-F238E27FC236}">
                <a16:creationId xmlns:a16="http://schemas.microsoft.com/office/drawing/2014/main" id="{757A606B-805B-F341-B34E-EABA86E0FC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29" r="4595" b="2240"/>
          <a:stretch/>
        </p:blipFill>
        <p:spPr>
          <a:xfrm>
            <a:off x="512606" y="1929851"/>
            <a:ext cx="2632713" cy="1852200"/>
          </a:xfrm>
          <a:prstGeom prst="rect">
            <a:avLst/>
          </a:prstGeom>
        </p:spPr>
      </p:pic>
      <p:sp>
        <p:nvSpPr>
          <p:cNvPr id="12" name="TextBox 11">
            <a:extLst>
              <a:ext uri="{FF2B5EF4-FFF2-40B4-BE49-F238E27FC236}">
                <a16:creationId xmlns:a16="http://schemas.microsoft.com/office/drawing/2014/main" id="{CC9FBED9-BD8C-1C4A-AAB8-9A2489D490D0}"/>
              </a:ext>
            </a:extLst>
          </p:cNvPr>
          <p:cNvSpPr txBox="1"/>
          <p:nvPr/>
        </p:nvSpPr>
        <p:spPr>
          <a:xfrm>
            <a:off x="1061610" y="1380623"/>
            <a:ext cx="1836204" cy="369332"/>
          </a:xfrm>
          <a:prstGeom prst="rect">
            <a:avLst/>
          </a:prstGeom>
          <a:noFill/>
        </p:spPr>
        <p:txBody>
          <a:bodyPr wrap="squar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Sigmoid</a:t>
            </a:r>
          </a:p>
        </p:txBody>
      </p:sp>
      <p:sp>
        <p:nvSpPr>
          <p:cNvPr id="13" name="TextBox 12">
            <a:extLst>
              <a:ext uri="{FF2B5EF4-FFF2-40B4-BE49-F238E27FC236}">
                <a16:creationId xmlns:a16="http://schemas.microsoft.com/office/drawing/2014/main" id="{064A0841-00C8-5847-A7BD-4894C8EDE52E}"/>
              </a:ext>
            </a:extLst>
          </p:cNvPr>
          <p:cNvSpPr txBox="1"/>
          <p:nvPr/>
        </p:nvSpPr>
        <p:spPr>
          <a:xfrm>
            <a:off x="3804736" y="1380623"/>
            <a:ext cx="1836204" cy="369332"/>
          </a:xfrm>
          <a:prstGeom prst="rect">
            <a:avLst/>
          </a:prstGeom>
          <a:noFill/>
        </p:spPr>
        <p:txBody>
          <a:bodyPr wrap="squar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Tanh</a:t>
            </a:r>
          </a:p>
        </p:txBody>
      </p:sp>
      <p:sp>
        <p:nvSpPr>
          <p:cNvPr id="15" name="Rectangle 14">
            <a:extLst>
              <a:ext uri="{FF2B5EF4-FFF2-40B4-BE49-F238E27FC236}">
                <a16:creationId xmlns:a16="http://schemas.microsoft.com/office/drawing/2014/main" id="{2FAE8AC5-CA02-3946-8347-7BB4BAFC420B}"/>
              </a:ext>
            </a:extLst>
          </p:cNvPr>
          <p:cNvSpPr/>
          <p:nvPr/>
        </p:nvSpPr>
        <p:spPr>
          <a:xfrm>
            <a:off x="5971172" y="1375627"/>
            <a:ext cx="3070071" cy="369332"/>
          </a:xfrm>
          <a:prstGeom prst="rect">
            <a:avLst/>
          </a:prstGeom>
        </p:spPr>
        <p:txBody>
          <a:bodyPr wrap="none">
            <a:spAutoFit/>
          </a:bodyPr>
          <a:lstStyle/>
          <a:p>
            <a:r>
              <a:rPr lang="en-US" dirty="0">
                <a:solidFill>
                  <a:schemeClr val="tx1">
                    <a:lumMod val="75000"/>
                  </a:schemeClr>
                </a:solidFill>
                <a:latin typeface="Arial" panose="020B0604020202020204" pitchFamily="34" charset="0"/>
                <a:cs typeface="Arial" panose="020B0604020202020204" pitchFamily="34" charset="0"/>
              </a:rPr>
              <a:t>Rectified Linear Unit (</a:t>
            </a:r>
            <a:r>
              <a:rPr lang="en-US" dirty="0" err="1">
                <a:solidFill>
                  <a:schemeClr val="tx1">
                    <a:lumMod val="75000"/>
                  </a:schemeClr>
                </a:solidFill>
                <a:latin typeface="Arial" panose="020B0604020202020204" pitchFamily="34" charset="0"/>
                <a:cs typeface="Arial" panose="020B0604020202020204" pitchFamily="34" charset="0"/>
              </a:rPr>
              <a:t>ReLU</a:t>
            </a:r>
            <a:r>
              <a:rPr lang="en-US" dirty="0">
                <a:solidFill>
                  <a:schemeClr val="tx1">
                    <a:lumMod val="75000"/>
                  </a:schemeClr>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A96C2D7-542A-429D-8A63-058314974B01}"/>
                  </a:ext>
                </a:extLst>
              </p:cNvPr>
              <p:cNvSpPr txBox="1"/>
              <p:nvPr/>
            </p:nvSpPr>
            <p:spPr>
              <a:xfrm>
                <a:off x="1157786" y="4153644"/>
                <a:ext cx="1740028"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d>
                        <m:dPr>
                          <m:ctrlPr>
                            <a:rPr lang="de-DE" b="0" i="1" smtClean="0">
                              <a:solidFill>
                                <a:schemeClr val="tx1">
                                  <a:lumMod val="75000"/>
                                </a:schemeClr>
                              </a:solidFill>
                              <a:latin typeface="Cambria Math" panose="02040503050406030204" pitchFamily="18" charset="0"/>
                            </a:rPr>
                          </m:ctrlPr>
                        </m:dPr>
                        <m:e>
                          <m:r>
                            <a:rPr lang="de-DE" b="0" i="1" smtClean="0">
                              <a:solidFill>
                                <a:schemeClr val="tx1">
                                  <a:lumMod val="75000"/>
                                </a:schemeClr>
                              </a:solidFill>
                              <a:latin typeface="Cambria Math" panose="02040503050406030204" pitchFamily="18" charset="0"/>
                            </a:rPr>
                            <m:t>𝑎</m:t>
                          </m:r>
                        </m:e>
                      </m:d>
                      <m:r>
                        <a:rPr lang="de-DE" b="0" i="1" smtClean="0">
                          <a:solidFill>
                            <a:schemeClr val="tx1">
                              <a:lumMod val="75000"/>
                            </a:schemeClr>
                          </a:solidFill>
                          <a:latin typeface="Cambria Math" panose="02040503050406030204" pitchFamily="18" charset="0"/>
                        </a:rPr>
                        <m:t>= </m:t>
                      </m:r>
                      <m:f>
                        <m:fPr>
                          <m:ctrlPr>
                            <a:rPr lang="de-DE" b="0" i="1" smtClean="0">
                              <a:solidFill>
                                <a:schemeClr val="tx1">
                                  <a:lumMod val="75000"/>
                                </a:schemeClr>
                              </a:solidFill>
                              <a:latin typeface="Cambria Math" panose="02040503050406030204" pitchFamily="18" charset="0"/>
                            </a:rPr>
                          </m:ctrlPr>
                        </m:fPr>
                        <m:num>
                          <m:r>
                            <a:rPr lang="de-DE" b="0" i="1" smtClean="0">
                              <a:solidFill>
                                <a:schemeClr val="tx1">
                                  <a:lumMod val="75000"/>
                                </a:schemeClr>
                              </a:solidFill>
                              <a:latin typeface="Cambria Math" panose="02040503050406030204" pitchFamily="18" charset="0"/>
                            </a:rPr>
                            <m:t>1</m:t>
                          </m:r>
                        </m:num>
                        <m:den>
                          <m:r>
                            <a:rPr lang="de-DE" b="0" i="1" smtClean="0">
                              <a:solidFill>
                                <a:schemeClr val="tx1">
                                  <a:lumMod val="75000"/>
                                </a:schemeClr>
                              </a:solidFill>
                              <a:latin typeface="Cambria Math" panose="02040503050406030204" pitchFamily="18" charset="0"/>
                            </a:rPr>
                            <m:t>1+</m:t>
                          </m:r>
                          <m:sSup>
                            <m:sSupPr>
                              <m:ctrlPr>
                                <a:rPr lang="de-DE" b="0" i="1" smtClean="0">
                                  <a:solidFill>
                                    <a:schemeClr val="tx1">
                                      <a:lumMod val="75000"/>
                                    </a:schemeClr>
                                  </a:solidFill>
                                  <a:latin typeface="Cambria Math" panose="02040503050406030204" pitchFamily="18" charset="0"/>
                                </a:rPr>
                              </m:ctrlPr>
                            </m:sSupPr>
                            <m:e>
                              <m:r>
                                <a:rPr lang="de-DE" b="0" i="1" smtClean="0">
                                  <a:solidFill>
                                    <a:schemeClr val="tx1">
                                      <a:lumMod val="75000"/>
                                    </a:schemeClr>
                                  </a:solidFill>
                                  <a:latin typeface="Cambria Math" panose="02040503050406030204" pitchFamily="18" charset="0"/>
                                </a:rPr>
                                <m:t>𝑒</m:t>
                              </m:r>
                            </m:e>
                            <m:sup>
                              <m:r>
                                <a:rPr lang="de-DE" b="0" i="1" smtClean="0">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h𝑎</m:t>
                              </m:r>
                            </m:sup>
                          </m:sSup>
                        </m:den>
                      </m:f>
                    </m:oMath>
                  </m:oMathPara>
                </a14:m>
                <a:endParaRPr lang="en-GB" dirty="0">
                  <a:solidFill>
                    <a:schemeClr val="tx1">
                      <a:lumMod val="75000"/>
                    </a:schemeClr>
                  </a:solidFill>
                </a:endParaRPr>
              </a:p>
            </p:txBody>
          </p:sp>
        </mc:Choice>
        <mc:Fallback xmlns="">
          <p:sp>
            <p:nvSpPr>
              <p:cNvPr id="5" name="TextBox 4">
                <a:extLst>
                  <a:ext uri="{FF2B5EF4-FFF2-40B4-BE49-F238E27FC236}">
                    <a16:creationId xmlns:a16="http://schemas.microsoft.com/office/drawing/2014/main" id="{2A96C2D7-542A-429D-8A63-058314974B01}"/>
                  </a:ext>
                </a:extLst>
              </p:cNvPr>
              <p:cNvSpPr txBox="1">
                <a:spLocks noRot="1" noChangeAspect="1" noMove="1" noResize="1" noEditPoints="1" noAdjustHandles="1" noChangeArrowheads="1" noChangeShapeType="1" noTextEdit="1"/>
              </p:cNvSpPr>
              <p:nvPr/>
            </p:nvSpPr>
            <p:spPr>
              <a:xfrm>
                <a:off x="1157786" y="4153644"/>
                <a:ext cx="1740028" cy="5250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5A756F-CED2-402D-A820-1C8DE77788FF}"/>
                  </a:ext>
                </a:extLst>
              </p:cNvPr>
              <p:cNvSpPr txBox="1"/>
              <p:nvPr/>
            </p:nvSpPr>
            <p:spPr>
              <a:xfrm>
                <a:off x="3882596" y="4153644"/>
                <a:ext cx="1740028" cy="5661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d>
                        <m:dPr>
                          <m:ctrlPr>
                            <a:rPr lang="de-DE" b="0" i="1" smtClean="0">
                              <a:solidFill>
                                <a:schemeClr val="tx1">
                                  <a:lumMod val="75000"/>
                                </a:schemeClr>
                              </a:solidFill>
                              <a:latin typeface="Cambria Math" panose="02040503050406030204" pitchFamily="18" charset="0"/>
                            </a:rPr>
                          </m:ctrlPr>
                        </m:dPr>
                        <m:e>
                          <m:r>
                            <a:rPr lang="de-DE" b="0" i="1" smtClean="0">
                              <a:solidFill>
                                <a:schemeClr val="tx1">
                                  <a:lumMod val="75000"/>
                                </a:schemeClr>
                              </a:solidFill>
                              <a:latin typeface="Cambria Math" panose="02040503050406030204" pitchFamily="18" charset="0"/>
                            </a:rPr>
                            <m:t>𝑎</m:t>
                          </m:r>
                        </m:e>
                      </m:d>
                      <m:r>
                        <a:rPr lang="de-DE" b="0" i="1" smtClean="0">
                          <a:solidFill>
                            <a:schemeClr val="tx1">
                              <a:lumMod val="75000"/>
                            </a:schemeClr>
                          </a:solidFill>
                          <a:latin typeface="Cambria Math" panose="02040503050406030204" pitchFamily="18" charset="0"/>
                        </a:rPr>
                        <m:t>= </m:t>
                      </m:r>
                      <m:f>
                        <m:fPr>
                          <m:ctrlPr>
                            <a:rPr lang="de-DE" b="0" i="1" smtClean="0">
                              <a:solidFill>
                                <a:schemeClr val="tx1">
                                  <a:lumMod val="75000"/>
                                </a:schemeClr>
                              </a:solidFill>
                              <a:latin typeface="Cambria Math" panose="02040503050406030204" pitchFamily="18" charset="0"/>
                            </a:rPr>
                          </m:ctrlPr>
                        </m:fPr>
                        <m:num>
                          <m:sSup>
                            <m:sSupPr>
                              <m:ctrlPr>
                                <a:rPr lang="de-DE" b="0" i="1" smtClean="0">
                                  <a:solidFill>
                                    <a:schemeClr val="tx1">
                                      <a:lumMod val="75000"/>
                                    </a:schemeClr>
                                  </a:solidFill>
                                  <a:latin typeface="Cambria Math" panose="02040503050406030204" pitchFamily="18" charset="0"/>
                                </a:rPr>
                              </m:ctrlPr>
                            </m:sSupPr>
                            <m:e>
                              <m:r>
                                <a:rPr lang="de-DE" b="0" i="1" smtClean="0">
                                  <a:solidFill>
                                    <a:schemeClr val="tx1">
                                      <a:lumMod val="75000"/>
                                    </a:schemeClr>
                                  </a:solidFill>
                                  <a:latin typeface="Cambria Math" panose="02040503050406030204" pitchFamily="18" charset="0"/>
                                </a:rPr>
                                <m:t>𝑒</m:t>
                              </m:r>
                            </m:e>
                            <m:sup>
                              <m:r>
                                <a:rPr lang="de-DE" b="0" i="1" smtClean="0">
                                  <a:solidFill>
                                    <a:schemeClr val="tx1">
                                      <a:lumMod val="75000"/>
                                    </a:schemeClr>
                                  </a:solidFill>
                                  <a:latin typeface="Cambria Math" panose="02040503050406030204" pitchFamily="18" charset="0"/>
                                </a:rPr>
                                <m:t>2</m:t>
                              </m:r>
                              <m:r>
                                <a:rPr lang="de-DE" b="0" i="1" smtClean="0">
                                  <a:solidFill>
                                    <a:schemeClr val="tx1">
                                      <a:lumMod val="75000"/>
                                    </a:schemeClr>
                                  </a:solidFill>
                                  <a:latin typeface="Cambria Math" panose="02040503050406030204" pitchFamily="18" charset="0"/>
                                </a:rPr>
                                <m:t>h𝑎</m:t>
                              </m:r>
                            </m:sup>
                          </m:sSup>
                          <m:r>
                            <a:rPr lang="de-DE" b="0" i="1" smtClean="0">
                              <a:solidFill>
                                <a:schemeClr val="tx1">
                                  <a:lumMod val="75000"/>
                                </a:schemeClr>
                              </a:solidFill>
                              <a:latin typeface="Cambria Math" panose="02040503050406030204" pitchFamily="18" charset="0"/>
                            </a:rPr>
                            <m:t>−1</m:t>
                          </m:r>
                        </m:num>
                        <m:den>
                          <m:sSup>
                            <m:sSupPr>
                              <m:ctrlPr>
                                <a:rPr lang="de-DE" b="0" i="1" smtClean="0">
                                  <a:solidFill>
                                    <a:schemeClr val="tx1">
                                      <a:lumMod val="75000"/>
                                    </a:schemeClr>
                                  </a:solidFill>
                                  <a:latin typeface="Cambria Math" panose="02040503050406030204" pitchFamily="18" charset="0"/>
                                </a:rPr>
                              </m:ctrlPr>
                            </m:sSupPr>
                            <m:e>
                              <m:r>
                                <a:rPr lang="de-DE" b="0" i="1" smtClean="0">
                                  <a:solidFill>
                                    <a:schemeClr val="tx1">
                                      <a:lumMod val="75000"/>
                                    </a:schemeClr>
                                  </a:solidFill>
                                  <a:latin typeface="Cambria Math" panose="02040503050406030204" pitchFamily="18" charset="0"/>
                                </a:rPr>
                                <m:t>𝑒</m:t>
                              </m:r>
                            </m:e>
                            <m:sup>
                              <m:r>
                                <a:rPr lang="de-DE" b="0" i="1" smtClean="0">
                                  <a:solidFill>
                                    <a:schemeClr val="tx1">
                                      <a:lumMod val="75000"/>
                                    </a:schemeClr>
                                  </a:solidFill>
                                  <a:latin typeface="Cambria Math" panose="02040503050406030204" pitchFamily="18" charset="0"/>
                                </a:rPr>
                                <m:t>2</m:t>
                              </m:r>
                              <m:r>
                                <a:rPr lang="de-DE" b="0" i="1" smtClean="0">
                                  <a:solidFill>
                                    <a:schemeClr val="tx1">
                                      <a:lumMod val="75000"/>
                                    </a:schemeClr>
                                  </a:solidFill>
                                  <a:latin typeface="Cambria Math" panose="02040503050406030204" pitchFamily="18" charset="0"/>
                                </a:rPr>
                                <m:t>h𝑎</m:t>
                              </m:r>
                            </m:sup>
                          </m:sSup>
                          <m:r>
                            <a:rPr lang="de-DE" b="0" i="1" smtClean="0">
                              <a:solidFill>
                                <a:schemeClr val="tx1">
                                  <a:lumMod val="75000"/>
                                </a:schemeClr>
                              </a:solidFill>
                              <a:latin typeface="Cambria Math" panose="02040503050406030204" pitchFamily="18" charset="0"/>
                            </a:rPr>
                            <m:t>+1</m:t>
                          </m:r>
                        </m:den>
                      </m:f>
                    </m:oMath>
                  </m:oMathPara>
                </a14:m>
                <a:endParaRPr lang="en-GB" dirty="0">
                  <a:solidFill>
                    <a:schemeClr val="tx1">
                      <a:lumMod val="75000"/>
                    </a:schemeClr>
                  </a:solidFill>
                </a:endParaRPr>
              </a:p>
            </p:txBody>
          </p:sp>
        </mc:Choice>
        <mc:Fallback xmlns="">
          <p:sp>
            <p:nvSpPr>
              <p:cNvPr id="16" name="TextBox 15">
                <a:extLst>
                  <a:ext uri="{FF2B5EF4-FFF2-40B4-BE49-F238E27FC236}">
                    <a16:creationId xmlns:a16="http://schemas.microsoft.com/office/drawing/2014/main" id="{195A756F-CED2-402D-A820-1C8DE77788FF}"/>
                  </a:ext>
                </a:extLst>
              </p:cNvPr>
              <p:cNvSpPr txBox="1">
                <a:spLocks noRot="1" noChangeAspect="1" noMove="1" noResize="1" noEditPoints="1" noAdjustHandles="1" noChangeArrowheads="1" noChangeShapeType="1" noTextEdit="1"/>
              </p:cNvSpPr>
              <p:nvPr/>
            </p:nvSpPr>
            <p:spPr>
              <a:xfrm>
                <a:off x="3882596" y="4153644"/>
                <a:ext cx="1740028" cy="56618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0C312D6-908A-4C40-8474-A5A0C4379D9F}"/>
                  </a:ext>
                </a:extLst>
              </p:cNvPr>
              <p:cNvSpPr txBox="1"/>
              <p:nvPr/>
            </p:nvSpPr>
            <p:spPr>
              <a:xfrm>
                <a:off x="6545497" y="4339373"/>
                <a:ext cx="19214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d>
                        <m:dPr>
                          <m:ctrlPr>
                            <a:rPr lang="de-DE" b="0" i="1" smtClean="0">
                              <a:solidFill>
                                <a:schemeClr val="tx1">
                                  <a:lumMod val="75000"/>
                                </a:schemeClr>
                              </a:solidFill>
                              <a:latin typeface="Cambria Math" panose="02040503050406030204" pitchFamily="18" charset="0"/>
                            </a:rPr>
                          </m:ctrlPr>
                        </m:dPr>
                        <m:e>
                          <m:r>
                            <a:rPr lang="de-DE" b="0" i="1" smtClean="0">
                              <a:solidFill>
                                <a:schemeClr val="tx1">
                                  <a:lumMod val="75000"/>
                                </a:schemeClr>
                              </a:solidFill>
                              <a:latin typeface="Cambria Math" panose="02040503050406030204" pitchFamily="18" charset="0"/>
                            </a:rPr>
                            <m:t>𝑎</m:t>
                          </m:r>
                        </m:e>
                      </m:d>
                      <m:r>
                        <a:rPr lang="de-DE" b="0" i="1" smtClean="0">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𝑚𝑎𝑥</m:t>
                      </m:r>
                      <m:d>
                        <m:dPr>
                          <m:begChr m:val="{"/>
                          <m:endChr m:val="}"/>
                          <m:ctrlPr>
                            <a:rPr lang="de-DE" b="0" i="1" smtClean="0">
                              <a:solidFill>
                                <a:schemeClr val="tx1">
                                  <a:lumMod val="75000"/>
                                </a:schemeClr>
                              </a:solidFill>
                              <a:latin typeface="Cambria Math" panose="02040503050406030204" pitchFamily="18" charset="0"/>
                            </a:rPr>
                          </m:ctrlPr>
                        </m:dPr>
                        <m:e>
                          <m:r>
                            <a:rPr lang="de-DE" b="0" i="1" smtClean="0">
                              <a:solidFill>
                                <a:schemeClr val="tx1">
                                  <a:lumMod val="75000"/>
                                </a:schemeClr>
                              </a:solidFill>
                              <a:latin typeface="Cambria Math" panose="02040503050406030204" pitchFamily="18" charset="0"/>
                            </a:rPr>
                            <m:t>0, </m:t>
                          </m:r>
                          <m:r>
                            <a:rPr lang="de-DE" b="0" i="1" smtClean="0">
                              <a:solidFill>
                                <a:schemeClr val="tx1">
                                  <a:lumMod val="75000"/>
                                </a:schemeClr>
                              </a:solidFill>
                              <a:latin typeface="Cambria Math" panose="02040503050406030204" pitchFamily="18" charset="0"/>
                            </a:rPr>
                            <m:t>h𝑎</m:t>
                          </m:r>
                        </m:e>
                      </m:d>
                    </m:oMath>
                  </m:oMathPara>
                </a14:m>
                <a:endParaRPr lang="en-GB" dirty="0">
                  <a:solidFill>
                    <a:schemeClr val="tx1">
                      <a:lumMod val="75000"/>
                    </a:schemeClr>
                  </a:solidFill>
                </a:endParaRPr>
              </a:p>
            </p:txBody>
          </p:sp>
        </mc:Choice>
        <mc:Fallback xmlns="">
          <p:sp>
            <p:nvSpPr>
              <p:cNvPr id="17" name="TextBox 16">
                <a:extLst>
                  <a:ext uri="{FF2B5EF4-FFF2-40B4-BE49-F238E27FC236}">
                    <a16:creationId xmlns:a16="http://schemas.microsoft.com/office/drawing/2014/main" id="{60C312D6-908A-4C40-8474-A5A0C4379D9F}"/>
                  </a:ext>
                </a:extLst>
              </p:cNvPr>
              <p:cNvSpPr txBox="1">
                <a:spLocks noRot="1" noChangeAspect="1" noMove="1" noResize="1" noEditPoints="1" noAdjustHandles="1" noChangeArrowheads="1" noChangeShapeType="1" noTextEdit="1"/>
              </p:cNvSpPr>
              <p:nvPr/>
            </p:nvSpPr>
            <p:spPr>
              <a:xfrm>
                <a:off x="6545497" y="4339373"/>
                <a:ext cx="1921423" cy="276999"/>
              </a:xfrm>
              <a:prstGeom prst="rect">
                <a:avLst/>
              </a:prstGeom>
              <a:blipFill>
                <a:blip r:embed="rId7"/>
                <a:stretch>
                  <a:fillRect l="-3810" t="-2222" b="-35556"/>
                </a:stretch>
              </a:blipFill>
            </p:spPr>
            <p:txBody>
              <a:bodyPr/>
              <a:lstStyle/>
              <a:p>
                <a:r>
                  <a:rPr lang="en-US">
                    <a:noFill/>
                  </a:rPr>
                  <a:t> </a:t>
                </a:r>
              </a:p>
            </p:txBody>
          </p:sp>
        </mc:Fallback>
      </mc:AlternateContent>
      <p:sp>
        <p:nvSpPr>
          <p:cNvPr id="1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42</a:t>
            </a:fld>
            <a:endParaRPr lang="de-DE" dirty="0"/>
          </a:p>
        </p:txBody>
      </p:sp>
    </p:spTree>
    <p:extLst>
      <p:ext uri="{BB962C8B-B14F-4D97-AF65-F5344CB8AC3E}">
        <p14:creationId xmlns:p14="http://schemas.microsoft.com/office/powerpoint/2010/main" val="456137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5CE0-74FE-4DB1-AE3E-070DA8695939}"/>
              </a:ext>
            </a:extLst>
          </p:cNvPr>
          <p:cNvSpPr>
            <a:spLocks noGrp="1"/>
          </p:cNvSpPr>
          <p:nvPr>
            <p:ph type="title"/>
          </p:nvPr>
        </p:nvSpPr>
        <p:spPr/>
        <p:txBody>
          <a:bodyPr/>
          <a:lstStyle/>
          <a:p>
            <a:r>
              <a:rPr lang="de-DE" dirty="0"/>
              <a:t>Other Neural Architectures</a:t>
            </a:r>
            <a:endParaRPr lang="en-GB" dirty="0"/>
          </a:p>
        </p:txBody>
      </p:sp>
      <p:grpSp>
        <p:nvGrpSpPr>
          <p:cNvPr id="4" name="Group 4">
            <a:extLst>
              <a:ext uri="{FF2B5EF4-FFF2-40B4-BE49-F238E27FC236}">
                <a16:creationId xmlns:a16="http://schemas.microsoft.com/office/drawing/2014/main" id="{73AC5762-CF6C-418C-8F33-EE32886292F4}"/>
              </a:ext>
            </a:extLst>
          </p:cNvPr>
          <p:cNvGrpSpPr>
            <a:grpSpLocks/>
          </p:cNvGrpSpPr>
          <p:nvPr/>
        </p:nvGrpSpPr>
        <p:grpSpPr bwMode="auto">
          <a:xfrm>
            <a:off x="772663" y="1124696"/>
            <a:ext cx="1608666" cy="3955520"/>
            <a:chOff x="381" y="845"/>
            <a:chExt cx="1216" cy="2990"/>
          </a:xfrm>
        </p:grpSpPr>
        <p:grpSp>
          <p:nvGrpSpPr>
            <p:cNvPr id="5" name="Group 5">
              <a:extLst>
                <a:ext uri="{FF2B5EF4-FFF2-40B4-BE49-F238E27FC236}">
                  <a16:creationId xmlns:a16="http://schemas.microsoft.com/office/drawing/2014/main" id="{6944A69D-03C0-4E53-94C2-58DF9F44A988}"/>
                </a:ext>
              </a:extLst>
            </p:cNvPr>
            <p:cNvGrpSpPr>
              <a:grpSpLocks/>
            </p:cNvGrpSpPr>
            <p:nvPr/>
          </p:nvGrpSpPr>
          <p:grpSpPr bwMode="auto">
            <a:xfrm>
              <a:off x="432" y="1488"/>
              <a:ext cx="1152" cy="1104"/>
              <a:chOff x="624" y="1632"/>
              <a:chExt cx="1152" cy="1104"/>
            </a:xfrm>
          </p:grpSpPr>
          <p:sp>
            <p:nvSpPr>
              <p:cNvPr id="8" name="Line 6">
                <a:extLst>
                  <a:ext uri="{FF2B5EF4-FFF2-40B4-BE49-F238E27FC236}">
                    <a16:creationId xmlns:a16="http://schemas.microsoft.com/office/drawing/2014/main" id="{DDE51416-A04A-4869-9369-732B9028676E}"/>
                  </a:ext>
                </a:extLst>
              </p:cNvPr>
              <p:cNvSpPr>
                <a:spLocks noChangeShapeType="1"/>
              </p:cNvSpPr>
              <p:nvPr/>
            </p:nvSpPr>
            <p:spPr bwMode="auto">
              <a:xfrm>
                <a:off x="720" y="2064"/>
                <a:ext cx="48" cy="4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9" name="Line 7">
                <a:extLst>
                  <a:ext uri="{FF2B5EF4-FFF2-40B4-BE49-F238E27FC236}">
                    <a16:creationId xmlns:a16="http://schemas.microsoft.com/office/drawing/2014/main" id="{1C359891-3B48-4B87-AB35-E54521BCA2E5}"/>
                  </a:ext>
                </a:extLst>
              </p:cNvPr>
              <p:cNvSpPr>
                <a:spLocks noChangeShapeType="1"/>
              </p:cNvSpPr>
              <p:nvPr/>
            </p:nvSpPr>
            <p:spPr bwMode="auto">
              <a:xfrm>
                <a:off x="768" y="2496"/>
                <a:ext cx="432" cy="14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0" name="Line 8">
                <a:extLst>
                  <a:ext uri="{FF2B5EF4-FFF2-40B4-BE49-F238E27FC236}">
                    <a16:creationId xmlns:a16="http://schemas.microsoft.com/office/drawing/2014/main" id="{8FB25121-587B-48A8-9E0A-E4504BFB5632}"/>
                  </a:ext>
                </a:extLst>
              </p:cNvPr>
              <p:cNvSpPr>
                <a:spLocks noChangeShapeType="1"/>
              </p:cNvSpPr>
              <p:nvPr/>
            </p:nvSpPr>
            <p:spPr bwMode="auto">
              <a:xfrm flipV="1">
                <a:off x="1200" y="2448"/>
                <a:ext cx="384" cy="1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1" name="Line 9">
                <a:extLst>
                  <a:ext uri="{FF2B5EF4-FFF2-40B4-BE49-F238E27FC236}">
                    <a16:creationId xmlns:a16="http://schemas.microsoft.com/office/drawing/2014/main" id="{05D0F3B4-CFF5-44C7-A287-8A66D5911F6C}"/>
                  </a:ext>
                </a:extLst>
              </p:cNvPr>
              <p:cNvSpPr>
                <a:spLocks noChangeShapeType="1"/>
              </p:cNvSpPr>
              <p:nvPr/>
            </p:nvSpPr>
            <p:spPr bwMode="auto">
              <a:xfrm flipV="1">
                <a:off x="1584" y="2016"/>
                <a:ext cx="96" cy="4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2" name="Line 10">
                <a:extLst>
                  <a:ext uri="{FF2B5EF4-FFF2-40B4-BE49-F238E27FC236}">
                    <a16:creationId xmlns:a16="http://schemas.microsoft.com/office/drawing/2014/main" id="{112FE1FA-D38F-4EC5-A8EF-BB5B189FE830}"/>
                  </a:ext>
                </a:extLst>
              </p:cNvPr>
              <p:cNvSpPr>
                <a:spLocks noChangeShapeType="1"/>
              </p:cNvSpPr>
              <p:nvPr/>
            </p:nvSpPr>
            <p:spPr bwMode="auto">
              <a:xfrm flipH="1" flipV="1">
                <a:off x="1392" y="1824"/>
                <a:ext cx="288" cy="1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3" name="Line 11">
                <a:extLst>
                  <a:ext uri="{FF2B5EF4-FFF2-40B4-BE49-F238E27FC236}">
                    <a16:creationId xmlns:a16="http://schemas.microsoft.com/office/drawing/2014/main" id="{96E9358A-1E3C-42F2-B854-4E3179A2DE5A}"/>
                  </a:ext>
                </a:extLst>
              </p:cNvPr>
              <p:cNvSpPr>
                <a:spLocks noChangeShapeType="1"/>
              </p:cNvSpPr>
              <p:nvPr/>
            </p:nvSpPr>
            <p:spPr bwMode="auto">
              <a:xfrm flipH="1" flipV="1">
                <a:off x="1008" y="1728"/>
                <a:ext cx="384"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4" name="Line 12">
                <a:extLst>
                  <a:ext uri="{FF2B5EF4-FFF2-40B4-BE49-F238E27FC236}">
                    <a16:creationId xmlns:a16="http://schemas.microsoft.com/office/drawing/2014/main" id="{75A300AC-D656-4831-B167-406C6044E89D}"/>
                  </a:ext>
                </a:extLst>
              </p:cNvPr>
              <p:cNvSpPr>
                <a:spLocks noChangeShapeType="1"/>
              </p:cNvSpPr>
              <p:nvPr/>
            </p:nvSpPr>
            <p:spPr bwMode="auto">
              <a:xfrm flipH="1">
                <a:off x="720" y="1728"/>
                <a:ext cx="288" cy="3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5" name="Line 13">
                <a:extLst>
                  <a:ext uri="{FF2B5EF4-FFF2-40B4-BE49-F238E27FC236}">
                    <a16:creationId xmlns:a16="http://schemas.microsoft.com/office/drawing/2014/main" id="{80FC1D67-16BB-4367-ACC3-9D2DDDDE564E}"/>
                  </a:ext>
                </a:extLst>
              </p:cNvPr>
              <p:cNvSpPr>
                <a:spLocks noChangeShapeType="1"/>
              </p:cNvSpPr>
              <p:nvPr/>
            </p:nvSpPr>
            <p:spPr bwMode="auto">
              <a:xfrm flipV="1">
                <a:off x="720" y="1824"/>
                <a:ext cx="672" cy="24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6" name="Line 14">
                <a:extLst>
                  <a:ext uri="{FF2B5EF4-FFF2-40B4-BE49-F238E27FC236}">
                    <a16:creationId xmlns:a16="http://schemas.microsoft.com/office/drawing/2014/main" id="{954BF2BA-AE7F-4688-BD1C-45EB7445272F}"/>
                  </a:ext>
                </a:extLst>
              </p:cNvPr>
              <p:cNvSpPr>
                <a:spLocks noChangeShapeType="1"/>
              </p:cNvSpPr>
              <p:nvPr/>
            </p:nvSpPr>
            <p:spPr bwMode="auto">
              <a:xfrm>
                <a:off x="1392" y="1824"/>
                <a:ext cx="192"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7" name="Line 15">
                <a:extLst>
                  <a:ext uri="{FF2B5EF4-FFF2-40B4-BE49-F238E27FC236}">
                    <a16:creationId xmlns:a16="http://schemas.microsoft.com/office/drawing/2014/main" id="{8A68766E-9C51-447D-A23F-8383CD64C00A}"/>
                  </a:ext>
                </a:extLst>
              </p:cNvPr>
              <p:cNvSpPr>
                <a:spLocks noChangeShapeType="1"/>
              </p:cNvSpPr>
              <p:nvPr/>
            </p:nvSpPr>
            <p:spPr bwMode="auto">
              <a:xfrm flipH="1">
                <a:off x="768" y="2448"/>
                <a:ext cx="816" cy="4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8" name="Line 16">
                <a:extLst>
                  <a:ext uri="{FF2B5EF4-FFF2-40B4-BE49-F238E27FC236}">
                    <a16:creationId xmlns:a16="http://schemas.microsoft.com/office/drawing/2014/main" id="{7042BDA2-4C67-49D8-BD0D-BF52BAB0CBC0}"/>
                  </a:ext>
                </a:extLst>
              </p:cNvPr>
              <p:cNvSpPr>
                <a:spLocks noChangeShapeType="1"/>
              </p:cNvSpPr>
              <p:nvPr/>
            </p:nvSpPr>
            <p:spPr bwMode="auto">
              <a:xfrm flipV="1">
                <a:off x="768" y="1728"/>
                <a:ext cx="240" cy="76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19" name="Line 17">
                <a:extLst>
                  <a:ext uri="{FF2B5EF4-FFF2-40B4-BE49-F238E27FC236}">
                    <a16:creationId xmlns:a16="http://schemas.microsoft.com/office/drawing/2014/main" id="{9CA75872-0D05-4FB6-861D-AFA677104138}"/>
                  </a:ext>
                </a:extLst>
              </p:cNvPr>
              <p:cNvSpPr>
                <a:spLocks noChangeShapeType="1"/>
              </p:cNvSpPr>
              <p:nvPr/>
            </p:nvSpPr>
            <p:spPr bwMode="auto">
              <a:xfrm>
                <a:off x="1008" y="1728"/>
                <a:ext cx="672" cy="2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0" name="Line 18">
                <a:extLst>
                  <a:ext uri="{FF2B5EF4-FFF2-40B4-BE49-F238E27FC236}">
                    <a16:creationId xmlns:a16="http://schemas.microsoft.com/office/drawing/2014/main" id="{CB105820-04C7-4DC5-8C91-E500969D11C3}"/>
                  </a:ext>
                </a:extLst>
              </p:cNvPr>
              <p:cNvSpPr>
                <a:spLocks noChangeShapeType="1"/>
              </p:cNvSpPr>
              <p:nvPr/>
            </p:nvSpPr>
            <p:spPr bwMode="auto">
              <a:xfrm flipH="1">
                <a:off x="1200" y="2016"/>
                <a:ext cx="480" cy="6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1" name="Line 19">
                <a:extLst>
                  <a:ext uri="{FF2B5EF4-FFF2-40B4-BE49-F238E27FC236}">
                    <a16:creationId xmlns:a16="http://schemas.microsoft.com/office/drawing/2014/main" id="{595AA9C5-BECD-4E1B-9BE1-EBE909523A9A}"/>
                  </a:ext>
                </a:extLst>
              </p:cNvPr>
              <p:cNvSpPr>
                <a:spLocks noChangeShapeType="1"/>
              </p:cNvSpPr>
              <p:nvPr/>
            </p:nvSpPr>
            <p:spPr bwMode="auto">
              <a:xfrm flipH="1" flipV="1">
                <a:off x="720" y="2064"/>
                <a:ext cx="480" cy="57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2" name="Line 20">
                <a:extLst>
                  <a:ext uri="{FF2B5EF4-FFF2-40B4-BE49-F238E27FC236}">
                    <a16:creationId xmlns:a16="http://schemas.microsoft.com/office/drawing/2014/main" id="{EDC9A64C-3A49-425F-8082-FA5CB67DD754}"/>
                  </a:ext>
                </a:extLst>
              </p:cNvPr>
              <p:cNvSpPr>
                <a:spLocks noChangeShapeType="1"/>
              </p:cNvSpPr>
              <p:nvPr/>
            </p:nvSpPr>
            <p:spPr bwMode="auto">
              <a:xfrm>
                <a:off x="1008" y="1728"/>
                <a:ext cx="576" cy="7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3" name="Line 21">
                <a:extLst>
                  <a:ext uri="{FF2B5EF4-FFF2-40B4-BE49-F238E27FC236}">
                    <a16:creationId xmlns:a16="http://schemas.microsoft.com/office/drawing/2014/main" id="{B4C5B173-D843-4E0E-B9D4-3682E38C63E7}"/>
                  </a:ext>
                </a:extLst>
              </p:cNvPr>
              <p:cNvSpPr>
                <a:spLocks noChangeShapeType="1"/>
              </p:cNvSpPr>
              <p:nvPr/>
            </p:nvSpPr>
            <p:spPr bwMode="auto">
              <a:xfrm flipH="1" flipV="1">
                <a:off x="720" y="2064"/>
                <a:ext cx="864" cy="38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4" name="Line 22">
                <a:extLst>
                  <a:ext uri="{FF2B5EF4-FFF2-40B4-BE49-F238E27FC236}">
                    <a16:creationId xmlns:a16="http://schemas.microsoft.com/office/drawing/2014/main" id="{322B7DA5-5AAA-4218-B2BC-F7A2185F36F3}"/>
                  </a:ext>
                </a:extLst>
              </p:cNvPr>
              <p:cNvSpPr>
                <a:spLocks noChangeShapeType="1"/>
              </p:cNvSpPr>
              <p:nvPr/>
            </p:nvSpPr>
            <p:spPr bwMode="auto">
              <a:xfrm flipV="1">
                <a:off x="768" y="1824"/>
                <a:ext cx="624" cy="67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5" name="Line 23">
                <a:extLst>
                  <a:ext uri="{FF2B5EF4-FFF2-40B4-BE49-F238E27FC236}">
                    <a16:creationId xmlns:a16="http://schemas.microsoft.com/office/drawing/2014/main" id="{34D42319-5D08-4E18-B27D-CEB3DAD57A94}"/>
                  </a:ext>
                </a:extLst>
              </p:cNvPr>
              <p:cNvSpPr>
                <a:spLocks noChangeShapeType="1"/>
              </p:cNvSpPr>
              <p:nvPr/>
            </p:nvSpPr>
            <p:spPr bwMode="auto">
              <a:xfrm flipV="1">
                <a:off x="768" y="2016"/>
                <a:ext cx="912" cy="48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6" name="Line 24">
                <a:extLst>
                  <a:ext uri="{FF2B5EF4-FFF2-40B4-BE49-F238E27FC236}">
                    <a16:creationId xmlns:a16="http://schemas.microsoft.com/office/drawing/2014/main" id="{8B8F49EC-51E2-43EA-89F3-8309F7DA64A9}"/>
                  </a:ext>
                </a:extLst>
              </p:cNvPr>
              <p:cNvSpPr>
                <a:spLocks noChangeShapeType="1"/>
              </p:cNvSpPr>
              <p:nvPr/>
            </p:nvSpPr>
            <p:spPr bwMode="auto">
              <a:xfrm flipH="1" flipV="1">
                <a:off x="1008" y="1728"/>
                <a:ext cx="192" cy="9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7" name="Line 25">
                <a:extLst>
                  <a:ext uri="{FF2B5EF4-FFF2-40B4-BE49-F238E27FC236}">
                    <a16:creationId xmlns:a16="http://schemas.microsoft.com/office/drawing/2014/main" id="{D21230D6-A959-40F5-B8AE-F8E3C6844E84}"/>
                  </a:ext>
                </a:extLst>
              </p:cNvPr>
              <p:cNvSpPr>
                <a:spLocks noChangeShapeType="1"/>
              </p:cNvSpPr>
              <p:nvPr/>
            </p:nvSpPr>
            <p:spPr bwMode="auto">
              <a:xfrm flipV="1">
                <a:off x="1200" y="1824"/>
                <a:ext cx="192" cy="81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8" name="Line 26">
                <a:extLst>
                  <a:ext uri="{FF2B5EF4-FFF2-40B4-BE49-F238E27FC236}">
                    <a16:creationId xmlns:a16="http://schemas.microsoft.com/office/drawing/2014/main" id="{1937D627-2DF1-400E-B4D7-57988829B117}"/>
                  </a:ext>
                </a:extLst>
              </p:cNvPr>
              <p:cNvSpPr>
                <a:spLocks noChangeShapeType="1"/>
              </p:cNvSpPr>
              <p:nvPr/>
            </p:nvSpPr>
            <p:spPr bwMode="auto">
              <a:xfrm flipV="1">
                <a:off x="720" y="2016"/>
                <a:ext cx="960" cy="4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29" name="Oval 27">
                <a:extLst>
                  <a:ext uri="{FF2B5EF4-FFF2-40B4-BE49-F238E27FC236}">
                    <a16:creationId xmlns:a16="http://schemas.microsoft.com/office/drawing/2014/main" id="{21E4F95A-2A43-445C-A8FE-043459D800E2}"/>
                  </a:ext>
                </a:extLst>
              </p:cNvPr>
              <p:cNvSpPr>
                <a:spLocks noChangeArrowheads="1"/>
              </p:cNvSpPr>
              <p:nvPr/>
            </p:nvSpPr>
            <p:spPr bwMode="auto">
              <a:xfrm>
                <a:off x="912" y="1632"/>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30" name="Oval 28">
                <a:extLst>
                  <a:ext uri="{FF2B5EF4-FFF2-40B4-BE49-F238E27FC236}">
                    <a16:creationId xmlns:a16="http://schemas.microsoft.com/office/drawing/2014/main" id="{CF0299E5-7962-4924-BEC5-F0DEC5CB425F}"/>
                  </a:ext>
                </a:extLst>
              </p:cNvPr>
              <p:cNvSpPr>
                <a:spLocks noChangeArrowheads="1"/>
              </p:cNvSpPr>
              <p:nvPr/>
            </p:nvSpPr>
            <p:spPr bwMode="auto">
              <a:xfrm>
                <a:off x="1104" y="2544"/>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31" name="Oval 29">
                <a:extLst>
                  <a:ext uri="{FF2B5EF4-FFF2-40B4-BE49-F238E27FC236}">
                    <a16:creationId xmlns:a16="http://schemas.microsoft.com/office/drawing/2014/main" id="{B38FF037-25C1-4D8E-9743-DFA38303DEB6}"/>
                  </a:ext>
                </a:extLst>
              </p:cNvPr>
              <p:cNvSpPr>
                <a:spLocks noChangeArrowheads="1"/>
              </p:cNvSpPr>
              <p:nvPr/>
            </p:nvSpPr>
            <p:spPr bwMode="auto">
              <a:xfrm>
                <a:off x="624" y="1968"/>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32" name="Oval 30">
                <a:extLst>
                  <a:ext uri="{FF2B5EF4-FFF2-40B4-BE49-F238E27FC236}">
                    <a16:creationId xmlns:a16="http://schemas.microsoft.com/office/drawing/2014/main" id="{07F0EF88-841D-4F52-86CA-3901C6D8E1A5}"/>
                  </a:ext>
                </a:extLst>
              </p:cNvPr>
              <p:cNvSpPr>
                <a:spLocks noChangeArrowheads="1"/>
              </p:cNvSpPr>
              <p:nvPr/>
            </p:nvSpPr>
            <p:spPr bwMode="auto">
              <a:xfrm>
                <a:off x="1296" y="1728"/>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33" name="Oval 31">
                <a:extLst>
                  <a:ext uri="{FF2B5EF4-FFF2-40B4-BE49-F238E27FC236}">
                    <a16:creationId xmlns:a16="http://schemas.microsoft.com/office/drawing/2014/main" id="{B3F82C6C-6E16-4E5C-AA72-8D067FA99C08}"/>
                  </a:ext>
                </a:extLst>
              </p:cNvPr>
              <p:cNvSpPr>
                <a:spLocks noChangeArrowheads="1"/>
              </p:cNvSpPr>
              <p:nvPr/>
            </p:nvSpPr>
            <p:spPr bwMode="auto">
              <a:xfrm>
                <a:off x="1488" y="2352"/>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34" name="Oval 32">
                <a:extLst>
                  <a:ext uri="{FF2B5EF4-FFF2-40B4-BE49-F238E27FC236}">
                    <a16:creationId xmlns:a16="http://schemas.microsoft.com/office/drawing/2014/main" id="{8C0F9A5C-8931-49DA-9E54-1E112177ACDB}"/>
                  </a:ext>
                </a:extLst>
              </p:cNvPr>
              <p:cNvSpPr>
                <a:spLocks noChangeArrowheads="1"/>
              </p:cNvSpPr>
              <p:nvPr/>
            </p:nvSpPr>
            <p:spPr bwMode="auto">
              <a:xfrm>
                <a:off x="1584" y="1920"/>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35" name="Oval 33">
                <a:extLst>
                  <a:ext uri="{FF2B5EF4-FFF2-40B4-BE49-F238E27FC236}">
                    <a16:creationId xmlns:a16="http://schemas.microsoft.com/office/drawing/2014/main" id="{C885A9ED-B68E-4649-A849-578F07C9BA08}"/>
                  </a:ext>
                </a:extLst>
              </p:cNvPr>
              <p:cNvSpPr>
                <a:spLocks noChangeArrowheads="1"/>
              </p:cNvSpPr>
              <p:nvPr/>
            </p:nvSpPr>
            <p:spPr bwMode="auto">
              <a:xfrm>
                <a:off x="672" y="2400"/>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grpSp>
        <p:sp>
          <p:nvSpPr>
            <p:cNvPr id="6" name="Text Box 34">
              <a:extLst>
                <a:ext uri="{FF2B5EF4-FFF2-40B4-BE49-F238E27FC236}">
                  <a16:creationId xmlns:a16="http://schemas.microsoft.com/office/drawing/2014/main" id="{4DDBF49C-ADD6-435A-AB9D-615B3032905A}"/>
                </a:ext>
              </a:extLst>
            </p:cNvPr>
            <p:cNvSpPr txBox="1">
              <a:spLocks noChangeArrowheads="1"/>
            </p:cNvSpPr>
            <p:nvPr/>
          </p:nvSpPr>
          <p:spPr bwMode="auto">
            <a:xfrm>
              <a:off x="556" y="845"/>
              <a:ext cx="836"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dirty="0">
                  <a:solidFill>
                    <a:schemeClr val="tx1">
                      <a:lumMod val="75000"/>
                    </a:schemeClr>
                  </a:solidFill>
                  <a:cs typeface="Arial" panose="020B0604020202020204" pitchFamily="34" charset="0"/>
                </a:rPr>
                <a:t>completely</a:t>
              </a:r>
            </a:p>
            <a:p>
              <a:pPr eaLnBrk="1" hangingPunct="1"/>
              <a:r>
                <a:rPr lang="en-US" altLang="en-US" sz="1500" dirty="0">
                  <a:solidFill>
                    <a:schemeClr val="tx1">
                      <a:lumMod val="75000"/>
                    </a:schemeClr>
                  </a:solidFill>
                  <a:cs typeface="Arial" panose="020B0604020202020204" pitchFamily="34" charset="0"/>
                </a:rPr>
                <a:t>connected</a:t>
              </a:r>
            </a:p>
          </p:txBody>
        </p:sp>
        <p:sp>
          <p:nvSpPr>
            <p:cNvPr id="7" name="Text Box 35">
              <a:extLst>
                <a:ext uri="{FF2B5EF4-FFF2-40B4-BE49-F238E27FC236}">
                  <a16:creationId xmlns:a16="http://schemas.microsoft.com/office/drawing/2014/main" id="{15E8D6E5-41C5-4648-9AD8-CA907B24152F}"/>
                </a:ext>
              </a:extLst>
            </p:cNvPr>
            <p:cNvSpPr txBox="1">
              <a:spLocks noChangeArrowheads="1"/>
            </p:cNvSpPr>
            <p:nvPr/>
          </p:nvSpPr>
          <p:spPr bwMode="auto">
            <a:xfrm>
              <a:off x="381" y="3067"/>
              <a:ext cx="121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dirty="0">
                  <a:solidFill>
                    <a:schemeClr val="tx1">
                      <a:lumMod val="75000"/>
                    </a:schemeClr>
                  </a:solidFill>
                  <a:cs typeface="Arial" panose="020B0604020202020204" pitchFamily="34" charset="0"/>
                </a:rPr>
                <a:t>example:</a:t>
              </a:r>
            </a:p>
            <a:p>
              <a:pPr eaLnBrk="1" hangingPunct="1"/>
              <a:r>
                <a:rPr lang="en-US" altLang="en-US" sz="1500" dirty="0">
                  <a:solidFill>
                    <a:schemeClr val="tx1">
                      <a:lumMod val="75000"/>
                    </a:schemeClr>
                  </a:solidFill>
                  <a:cs typeface="Arial" panose="020B0604020202020204" pitchFamily="34" charset="0"/>
                </a:rPr>
                <a:t>- associative</a:t>
              </a:r>
            </a:p>
            <a:p>
              <a:pPr eaLnBrk="1" hangingPunct="1"/>
              <a:r>
                <a:rPr lang="en-US" altLang="en-US" sz="1500" dirty="0">
                  <a:solidFill>
                    <a:schemeClr val="tx1">
                      <a:lumMod val="75000"/>
                    </a:schemeClr>
                  </a:solidFill>
                  <a:cs typeface="Arial" panose="020B0604020202020204" pitchFamily="34" charset="0"/>
                </a:rPr>
                <a:t>  neural network </a:t>
              </a:r>
            </a:p>
            <a:p>
              <a:pPr eaLnBrk="1" hangingPunct="1"/>
              <a:r>
                <a:rPr lang="en-US" altLang="en-US" sz="1500" dirty="0">
                  <a:solidFill>
                    <a:schemeClr val="tx1">
                      <a:lumMod val="75000"/>
                    </a:schemeClr>
                  </a:solidFill>
                  <a:cs typeface="Arial" panose="020B0604020202020204" pitchFamily="34" charset="0"/>
                </a:rPr>
                <a:t>- Hopfield</a:t>
              </a:r>
            </a:p>
          </p:txBody>
        </p:sp>
      </p:grpSp>
      <p:grpSp>
        <p:nvGrpSpPr>
          <p:cNvPr id="36" name="Group 36">
            <a:extLst>
              <a:ext uri="{FF2B5EF4-FFF2-40B4-BE49-F238E27FC236}">
                <a16:creationId xmlns:a16="http://schemas.microsoft.com/office/drawing/2014/main" id="{70551749-E2EF-46C2-9438-224A5DA198F3}"/>
              </a:ext>
            </a:extLst>
          </p:cNvPr>
          <p:cNvGrpSpPr>
            <a:grpSpLocks/>
          </p:cNvGrpSpPr>
          <p:nvPr/>
        </p:nvGrpSpPr>
        <p:grpSpPr bwMode="auto">
          <a:xfrm>
            <a:off x="3565261" y="1143000"/>
            <a:ext cx="2411677" cy="3717395"/>
            <a:chOff x="2119" y="864"/>
            <a:chExt cx="1823" cy="2810"/>
          </a:xfrm>
        </p:grpSpPr>
        <p:grpSp>
          <p:nvGrpSpPr>
            <p:cNvPr id="37" name="Group 37">
              <a:extLst>
                <a:ext uri="{FF2B5EF4-FFF2-40B4-BE49-F238E27FC236}">
                  <a16:creationId xmlns:a16="http://schemas.microsoft.com/office/drawing/2014/main" id="{40212201-3551-464D-A999-6497AD8DBEA9}"/>
                </a:ext>
              </a:extLst>
            </p:cNvPr>
            <p:cNvGrpSpPr>
              <a:grpSpLocks/>
            </p:cNvGrpSpPr>
            <p:nvPr/>
          </p:nvGrpSpPr>
          <p:grpSpPr bwMode="auto">
            <a:xfrm>
              <a:off x="2208" y="1392"/>
              <a:ext cx="1152" cy="1440"/>
              <a:chOff x="2140" y="1584"/>
              <a:chExt cx="1152" cy="1440"/>
            </a:xfrm>
          </p:grpSpPr>
          <p:sp>
            <p:nvSpPr>
              <p:cNvPr id="40" name="Oval 38">
                <a:extLst>
                  <a:ext uri="{FF2B5EF4-FFF2-40B4-BE49-F238E27FC236}">
                    <a16:creationId xmlns:a16="http://schemas.microsoft.com/office/drawing/2014/main" id="{3F030787-83C3-4CF6-9CB0-90DF9252BF2A}"/>
                  </a:ext>
                </a:extLst>
              </p:cNvPr>
              <p:cNvSpPr>
                <a:spLocks noChangeArrowheads="1"/>
              </p:cNvSpPr>
              <p:nvPr/>
            </p:nvSpPr>
            <p:spPr bwMode="auto">
              <a:xfrm>
                <a:off x="2140" y="2832"/>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41" name="Line 39">
                <a:extLst>
                  <a:ext uri="{FF2B5EF4-FFF2-40B4-BE49-F238E27FC236}">
                    <a16:creationId xmlns:a16="http://schemas.microsoft.com/office/drawing/2014/main" id="{9AB74A99-B5DB-4A83-A7E2-5E23427A5E96}"/>
                  </a:ext>
                </a:extLst>
              </p:cNvPr>
              <p:cNvSpPr>
                <a:spLocks noChangeShapeType="1"/>
              </p:cNvSpPr>
              <p:nvPr/>
            </p:nvSpPr>
            <p:spPr bwMode="auto">
              <a:xfrm flipV="1">
                <a:off x="2236" y="2400"/>
                <a:ext cx="288"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42" name="Oval 40">
                <a:extLst>
                  <a:ext uri="{FF2B5EF4-FFF2-40B4-BE49-F238E27FC236}">
                    <a16:creationId xmlns:a16="http://schemas.microsoft.com/office/drawing/2014/main" id="{F11C20B6-0079-4D35-B02C-6F9A59B02396}"/>
                  </a:ext>
                </a:extLst>
              </p:cNvPr>
              <p:cNvSpPr>
                <a:spLocks noChangeArrowheads="1"/>
              </p:cNvSpPr>
              <p:nvPr/>
            </p:nvSpPr>
            <p:spPr bwMode="auto">
              <a:xfrm>
                <a:off x="2428" y="2208"/>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43" name="Oval 41">
                <a:extLst>
                  <a:ext uri="{FF2B5EF4-FFF2-40B4-BE49-F238E27FC236}">
                    <a16:creationId xmlns:a16="http://schemas.microsoft.com/office/drawing/2014/main" id="{5FDA3B0F-2D02-4C33-B230-35D1C803BE5E}"/>
                  </a:ext>
                </a:extLst>
              </p:cNvPr>
              <p:cNvSpPr>
                <a:spLocks noChangeArrowheads="1"/>
              </p:cNvSpPr>
              <p:nvPr/>
            </p:nvSpPr>
            <p:spPr bwMode="auto">
              <a:xfrm>
                <a:off x="2524" y="2832"/>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44" name="Oval 42">
                <a:extLst>
                  <a:ext uri="{FF2B5EF4-FFF2-40B4-BE49-F238E27FC236}">
                    <a16:creationId xmlns:a16="http://schemas.microsoft.com/office/drawing/2014/main" id="{BED4E67F-662D-46E8-9E68-47F1125C9A58}"/>
                  </a:ext>
                </a:extLst>
              </p:cNvPr>
              <p:cNvSpPr>
                <a:spLocks noChangeArrowheads="1"/>
              </p:cNvSpPr>
              <p:nvPr/>
            </p:nvSpPr>
            <p:spPr bwMode="auto">
              <a:xfrm>
                <a:off x="2956" y="2832"/>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45" name="Oval 43">
                <a:extLst>
                  <a:ext uri="{FF2B5EF4-FFF2-40B4-BE49-F238E27FC236}">
                    <a16:creationId xmlns:a16="http://schemas.microsoft.com/office/drawing/2014/main" id="{E6995FD2-B92D-4219-8282-75EEA57D3EF9}"/>
                  </a:ext>
                </a:extLst>
              </p:cNvPr>
              <p:cNvSpPr>
                <a:spLocks noChangeArrowheads="1"/>
              </p:cNvSpPr>
              <p:nvPr/>
            </p:nvSpPr>
            <p:spPr bwMode="auto">
              <a:xfrm>
                <a:off x="2812" y="2208"/>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46" name="Oval 44">
                <a:extLst>
                  <a:ext uri="{FF2B5EF4-FFF2-40B4-BE49-F238E27FC236}">
                    <a16:creationId xmlns:a16="http://schemas.microsoft.com/office/drawing/2014/main" id="{35AA2D9D-1024-4318-B3D5-0C8B55E424B4}"/>
                  </a:ext>
                </a:extLst>
              </p:cNvPr>
              <p:cNvSpPr>
                <a:spLocks noChangeArrowheads="1"/>
              </p:cNvSpPr>
              <p:nvPr/>
            </p:nvSpPr>
            <p:spPr bwMode="auto">
              <a:xfrm>
                <a:off x="2284" y="1584"/>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47" name="Oval 45">
                <a:extLst>
                  <a:ext uri="{FF2B5EF4-FFF2-40B4-BE49-F238E27FC236}">
                    <a16:creationId xmlns:a16="http://schemas.microsoft.com/office/drawing/2014/main" id="{035002E2-35EF-43C0-BAA1-3232CA6460E1}"/>
                  </a:ext>
                </a:extLst>
              </p:cNvPr>
              <p:cNvSpPr>
                <a:spLocks noChangeArrowheads="1"/>
              </p:cNvSpPr>
              <p:nvPr/>
            </p:nvSpPr>
            <p:spPr bwMode="auto">
              <a:xfrm>
                <a:off x="2668" y="1584"/>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48" name="Oval 46">
                <a:extLst>
                  <a:ext uri="{FF2B5EF4-FFF2-40B4-BE49-F238E27FC236}">
                    <a16:creationId xmlns:a16="http://schemas.microsoft.com/office/drawing/2014/main" id="{53E3008A-37EA-4401-90A0-E108A715747D}"/>
                  </a:ext>
                </a:extLst>
              </p:cNvPr>
              <p:cNvSpPr>
                <a:spLocks noChangeArrowheads="1"/>
              </p:cNvSpPr>
              <p:nvPr/>
            </p:nvSpPr>
            <p:spPr bwMode="auto">
              <a:xfrm>
                <a:off x="3100" y="1584"/>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49" name="Line 47">
                <a:extLst>
                  <a:ext uri="{FF2B5EF4-FFF2-40B4-BE49-F238E27FC236}">
                    <a16:creationId xmlns:a16="http://schemas.microsoft.com/office/drawing/2014/main" id="{89AD0CFB-3D2A-48AA-91C6-FC8C693610EB}"/>
                  </a:ext>
                </a:extLst>
              </p:cNvPr>
              <p:cNvSpPr>
                <a:spLocks noChangeShapeType="1"/>
              </p:cNvSpPr>
              <p:nvPr/>
            </p:nvSpPr>
            <p:spPr bwMode="auto">
              <a:xfrm flipH="1" flipV="1">
                <a:off x="2524" y="2400"/>
                <a:ext cx="96"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0" name="Line 48">
                <a:extLst>
                  <a:ext uri="{FF2B5EF4-FFF2-40B4-BE49-F238E27FC236}">
                    <a16:creationId xmlns:a16="http://schemas.microsoft.com/office/drawing/2014/main" id="{79B1EA2E-0D5E-4D4D-A571-6A783296DD61}"/>
                  </a:ext>
                </a:extLst>
              </p:cNvPr>
              <p:cNvSpPr>
                <a:spLocks noChangeShapeType="1"/>
              </p:cNvSpPr>
              <p:nvPr/>
            </p:nvSpPr>
            <p:spPr bwMode="auto">
              <a:xfrm flipV="1">
                <a:off x="2620" y="2400"/>
                <a:ext cx="288"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1" name="Line 49">
                <a:extLst>
                  <a:ext uri="{FF2B5EF4-FFF2-40B4-BE49-F238E27FC236}">
                    <a16:creationId xmlns:a16="http://schemas.microsoft.com/office/drawing/2014/main" id="{B8624783-08CC-4079-8B5E-2E1D4D9C25BC}"/>
                  </a:ext>
                </a:extLst>
              </p:cNvPr>
              <p:cNvSpPr>
                <a:spLocks noChangeShapeType="1"/>
              </p:cNvSpPr>
              <p:nvPr/>
            </p:nvSpPr>
            <p:spPr bwMode="auto">
              <a:xfrm flipH="1" flipV="1">
                <a:off x="2908" y="2400"/>
                <a:ext cx="144"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2" name="Line 50">
                <a:extLst>
                  <a:ext uri="{FF2B5EF4-FFF2-40B4-BE49-F238E27FC236}">
                    <a16:creationId xmlns:a16="http://schemas.microsoft.com/office/drawing/2014/main" id="{0591346F-0189-46FA-A526-B9ED7CB6F354}"/>
                  </a:ext>
                </a:extLst>
              </p:cNvPr>
              <p:cNvSpPr>
                <a:spLocks noChangeShapeType="1"/>
              </p:cNvSpPr>
              <p:nvPr/>
            </p:nvSpPr>
            <p:spPr bwMode="auto">
              <a:xfrm flipH="1" flipV="1">
                <a:off x="2524" y="2400"/>
                <a:ext cx="528"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3" name="Line 51">
                <a:extLst>
                  <a:ext uri="{FF2B5EF4-FFF2-40B4-BE49-F238E27FC236}">
                    <a16:creationId xmlns:a16="http://schemas.microsoft.com/office/drawing/2014/main" id="{6046CFE2-2E42-4D30-8BBE-BF0A7994B945}"/>
                  </a:ext>
                </a:extLst>
              </p:cNvPr>
              <p:cNvSpPr>
                <a:spLocks noChangeShapeType="1"/>
              </p:cNvSpPr>
              <p:nvPr/>
            </p:nvSpPr>
            <p:spPr bwMode="auto">
              <a:xfrm flipV="1">
                <a:off x="2236" y="2400"/>
                <a:ext cx="672"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4" name="Line 52">
                <a:extLst>
                  <a:ext uri="{FF2B5EF4-FFF2-40B4-BE49-F238E27FC236}">
                    <a16:creationId xmlns:a16="http://schemas.microsoft.com/office/drawing/2014/main" id="{EE53703A-A2C4-4D18-959E-64B187A914FD}"/>
                  </a:ext>
                </a:extLst>
              </p:cNvPr>
              <p:cNvSpPr>
                <a:spLocks noChangeShapeType="1"/>
              </p:cNvSpPr>
              <p:nvPr/>
            </p:nvSpPr>
            <p:spPr bwMode="auto">
              <a:xfrm flipH="1" flipV="1">
                <a:off x="2380" y="1776"/>
                <a:ext cx="144"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5" name="Line 53">
                <a:extLst>
                  <a:ext uri="{FF2B5EF4-FFF2-40B4-BE49-F238E27FC236}">
                    <a16:creationId xmlns:a16="http://schemas.microsoft.com/office/drawing/2014/main" id="{79993C28-8E3A-48C1-8E0C-60AD0E5F1BF7}"/>
                  </a:ext>
                </a:extLst>
              </p:cNvPr>
              <p:cNvSpPr>
                <a:spLocks noChangeShapeType="1"/>
              </p:cNvSpPr>
              <p:nvPr/>
            </p:nvSpPr>
            <p:spPr bwMode="auto">
              <a:xfrm flipV="1">
                <a:off x="2524" y="1776"/>
                <a:ext cx="240"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6" name="Line 54">
                <a:extLst>
                  <a:ext uri="{FF2B5EF4-FFF2-40B4-BE49-F238E27FC236}">
                    <a16:creationId xmlns:a16="http://schemas.microsoft.com/office/drawing/2014/main" id="{F404E938-183B-414A-83B3-6C6D9AFA752F}"/>
                  </a:ext>
                </a:extLst>
              </p:cNvPr>
              <p:cNvSpPr>
                <a:spLocks noChangeShapeType="1"/>
              </p:cNvSpPr>
              <p:nvPr/>
            </p:nvSpPr>
            <p:spPr bwMode="auto">
              <a:xfrm flipV="1">
                <a:off x="2524" y="1776"/>
                <a:ext cx="672"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7" name="Line 55">
                <a:extLst>
                  <a:ext uri="{FF2B5EF4-FFF2-40B4-BE49-F238E27FC236}">
                    <a16:creationId xmlns:a16="http://schemas.microsoft.com/office/drawing/2014/main" id="{2DFB6A8E-FE04-43AD-9530-F3E6A73438AC}"/>
                  </a:ext>
                </a:extLst>
              </p:cNvPr>
              <p:cNvSpPr>
                <a:spLocks noChangeShapeType="1"/>
              </p:cNvSpPr>
              <p:nvPr/>
            </p:nvSpPr>
            <p:spPr bwMode="auto">
              <a:xfrm flipV="1">
                <a:off x="2908" y="1776"/>
                <a:ext cx="288"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8" name="Line 56">
                <a:extLst>
                  <a:ext uri="{FF2B5EF4-FFF2-40B4-BE49-F238E27FC236}">
                    <a16:creationId xmlns:a16="http://schemas.microsoft.com/office/drawing/2014/main" id="{4CBD9732-D379-4D18-AC0C-4F4B1DF6C13C}"/>
                  </a:ext>
                </a:extLst>
              </p:cNvPr>
              <p:cNvSpPr>
                <a:spLocks noChangeShapeType="1"/>
              </p:cNvSpPr>
              <p:nvPr/>
            </p:nvSpPr>
            <p:spPr bwMode="auto">
              <a:xfrm flipH="1" flipV="1">
                <a:off x="2764" y="1776"/>
                <a:ext cx="144"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59" name="Line 57">
                <a:extLst>
                  <a:ext uri="{FF2B5EF4-FFF2-40B4-BE49-F238E27FC236}">
                    <a16:creationId xmlns:a16="http://schemas.microsoft.com/office/drawing/2014/main" id="{7838E4BB-AA9E-456F-8820-4D0B3E0E5190}"/>
                  </a:ext>
                </a:extLst>
              </p:cNvPr>
              <p:cNvSpPr>
                <a:spLocks noChangeShapeType="1"/>
              </p:cNvSpPr>
              <p:nvPr/>
            </p:nvSpPr>
            <p:spPr bwMode="auto">
              <a:xfrm flipH="1" flipV="1">
                <a:off x="2380" y="1776"/>
                <a:ext cx="528"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grpSp>
        <p:sp>
          <p:nvSpPr>
            <p:cNvPr id="38" name="Text Box 58">
              <a:extLst>
                <a:ext uri="{FF2B5EF4-FFF2-40B4-BE49-F238E27FC236}">
                  <a16:creationId xmlns:a16="http://schemas.microsoft.com/office/drawing/2014/main" id="{A2362D32-9C04-4D7B-B040-31FE6026BBF0}"/>
                </a:ext>
              </a:extLst>
            </p:cNvPr>
            <p:cNvSpPr txBox="1">
              <a:spLocks noChangeArrowheads="1"/>
            </p:cNvSpPr>
            <p:nvPr/>
          </p:nvSpPr>
          <p:spPr bwMode="auto">
            <a:xfrm>
              <a:off x="2304" y="864"/>
              <a:ext cx="1321"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dirty="0">
                  <a:solidFill>
                    <a:schemeClr val="tx1">
                      <a:lumMod val="75000"/>
                    </a:schemeClr>
                  </a:solidFill>
                  <a:cs typeface="Arial" panose="020B0604020202020204" pitchFamily="34" charset="0"/>
                </a:rPr>
                <a:t>feedforward</a:t>
              </a:r>
              <a:br>
                <a:rPr lang="en-US" altLang="en-US" sz="1500" dirty="0">
                  <a:solidFill>
                    <a:schemeClr val="tx1">
                      <a:lumMod val="75000"/>
                    </a:schemeClr>
                  </a:solidFill>
                  <a:cs typeface="Arial" panose="020B0604020202020204" pitchFamily="34" charset="0"/>
                </a:rPr>
              </a:br>
              <a:r>
                <a:rPr lang="en-US" altLang="en-US" sz="1500" dirty="0">
                  <a:solidFill>
                    <a:schemeClr val="tx1">
                      <a:lumMod val="75000"/>
                    </a:schemeClr>
                  </a:solidFill>
                  <a:cs typeface="Arial" panose="020B0604020202020204" pitchFamily="34" charset="0"/>
                </a:rPr>
                <a:t>(directed, a-cyclic)</a:t>
              </a:r>
            </a:p>
          </p:txBody>
        </p:sp>
        <p:sp>
          <p:nvSpPr>
            <p:cNvPr id="39" name="Text Box 59">
              <a:extLst>
                <a:ext uri="{FF2B5EF4-FFF2-40B4-BE49-F238E27FC236}">
                  <a16:creationId xmlns:a16="http://schemas.microsoft.com/office/drawing/2014/main" id="{FA5FB71E-1123-4B11-AED0-91E1449ED0AF}"/>
                </a:ext>
              </a:extLst>
            </p:cNvPr>
            <p:cNvSpPr txBox="1">
              <a:spLocks noChangeArrowheads="1"/>
            </p:cNvSpPr>
            <p:nvPr/>
          </p:nvSpPr>
          <p:spPr bwMode="auto">
            <a:xfrm>
              <a:off x="2119" y="3081"/>
              <a:ext cx="1823"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dirty="0">
                  <a:solidFill>
                    <a:schemeClr val="tx1">
                      <a:lumMod val="75000"/>
                    </a:schemeClr>
                  </a:solidFill>
                  <a:cs typeface="Arial" panose="020B0604020202020204" pitchFamily="34" charset="0"/>
                </a:rPr>
                <a:t>example:</a:t>
              </a:r>
            </a:p>
            <a:p>
              <a:pPr marL="285750" indent="-285750" eaLnBrk="1" hangingPunct="1">
                <a:buFontTx/>
                <a:buChar char="-"/>
              </a:pPr>
              <a:r>
                <a:rPr lang="en-US" altLang="en-US" sz="1500" dirty="0">
                  <a:solidFill>
                    <a:schemeClr val="tx1">
                      <a:lumMod val="75000"/>
                    </a:schemeClr>
                  </a:solidFill>
                  <a:cs typeface="Arial" panose="020B0604020202020204" pitchFamily="34" charset="0"/>
                </a:rPr>
                <a:t>Multi Layer Perceptron</a:t>
              </a:r>
            </a:p>
            <a:p>
              <a:pPr marL="285750" indent="-285750" eaLnBrk="1" hangingPunct="1">
                <a:buFontTx/>
                <a:buChar char="-"/>
              </a:pPr>
              <a:r>
                <a:rPr lang="en-US" altLang="en-US" sz="1500" dirty="0">
                  <a:solidFill>
                    <a:schemeClr val="tx1">
                      <a:lumMod val="75000"/>
                    </a:schemeClr>
                  </a:solidFill>
                  <a:cs typeface="Arial" panose="020B0604020202020204" pitchFamily="34" charset="0"/>
                </a:rPr>
                <a:t>Auto-encoder MLP</a:t>
              </a:r>
            </a:p>
          </p:txBody>
        </p:sp>
      </p:grpSp>
      <p:grpSp>
        <p:nvGrpSpPr>
          <p:cNvPr id="60" name="Group 60">
            <a:extLst>
              <a:ext uri="{FF2B5EF4-FFF2-40B4-BE49-F238E27FC236}">
                <a16:creationId xmlns:a16="http://schemas.microsoft.com/office/drawing/2014/main" id="{5F34F765-2C59-44F7-AFC8-7A0B97ACF8D8}"/>
              </a:ext>
            </a:extLst>
          </p:cNvPr>
          <p:cNvGrpSpPr>
            <a:grpSpLocks/>
          </p:cNvGrpSpPr>
          <p:nvPr/>
        </p:nvGrpSpPr>
        <p:grpSpPr bwMode="auto">
          <a:xfrm>
            <a:off x="6359188" y="1143000"/>
            <a:ext cx="2177522" cy="3937000"/>
            <a:chOff x="3972" y="864"/>
            <a:chExt cx="1646" cy="2976"/>
          </a:xfrm>
        </p:grpSpPr>
        <p:grpSp>
          <p:nvGrpSpPr>
            <p:cNvPr id="61" name="Group 61">
              <a:extLst>
                <a:ext uri="{FF2B5EF4-FFF2-40B4-BE49-F238E27FC236}">
                  <a16:creationId xmlns:a16="http://schemas.microsoft.com/office/drawing/2014/main" id="{7BC805BD-BF18-4791-8E43-60405F097911}"/>
                </a:ext>
              </a:extLst>
            </p:cNvPr>
            <p:cNvGrpSpPr>
              <a:grpSpLocks/>
            </p:cNvGrpSpPr>
            <p:nvPr/>
          </p:nvGrpSpPr>
          <p:grpSpPr bwMode="auto">
            <a:xfrm>
              <a:off x="4128" y="1392"/>
              <a:ext cx="1248" cy="1440"/>
              <a:chOff x="3870" y="1584"/>
              <a:chExt cx="1248" cy="1440"/>
            </a:xfrm>
          </p:grpSpPr>
          <p:sp>
            <p:nvSpPr>
              <p:cNvPr id="64" name="Line 62">
                <a:extLst>
                  <a:ext uri="{FF2B5EF4-FFF2-40B4-BE49-F238E27FC236}">
                    <a16:creationId xmlns:a16="http://schemas.microsoft.com/office/drawing/2014/main" id="{2028491F-60D7-4A5E-B4A8-B6BFAE913FAF}"/>
                  </a:ext>
                </a:extLst>
              </p:cNvPr>
              <p:cNvSpPr>
                <a:spLocks noChangeShapeType="1"/>
              </p:cNvSpPr>
              <p:nvPr/>
            </p:nvSpPr>
            <p:spPr bwMode="auto">
              <a:xfrm flipV="1">
                <a:off x="4446" y="2400"/>
                <a:ext cx="288"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65" name="Line 63">
                <a:extLst>
                  <a:ext uri="{FF2B5EF4-FFF2-40B4-BE49-F238E27FC236}">
                    <a16:creationId xmlns:a16="http://schemas.microsoft.com/office/drawing/2014/main" id="{0504673A-C65D-49A6-83E5-52D33A7D2A8B}"/>
                  </a:ext>
                </a:extLst>
              </p:cNvPr>
              <p:cNvSpPr>
                <a:spLocks noChangeShapeType="1"/>
              </p:cNvSpPr>
              <p:nvPr/>
            </p:nvSpPr>
            <p:spPr bwMode="auto">
              <a:xfrm flipH="1" flipV="1">
                <a:off x="4734" y="2400"/>
                <a:ext cx="144"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66" name="Line 64">
                <a:extLst>
                  <a:ext uri="{FF2B5EF4-FFF2-40B4-BE49-F238E27FC236}">
                    <a16:creationId xmlns:a16="http://schemas.microsoft.com/office/drawing/2014/main" id="{C9A52371-73D4-4530-8253-029DA7117478}"/>
                  </a:ext>
                </a:extLst>
              </p:cNvPr>
              <p:cNvSpPr>
                <a:spLocks noChangeShapeType="1"/>
              </p:cNvSpPr>
              <p:nvPr/>
            </p:nvSpPr>
            <p:spPr bwMode="auto">
              <a:xfrm flipV="1">
                <a:off x="4062" y="2400"/>
                <a:ext cx="672"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67" name="Line 65">
                <a:extLst>
                  <a:ext uri="{FF2B5EF4-FFF2-40B4-BE49-F238E27FC236}">
                    <a16:creationId xmlns:a16="http://schemas.microsoft.com/office/drawing/2014/main" id="{C05860AD-F9C8-41AA-9B9E-F52C5B3683FF}"/>
                  </a:ext>
                </a:extLst>
              </p:cNvPr>
              <p:cNvSpPr>
                <a:spLocks noChangeShapeType="1"/>
              </p:cNvSpPr>
              <p:nvPr/>
            </p:nvSpPr>
            <p:spPr bwMode="auto">
              <a:xfrm flipV="1">
                <a:off x="4350" y="1776"/>
                <a:ext cx="240"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68" name="Line 66">
                <a:extLst>
                  <a:ext uri="{FF2B5EF4-FFF2-40B4-BE49-F238E27FC236}">
                    <a16:creationId xmlns:a16="http://schemas.microsoft.com/office/drawing/2014/main" id="{89D79B64-6A04-43B3-B367-BF0071367E86}"/>
                  </a:ext>
                </a:extLst>
              </p:cNvPr>
              <p:cNvSpPr>
                <a:spLocks noChangeShapeType="1"/>
              </p:cNvSpPr>
              <p:nvPr/>
            </p:nvSpPr>
            <p:spPr bwMode="auto">
              <a:xfrm flipV="1">
                <a:off x="4350" y="1776"/>
                <a:ext cx="672"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69" name="Line 67">
                <a:extLst>
                  <a:ext uri="{FF2B5EF4-FFF2-40B4-BE49-F238E27FC236}">
                    <a16:creationId xmlns:a16="http://schemas.microsoft.com/office/drawing/2014/main" id="{C49CACCF-2E37-480A-8438-C54D8FDF7DE5}"/>
                  </a:ext>
                </a:extLst>
              </p:cNvPr>
              <p:cNvSpPr>
                <a:spLocks noChangeShapeType="1"/>
              </p:cNvSpPr>
              <p:nvPr/>
            </p:nvSpPr>
            <p:spPr bwMode="auto">
              <a:xfrm flipV="1">
                <a:off x="4734" y="1776"/>
                <a:ext cx="288"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0" name="Line 68">
                <a:extLst>
                  <a:ext uri="{FF2B5EF4-FFF2-40B4-BE49-F238E27FC236}">
                    <a16:creationId xmlns:a16="http://schemas.microsoft.com/office/drawing/2014/main" id="{8600F0B9-3ADE-4FB9-A4A3-10F924C515A7}"/>
                  </a:ext>
                </a:extLst>
              </p:cNvPr>
              <p:cNvSpPr>
                <a:spLocks noChangeShapeType="1"/>
              </p:cNvSpPr>
              <p:nvPr/>
            </p:nvSpPr>
            <p:spPr bwMode="auto">
              <a:xfrm flipH="1" flipV="1">
                <a:off x="4590" y="1776"/>
                <a:ext cx="144"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1" name="AutoShape 69">
                <a:extLst>
                  <a:ext uri="{FF2B5EF4-FFF2-40B4-BE49-F238E27FC236}">
                    <a16:creationId xmlns:a16="http://schemas.microsoft.com/office/drawing/2014/main" id="{61139C2A-DA7D-4E5F-8D0E-FC7331E01105}"/>
                  </a:ext>
                </a:extLst>
              </p:cNvPr>
              <p:cNvSpPr>
                <a:spLocks noChangeArrowheads="1"/>
              </p:cNvSpPr>
              <p:nvPr/>
            </p:nvSpPr>
            <p:spPr bwMode="auto">
              <a:xfrm rot="-3218701">
                <a:off x="4290" y="1596"/>
                <a:ext cx="240" cy="2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200 h 21600"/>
                  <a:gd name="T20" fmla="*/ 18450 w 21600"/>
                  <a:gd name="T21" fmla="*/ 184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483" y="10800"/>
                    </a:moveTo>
                    <a:cubicBezTo>
                      <a:pt x="21483" y="4899"/>
                      <a:pt x="16700" y="117"/>
                      <a:pt x="10800" y="117"/>
                    </a:cubicBezTo>
                    <a:cubicBezTo>
                      <a:pt x="4899" y="117"/>
                      <a:pt x="117" y="4899"/>
                      <a:pt x="117" y="10800"/>
                    </a:cubicBezTo>
                    <a:cubicBezTo>
                      <a:pt x="117" y="16700"/>
                      <a:pt x="4899" y="21483"/>
                      <a:pt x="10800" y="21483"/>
                    </a:cubicBezTo>
                    <a:cubicBezTo>
                      <a:pt x="14627" y="21483"/>
                      <a:pt x="18162" y="19435"/>
                      <a:pt x="20066" y="16115"/>
                    </a:cubicBezTo>
                    <a:lnTo>
                      <a:pt x="20167" y="16174"/>
                    </a:lnTo>
                    <a:cubicBezTo>
                      <a:pt x="18242" y="19530"/>
                      <a:pt x="14669" y="21599"/>
                      <a:pt x="10800" y="21600"/>
                    </a:cubicBezTo>
                    <a:cubicBezTo>
                      <a:pt x="4835" y="21600"/>
                      <a:pt x="0" y="16764"/>
                      <a:pt x="0" y="10800"/>
                    </a:cubicBezTo>
                    <a:cubicBezTo>
                      <a:pt x="0" y="4835"/>
                      <a:pt x="4835" y="0"/>
                      <a:pt x="10800" y="0"/>
                    </a:cubicBezTo>
                    <a:cubicBezTo>
                      <a:pt x="16764" y="-1"/>
                      <a:pt x="21599" y="4835"/>
                      <a:pt x="21600" y="10799"/>
                    </a:cubicBezTo>
                    <a:lnTo>
                      <a:pt x="21600" y="10800"/>
                    </a:lnTo>
                    <a:lnTo>
                      <a:pt x="24300" y="10800"/>
                    </a:lnTo>
                    <a:lnTo>
                      <a:pt x="21542" y="13559"/>
                    </a:lnTo>
                    <a:lnTo>
                      <a:pt x="18783" y="10800"/>
                    </a:lnTo>
                    <a:lnTo>
                      <a:pt x="21483" y="10800"/>
                    </a:lnTo>
                    <a:close/>
                  </a:path>
                </a:pathLst>
              </a:custGeom>
              <a:solidFill>
                <a:schemeClr val="tx1"/>
              </a:solidFill>
              <a:ln w="12700">
                <a:solidFill>
                  <a:schemeClr val="tx1"/>
                </a:solidFill>
                <a:miter lim="800000"/>
                <a:headEnd type="none" w="sm" len="sm"/>
                <a:tailEnd type="none" w="sm" len="sm"/>
              </a:ln>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2" name="AutoShape 70">
                <a:extLst>
                  <a:ext uri="{FF2B5EF4-FFF2-40B4-BE49-F238E27FC236}">
                    <a16:creationId xmlns:a16="http://schemas.microsoft.com/office/drawing/2014/main" id="{9FBBB48D-A0C7-49F8-AAC6-F5332036CC0F}"/>
                  </a:ext>
                </a:extLst>
              </p:cNvPr>
              <p:cNvSpPr>
                <a:spLocks noChangeArrowheads="1"/>
              </p:cNvSpPr>
              <p:nvPr/>
            </p:nvSpPr>
            <p:spPr bwMode="auto">
              <a:xfrm rot="-3218701">
                <a:off x="4722" y="1596"/>
                <a:ext cx="240" cy="2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200 h 21600"/>
                  <a:gd name="T20" fmla="*/ 18450 w 21600"/>
                  <a:gd name="T21" fmla="*/ 184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483" y="10800"/>
                    </a:moveTo>
                    <a:cubicBezTo>
                      <a:pt x="21483" y="4899"/>
                      <a:pt x="16700" y="117"/>
                      <a:pt x="10800" y="117"/>
                    </a:cubicBezTo>
                    <a:cubicBezTo>
                      <a:pt x="4899" y="117"/>
                      <a:pt x="117" y="4899"/>
                      <a:pt x="117" y="10800"/>
                    </a:cubicBezTo>
                    <a:cubicBezTo>
                      <a:pt x="117" y="16700"/>
                      <a:pt x="4899" y="21483"/>
                      <a:pt x="10800" y="21483"/>
                    </a:cubicBezTo>
                    <a:cubicBezTo>
                      <a:pt x="14627" y="21483"/>
                      <a:pt x="18162" y="19435"/>
                      <a:pt x="20066" y="16115"/>
                    </a:cubicBezTo>
                    <a:lnTo>
                      <a:pt x="20167" y="16174"/>
                    </a:lnTo>
                    <a:cubicBezTo>
                      <a:pt x="18242" y="19530"/>
                      <a:pt x="14669" y="21599"/>
                      <a:pt x="10800" y="21600"/>
                    </a:cubicBezTo>
                    <a:cubicBezTo>
                      <a:pt x="4835" y="21600"/>
                      <a:pt x="0" y="16764"/>
                      <a:pt x="0" y="10800"/>
                    </a:cubicBezTo>
                    <a:cubicBezTo>
                      <a:pt x="0" y="4835"/>
                      <a:pt x="4835" y="0"/>
                      <a:pt x="10800" y="0"/>
                    </a:cubicBezTo>
                    <a:cubicBezTo>
                      <a:pt x="16764" y="-1"/>
                      <a:pt x="21599" y="4835"/>
                      <a:pt x="21600" y="10799"/>
                    </a:cubicBezTo>
                    <a:lnTo>
                      <a:pt x="21600" y="10800"/>
                    </a:lnTo>
                    <a:lnTo>
                      <a:pt x="24300" y="10800"/>
                    </a:lnTo>
                    <a:lnTo>
                      <a:pt x="21542" y="13559"/>
                    </a:lnTo>
                    <a:lnTo>
                      <a:pt x="18783" y="10800"/>
                    </a:lnTo>
                    <a:lnTo>
                      <a:pt x="21483" y="10800"/>
                    </a:lnTo>
                    <a:close/>
                  </a:path>
                </a:pathLst>
              </a:custGeom>
              <a:solidFill>
                <a:schemeClr val="tx1"/>
              </a:solidFill>
              <a:ln w="12700">
                <a:solidFill>
                  <a:schemeClr val="tx1"/>
                </a:solidFill>
                <a:miter lim="800000"/>
                <a:headEnd type="none" w="sm" len="sm"/>
                <a:tailEnd type="none" w="sm" len="sm"/>
              </a:ln>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3" name="AutoShape 71">
                <a:extLst>
                  <a:ext uri="{FF2B5EF4-FFF2-40B4-BE49-F238E27FC236}">
                    <a16:creationId xmlns:a16="http://schemas.microsoft.com/office/drawing/2014/main" id="{3F0505BF-936B-4F89-B148-0EE80AEA951D}"/>
                  </a:ext>
                </a:extLst>
              </p:cNvPr>
              <p:cNvSpPr>
                <a:spLocks noChangeArrowheads="1"/>
              </p:cNvSpPr>
              <p:nvPr/>
            </p:nvSpPr>
            <p:spPr bwMode="auto">
              <a:xfrm rot="-3218701">
                <a:off x="4434" y="2220"/>
                <a:ext cx="240" cy="2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200 h 21600"/>
                  <a:gd name="T20" fmla="*/ 18450 w 21600"/>
                  <a:gd name="T21" fmla="*/ 184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483" y="10800"/>
                    </a:moveTo>
                    <a:cubicBezTo>
                      <a:pt x="21483" y="4899"/>
                      <a:pt x="16700" y="117"/>
                      <a:pt x="10800" y="117"/>
                    </a:cubicBezTo>
                    <a:cubicBezTo>
                      <a:pt x="4899" y="117"/>
                      <a:pt x="117" y="4899"/>
                      <a:pt x="117" y="10800"/>
                    </a:cubicBezTo>
                    <a:cubicBezTo>
                      <a:pt x="117" y="16700"/>
                      <a:pt x="4899" y="21483"/>
                      <a:pt x="10800" y="21483"/>
                    </a:cubicBezTo>
                    <a:cubicBezTo>
                      <a:pt x="14627" y="21483"/>
                      <a:pt x="18162" y="19435"/>
                      <a:pt x="20066" y="16115"/>
                    </a:cubicBezTo>
                    <a:lnTo>
                      <a:pt x="20167" y="16174"/>
                    </a:lnTo>
                    <a:cubicBezTo>
                      <a:pt x="18242" y="19530"/>
                      <a:pt x="14669" y="21599"/>
                      <a:pt x="10800" y="21600"/>
                    </a:cubicBezTo>
                    <a:cubicBezTo>
                      <a:pt x="4835" y="21600"/>
                      <a:pt x="0" y="16764"/>
                      <a:pt x="0" y="10800"/>
                    </a:cubicBezTo>
                    <a:cubicBezTo>
                      <a:pt x="0" y="4835"/>
                      <a:pt x="4835" y="0"/>
                      <a:pt x="10800" y="0"/>
                    </a:cubicBezTo>
                    <a:cubicBezTo>
                      <a:pt x="16764" y="-1"/>
                      <a:pt x="21599" y="4835"/>
                      <a:pt x="21600" y="10799"/>
                    </a:cubicBezTo>
                    <a:lnTo>
                      <a:pt x="21600" y="10800"/>
                    </a:lnTo>
                    <a:lnTo>
                      <a:pt x="24300" y="10800"/>
                    </a:lnTo>
                    <a:lnTo>
                      <a:pt x="21542" y="13559"/>
                    </a:lnTo>
                    <a:lnTo>
                      <a:pt x="18783" y="10800"/>
                    </a:lnTo>
                    <a:lnTo>
                      <a:pt x="21483" y="10800"/>
                    </a:lnTo>
                    <a:close/>
                  </a:path>
                </a:pathLst>
              </a:custGeom>
              <a:solidFill>
                <a:schemeClr val="tx1"/>
              </a:solidFill>
              <a:ln w="12700">
                <a:solidFill>
                  <a:schemeClr val="tx1"/>
                </a:solidFill>
                <a:miter lim="800000"/>
                <a:headEnd type="none" w="sm" len="sm"/>
                <a:tailEnd type="none" w="sm" len="sm"/>
              </a:ln>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4" name="AutoShape 72">
                <a:extLst>
                  <a:ext uri="{FF2B5EF4-FFF2-40B4-BE49-F238E27FC236}">
                    <a16:creationId xmlns:a16="http://schemas.microsoft.com/office/drawing/2014/main" id="{F18ABCBA-C5E4-43ED-9859-5839E61B401B}"/>
                  </a:ext>
                </a:extLst>
              </p:cNvPr>
              <p:cNvSpPr>
                <a:spLocks noChangeArrowheads="1"/>
              </p:cNvSpPr>
              <p:nvPr/>
            </p:nvSpPr>
            <p:spPr bwMode="auto">
              <a:xfrm rot="-3218701">
                <a:off x="3858" y="1596"/>
                <a:ext cx="240" cy="2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200 h 21600"/>
                  <a:gd name="T20" fmla="*/ 18450 w 21600"/>
                  <a:gd name="T21" fmla="*/ 184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483" y="10800"/>
                    </a:moveTo>
                    <a:cubicBezTo>
                      <a:pt x="21483" y="4899"/>
                      <a:pt x="16700" y="117"/>
                      <a:pt x="10800" y="117"/>
                    </a:cubicBezTo>
                    <a:cubicBezTo>
                      <a:pt x="4899" y="117"/>
                      <a:pt x="117" y="4899"/>
                      <a:pt x="117" y="10800"/>
                    </a:cubicBezTo>
                    <a:cubicBezTo>
                      <a:pt x="117" y="16700"/>
                      <a:pt x="4899" y="21483"/>
                      <a:pt x="10800" y="21483"/>
                    </a:cubicBezTo>
                    <a:cubicBezTo>
                      <a:pt x="14627" y="21483"/>
                      <a:pt x="18162" y="19435"/>
                      <a:pt x="20066" y="16115"/>
                    </a:cubicBezTo>
                    <a:lnTo>
                      <a:pt x="20167" y="16174"/>
                    </a:lnTo>
                    <a:cubicBezTo>
                      <a:pt x="18242" y="19530"/>
                      <a:pt x="14669" y="21599"/>
                      <a:pt x="10800" y="21600"/>
                    </a:cubicBezTo>
                    <a:cubicBezTo>
                      <a:pt x="4835" y="21600"/>
                      <a:pt x="0" y="16764"/>
                      <a:pt x="0" y="10800"/>
                    </a:cubicBezTo>
                    <a:cubicBezTo>
                      <a:pt x="0" y="4835"/>
                      <a:pt x="4835" y="0"/>
                      <a:pt x="10800" y="0"/>
                    </a:cubicBezTo>
                    <a:cubicBezTo>
                      <a:pt x="16764" y="-1"/>
                      <a:pt x="21599" y="4835"/>
                      <a:pt x="21600" y="10799"/>
                    </a:cubicBezTo>
                    <a:lnTo>
                      <a:pt x="21600" y="10800"/>
                    </a:lnTo>
                    <a:lnTo>
                      <a:pt x="24300" y="10800"/>
                    </a:lnTo>
                    <a:lnTo>
                      <a:pt x="21542" y="13559"/>
                    </a:lnTo>
                    <a:lnTo>
                      <a:pt x="18783" y="10800"/>
                    </a:lnTo>
                    <a:lnTo>
                      <a:pt x="21483" y="10800"/>
                    </a:lnTo>
                    <a:close/>
                  </a:path>
                </a:pathLst>
              </a:custGeom>
              <a:solidFill>
                <a:schemeClr val="tx1"/>
              </a:solidFill>
              <a:ln w="12700">
                <a:solidFill>
                  <a:schemeClr val="tx1"/>
                </a:solidFill>
                <a:miter lim="800000"/>
                <a:headEnd type="none" w="sm" len="sm"/>
                <a:tailEnd type="none" w="sm" len="sm"/>
              </a:ln>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5" name="AutoShape 73">
                <a:extLst>
                  <a:ext uri="{FF2B5EF4-FFF2-40B4-BE49-F238E27FC236}">
                    <a16:creationId xmlns:a16="http://schemas.microsoft.com/office/drawing/2014/main" id="{4ECCA0C7-9860-418D-8F70-BE37C3B78F1C}"/>
                  </a:ext>
                </a:extLst>
              </p:cNvPr>
              <p:cNvSpPr>
                <a:spLocks noChangeArrowheads="1"/>
              </p:cNvSpPr>
              <p:nvPr/>
            </p:nvSpPr>
            <p:spPr bwMode="auto">
              <a:xfrm rot="-3218701">
                <a:off x="4002" y="2220"/>
                <a:ext cx="240" cy="2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200 h 21600"/>
                  <a:gd name="T20" fmla="*/ 18450 w 21600"/>
                  <a:gd name="T21" fmla="*/ 184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483" y="10800"/>
                    </a:moveTo>
                    <a:cubicBezTo>
                      <a:pt x="21483" y="4899"/>
                      <a:pt x="16700" y="117"/>
                      <a:pt x="10800" y="117"/>
                    </a:cubicBezTo>
                    <a:cubicBezTo>
                      <a:pt x="4899" y="117"/>
                      <a:pt x="117" y="4899"/>
                      <a:pt x="117" y="10800"/>
                    </a:cubicBezTo>
                    <a:cubicBezTo>
                      <a:pt x="117" y="16700"/>
                      <a:pt x="4899" y="21483"/>
                      <a:pt x="10800" y="21483"/>
                    </a:cubicBezTo>
                    <a:cubicBezTo>
                      <a:pt x="14627" y="21483"/>
                      <a:pt x="18162" y="19435"/>
                      <a:pt x="20066" y="16115"/>
                    </a:cubicBezTo>
                    <a:lnTo>
                      <a:pt x="20167" y="16174"/>
                    </a:lnTo>
                    <a:cubicBezTo>
                      <a:pt x="18242" y="19530"/>
                      <a:pt x="14669" y="21599"/>
                      <a:pt x="10800" y="21600"/>
                    </a:cubicBezTo>
                    <a:cubicBezTo>
                      <a:pt x="4835" y="21600"/>
                      <a:pt x="0" y="16764"/>
                      <a:pt x="0" y="10800"/>
                    </a:cubicBezTo>
                    <a:cubicBezTo>
                      <a:pt x="0" y="4835"/>
                      <a:pt x="4835" y="0"/>
                      <a:pt x="10800" y="0"/>
                    </a:cubicBezTo>
                    <a:cubicBezTo>
                      <a:pt x="16764" y="-1"/>
                      <a:pt x="21599" y="4835"/>
                      <a:pt x="21600" y="10799"/>
                    </a:cubicBezTo>
                    <a:lnTo>
                      <a:pt x="21600" y="10800"/>
                    </a:lnTo>
                    <a:lnTo>
                      <a:pt x="24300" y="10800"/>
                    </a:lnTo>
                    <a:lnTo>
                      <a:pt x="21542" y="13559"/>
                    </a:lnTo>
                    <a:lnTo>
                      <a:pt x="18783" y="10800"/>
                    </a:lnTo>
                    <a:lnTo>
                      <a:pt x="21483" y="10800"/>
                    </a:lnTo>
                    <a:close/>
                  </a:path>
                </a:pathLst>
              </a:custGeom>
              <a:solidFill>
                <a:schemeClr val="tx1"/>
              </a:solidFill>
              <a:ln w="12700">
                <a:solidFill>
                  <a:schemeClr val="tx1"/>
                </a:solidFill>
                <a:miter lim="800000"/>
                <a:headEnd type="none" w="sm" len="sm"/>
                <a:tailEnd type="none" w="sm" len="sm"/>
              </a:ln>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6" name="Line 74">
                <a:extLst>
                  <a:ext uri="{FF2B5EF4-FFF2-40B4-BE49-F238E27FC236}">
                    <a16:creationId xmlns:a16="http://schemas.microsoft.com/office/drawing/2014/main" id="{10485531-D920-43C9-AF91-534904C3DABA}"/>
                  </a:ext>
                </a:extLst>
              </p:cNvPr>
              <p:cNvSpPr>
                <a:spLocks noChangeShapeType="1"/>
              </p:cNvSpPr>
              <p:nvPr/>
            </p:nvSpPr>
            <p:spPr bwMode="auto">
              <a:xfrm flipH="1" flipV="1">
                <a:off x="4302" y="2400"/>
                <a:ext cx="576"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7" name="Line 75">
                <a:extLst>
                  <a:ext uri="{FF2B5EF4-FFF2-40B4-BE49-F238E27FC236}">
                    <a16:creationId xmlns:a16="http://schemas.microsoft.com/office/drawing/2014/main" id="{87B1179D-B627-4E26-ADE8-2D2826BE14EA}"/>
                  </a:ext>
                </a:extLst>
              </p:cNvPr>
              <p:cNvSpPr>
                <a:spLocks noChangeShapeType="1"/>
              </p:cNvSpPr>
              <p:nvPr/>
            </p:nvSpPr>
            <p:spPr bwMode="auto">
              <a:xfrm flipH="1" flipV="1">
                <a:off x="4302" y="2400"/>
                <a:ext cx="144"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8" name="Line 76">
                <a:extLst>
                  <a:ext uri="{FF2B5EF4-FFF2-40B4-BE49-F238E27FC236}">
                    <a16:creationId xmlns:a16="http://schemas.microsoft.com/office/drawing/2014/main" id="{E21AD1AA-0E3D-4429-A643-C41787BC9E35}"/>
                  </a:ext>
                </a:extLst>
              </p:cNvPr>
              <p:cNvSpPr>
                <a:spLocks noChangeShapeType="1"/>
              </p:cNvSpPr>
              <p:nvPr/>
            </p:nvSpPr>
            <p:spPr bwMode="auto">
              <a:xfrm flipV="1">
                <a:off x="4062" y="2400"/>
                <a:ext cx="240"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79" name="Line 77">
                <a:extLst>
                  <a:ext uri="{FF2B5EF4-FFF2-40B4-BE49-F238E27FC236}">
                    <a16:creationId xmlns:a16="http://schemas.microsoft.com/office/drawing/2014/main" id="{8528D11C-4B88-49D1-89A5-0DD01C10161B}"/>
                  </a:ext>
                </a:extLst>
              </p:cNvPr>
              <p:cNvSpPr>
                <a:spLocks noChangeShapeType="1"/>
              </p:cNvSpPr>
              <p:nvPr/>
            </p:nvSpPr>
            <p:spPr bwMode="auto">
              <a:xfrm flipH="1" flipV="1">
                <a:off x="4158" y="1776"/>
                <a:ext cx="144"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80" name="Line 78">
                <a:extLst>
                  <a:ext uri="{FF2B5EF4-FFF2-40B4-BE49-F238E27FC236}">
                    <a16:creationId xmlns:a16="http://schemas.microsoft.com/office/drawing/2014/main" id="{0485583E-D8A3-474F-844D-91AD2B11E482}"/>
                  </a:ext>
                </a:extLst>
              </p:cNvPr>
              <p:cNvSpPr>
                <a:spLocks noChangeShapeType="1"/>
              </p:cNvSpPr>
              <p:nvPr/>
            </p:nvSpPr>
            <p:spPr bwMode="auto">
              <a:xfrm flipH="1" flipV="1">
                <a:off x="4158" y="1776"/>
                <a:ext cx="576" cy="432"/>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sz="1500">
                  <a:solidFill>
                    <a:schemeClr val="tx1">
                      <a:lumMod val="75000"/>
                    </a:schemeClr>
                  </a:solidFill>
                  <a:latin typeface="Arial" panose="020B0604020202020204" pitchFamily="34" charset="0"/>
                  <a:cs typeface="Arial" panose="020B0604020202020204" pitchFamily="34" charset="0"/>
                </a:endParaRPr>
              </a:p>
            </p:txBody>
          </p:sp>
          <p:sp>
            <p:nvSpPr>
              <p:cNvPr id="81" name="Oval 79">
                <a:extLst>
                  <a:ext uri="{FF2B5EF4-FFF2-40B4-BE49-F238E27FC236}">
                    <a16:creationId xmlns:a16="http://schemas.microsoft.com/office/drawing/2014/main" id="{D7492DB3-E71D-4A71-8C64-5EE9A73F0701}"/>
                  </a:ext>
                </a:extLst>
              </p:cNvPr>
              <p:cNvSpPr>
                <a:spLocks noChangeArrowheads="1"/>
              </p:cNvSpPr>
              <p:nvPr/>
            </p:nvSpPr>
            <p:spPr bwMode="auto">
              <a:xfrm>
                <a:off x="3966" y="2832"/>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82" name="Oval 80">
                <a:extLst>
                  <a:ext uri="{FF2B5EF4-FFF2-40B4-BE49-F238E27FC236}">
                    <a16:creationId xmlns:a16="http://schemas.microsoft.com/office/drawing/2014/main" id="{7E6F3389-4590-41F7-B44D-74B318589BC4}"/>
                  </a:ext>
                </a:extLst>
              </p:cNvPr>
              <p:cNvSpPr>
                <a:spLocks noChangeArrowheads="1"/>
              </p:cNvSpPr>
              <p:nvPr/>
            </p:nvSpPr>
            <p:spPr bwMode="auto">
              <a:xfrm>
                <a:off x="4206" y="2208"/>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83" name="Oval 81">
                <a:extLst>
                  <a:ext uri="{FF2B5EF4-FFF2-40B4-BE49-F238E27FC236}">
                    <a16:creationId xmlns:a16="http://schemas.microsoft.com/office/drawing/2014/main" id="{576BBD07-A5E1-4CB7-AFA5-42E93CE297EF}"/>
                  </a:ext>
                </a:extLst>
              </p:cNvPr>
              <p:cNvSpPr>
                <a:spLocks noChangeArrowheads="1"/>
              </p:cNvSpPr>
              <p:nvPr/>
            </p:nvSpPr>
            <p:spPr bwMode="auto">
              <a:xfrm>
                <a:off x="4350" y="2832"/>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84" name="Oval 82">
                <a:extLst>
                  <a:ext uri="{FF2B5EF4-FFF2-40B4-BE49-F238E27FC236}">
                    <a16:creationId xmlns:a16="http://schemas.microsoft.com/office/drawing/2014/main" id="{8DBC9E06-438B-46DD-AC75-530934DC0552}"/>
                  </a:ext>
                </a:extLst>
              </p:cNvPr>
              <p:cNvSpPr>
                <a:spLocks noChangeArrowheads="1"/>
              </p:cNvSpPr>
              <p:nvPr/>
            </p:nvSpPr>
            <p:spPr bwMode="auto">
              <a:xfrm>
                <a:off x="4782" y="2832"/>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85" name="Oval 83">
                <a:extLst>
                  <a:ext uri="{FF2B5EF4-FFF2-40B4-BE49-F238E27FC236}">
                    <a16:creationId xmlns:a16="http://schemas.microsoft.com/office/drawing/2014/main" id="{DB358936-07EB-4EBC-BAF4-133B31B6FDEB}"/>
                  </a:ext>
                </a:extLst>
              </p:cNvPr>
              <p:cNvSpPr>
                <a:spLocks noChangeArrowheads="1"/>
              </p:cNvSpPr>
              <p:nvPr/>
            </p:nvSpPr>
            <p:spPr bwMode="auto">
              <a:xfrm>
                <a:off x="4638" y="2208"/>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86" name="Oval 84">
                <a:extLst>
                  <a:ext uri="{FF2B5EF4-FFF2-40B4-BE49-F238E27FC236}">
                    <a16:creationId xmlns:a16="http://schemas.microsoft.com/office/drawing/2014/main" id="{38E9FACE-5869-4AAB-9D21-657A8C75E65B}"/>
                  </a:ext>
                </a:extLst>
              </p:cNvPr>
              <p:cNvSpPr>
                <a:spLocks noChangeArrowheads="1"/>
              </p:cNvSpPr>
              <p:nvPr/>
            </p:nvSpPr>
            <p:spPr bwMode="auto">
              <a:xfrm>
                <a:off x="4062" y="1584"/>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87" name="Oval 85">
                <a:extLst>
                  <a:ext uri="{FF2B5EF4-FFF2-40B4-BE49-F238E27FC236}">
                    <a16:creationId xmlns:a16="http://schemas.microsoft.com/office/drawing/2014/main" id="{F0227780-D3F7-4924-9509-20DF918ED916}"/>
                  </a:ext>
                </a:extLst>
              </p:cNvPr>
              <p:cNvSpPr>
                <a:spLocks noChangeArrowheads="1"/>
              </p:cNvSpPr>
              <p:nvPr/>
            </p:nvSpPr>
            <p:spPr bwMode="auto">
              <a:xfrm>
                <a:off x="4494" y="1584"/>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sp>
            <p:nvSpPr>
              <p:cNvPr id="88" name="Oval 86">
                <a:extLst>
                  <a:ext uri="{FF2B5EF4-FFF2-40B4-BE49-F238E27FC236}">
                    <a16:creationId xmlns:a16="http://schemas.microsoft.com/office/drawing/2014/main" id="{3EE900EE-32CF-4F3F-8CC3-C91C80C0CBA6}"/>
                  </a:ext>
                </a:extLst>
              </p:cNvPr>
              <p:cNvSpPr>
                <a:spLocks noChangeArrowheads="1"/>
              </p:cNvSpPr>
              <p:nvPr/>
            </p:nvSpPr>
            <p:spPr bwMode="auto">
              <a:xfrm>
                <a:off x="4926" y="1584"/>
                <a:ext cx="192" cy="192"/>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1500">
                  <a:solidFill>
                    <a:schemeClr val="tx1">
                      <a:lumMod val="75000"/>
                    </a:schemeClr>
                  </a:solidFill>
                  <a:cs typeface="Arial" panose="020B0604020202020204" pitchFamily="34" charset="0"/>
                </a:endParaRPr>
              </a:p>
            </p:txBody>
          </p:sp>
        </p:grpSp>
        <p:sp>
          <p:nvSpPr>
            <p:cNvPr id="62" name="Text Box 87">
              <a:extLst>
                <a:ext uri="{FF2B5EF4-FFF2-40B4-BE49-F238E27FC236}">
                  <a16:creationId xmlns:a16="http://schemas.microsoft.com/office/drawing/2014/main" id="{04210710-EFB0-45EA-AB91-3F2719BFED97}"/>
                </a:ext>
              </a:extLst>
            </p:cNvPr>
            <p:cNvSpPr txBox="1">
              <a:spLocks noChangeArrowheads="1"/>
            </p:cNvSpPr>
            <p:nvPr/>
          </p:nvSpPr>
          <p:spPr bwMode="auto">
            <a:xfrm>
              <a:off x="3972" y="864"/>
              <a:ext cx="1646"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dirty="0">
                  <a:solidFill>
                    <a:schemeClr val="tx1">
                      <a:lumMod val="75000"/>
                    </a:schemeClr>
                  </a:solidFill>
                  <a:cs typeface="Arial" panose="020B0604020202020204" pitchFamily="34" charset="0"/>
                </a:rPr>
                <a:t>recurrent</a:t>
              </a:r>
            </a:p>
            <a:p>
              <a:pPr eaLnBrk="1" hangingPunct="1"/>
              <a:r>
                <a:rPr lang="en-US" altLang="en-US" sz="1500" dirty="0">
                  <a:solidFill>
                    <a:schemeClr val="tx1">
                      <a:lumMod val="75000"/>
                    </a:schemeClr>
                  </a:solidFill>
                  <a:cs typeface="Arial" panose="020B0604020202020204" pitchFamily="34" charset="0"/>
                </a:rPr>
                <a:t>(feedback connections)</a:t>
              </a:r>
            </a:p>
          </p:txBody>
        </p:sp>
        <p:sp>
          <p:nvSpPr>
            <p:cNvPr id="63" name="Text Box 88">
              <a:extLst>
                <a:ext uri="{FF2B5EF4-FFF2-40B4-BE49-F238E27FC236}">
                  <a16:creationId xmlns:a16="http://schemas.microsoft.com/office/drawing/2014/main" id="{73BA5D05-D60E-4CE2-85A1-2733A41163C5}"/>
                </a:ext>
              </a:extLst>
            </p:cNvPr>
            <p:cNvSpPr txBox="1">
              <a:spLocks noChangeArrowheads="1"/>
            </p:cNvSpPr>
            <p:nvPr/>
          </p:nvSpPr>
          <p:spPr bwMode="auto">
            <a:xfrm>
              <a:off x="4176" y="3072"/>
              <a:ext cx="141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dirty="0">
                  <a:solidFill>
                    <a:schemeClr val="tx1">
                      <a:lumMod val="75000"/>
                    </a:schemeClr>
                  </a:solidFill>
                  <a:cs typeface="Arial" panose="020B0604020202020204" pitchFamily="34" charset="0"/>
                </a:rPr>
                <a:t>example:</a:t>
              </a:r>
            </a:p>
            <a:p>
              <a:pPr eaLnBrk="1" hangingPunct="1">
                <a:buFontTx/>
                <a:buChar char="-"/>
              </a:pPr>
              <a:r>
                <a:rPr lang="en-US" altLang="en-US" sz="1500" dirty="0">
                  <a:solidFill>
                    <a:schemeClr val="tx1">
                      <a:lumMod val="75000"/>
                    </a:schemeClr>
                  </a:solidFill>
                  <a:cs typeface="Arial" panose="020B0604020202020204" pitchFamily="34" charset="0"/>
                </a:rPr>
                <a:t>Recurrent Neural</a:t>
              </a:r>
              <a:br>
                <a:rPr lang="en-US" altLang="en-US" sz="1500" dirty="0">
                  <a:solidFill>
                    <a:schemeClr val="tx1">
                      <a:lumMod val="75000"/>
                    </a:schemeClr>
                  </a:solidFill>
                  <a:cs typeface="Arial" panose="020B0604020202020204" pitchFamily="34" charset="0"/>
                </a:rPr>
              </a:br>
              <a:r>
                <a:rPr lang="en-US" altLang="en-US" sz="1500" dirty="0">
                  <a:solidFill>
                    <a:schemeClr val="tx1">
                      <a:lumMod val="75000"/>
                    </a:schemeClr>
                  </a:solidFill>
                  <a:cs typeface="Arial" panose="020B0604020202020204" pitchFamily="34" charset="0"/>
                </a:rPr>
                <a:t>  Network (for time</a:t>
              </a:r>
              <a:br>
                <a:rPr lang="en-US" altLang="en-US" sz="1500" dirty="0">
                  <a:solidFill>
                    <a:schemeClr val="tx1">
                      <a:lumMod val="75000"/>
                    </a:schemeClr>
                  </a:solidFill>
                  <a:cs typeface="Arial" panose="020B0604020202020204" pitchFamily="34" charset="0"/>
                </a:rPr>
              </a:br>
              <a:r>
                <a:rPr lang="en-US" altLang="en-US" sz="1500" dirty="0">
                  <a:solidFill>
                    <a:schemeClr val="tx1">
                      <a:lumMod val="75000"/>
                    </a:schemeClr>
                  </a:solidFill>
                  <a:cs typeface="Arial" panose="020B0604020202020204" pitchFamily="34" charset="0"/>
                </a:rPr>
                <a:t>  series recognition)</a:t>
              </a:r>
            </a:p>
          </p:txBody>
        </p:sp>
      </p:grpSp>
      <p:sp>
        <p:nvSpPr>
          <p:cNvPr id="89"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43</a:t>
            </a:fld>
            <a:endParaRPr lang="de-DE" dirty="0"/>
          </a:p>
        </p:txBody>
      </p:sp>
    </p:spTree>
    <p:extLst>
      <p:ext uri="{BB962C8B-B14F-4D97-AF65-F5344CB8AC3E}">
        <p14:creationId xmlns:p14="http://schemas.microsoft.com/office/powerpoint/2010/main" val="3340549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646331"/>
          </a:xfrm>
        </p:spPr>
        <p:txBody>
          <a:bodyPr/>
          <a:lstStyle/>
          <a:p>
            <a:r>
              <a:rPr lang="de-DE" dirty="0"/>
              <a:t>BackPropagation</a:t>
            </a:r>
          </a:p>
        </p:txBody>
      </p:sp>
      <p:sp>
        <p:nvSpPr>
          <p:cNvPr id="3" name="Foliennummernplatzhalter 2">
            <a:extLst>
              <a:ext uri="{FF2B5EF4-FFF2-40B4-BE49-F238E27FC236}">
                <a16:creationId xmlns:a16="http://schemas.microsoft.com/office/drawing/2014/main" id="{597C976E-80FB-8043-A2FA-70D3F515CA8F}"/>
              </a:ext>
            </a:extLst>
          </p:cNvPr>
          <p:cNvSpPr>
            <a:spLocks noGrp="1"/>
          </p:cNvSpPr>
          <p:nvPr>
            <p:ph type="sldNum" sz="quarter" idx="4"/>
          </p:nvPr>
        </p:nvSpPr>
        <p:spPr/>
        <p:txBody>
          <a:bodyPr/>
          <a:lstStyle/>
          <a:p>
            <a:fld id="{15C29056-5AFA-7949-831A-3EC086771171}" type="slidenum">
              <a:rPr lang="de-DE" smtClean="0"/>
              <a:pPr/>
              <a:t>44</a:t>
            </a:fld>
            <a:endParaRPr lang="de-DE" dirty="0"/>
          </a:p>
        </p:txBody>
      </p:sp>
      <p:sp>
        <p:nvSpPr>
          <p:cNvPr id="4" name="Fußzeilenplatzhalter 3">
            <a:extLst>
              <a:ext uri="{FF2B5EF4-FFF2-40B4-BE49-F238E27FC236}">
                <a16:creationId xmlns:a16="http://schemas.microsoft.com/office/drawing/2014/main" id="{3038D155-696E-394D-AC74-0C0A4611EA6C}"/>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1825318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EBD4-1658-496D-8ABE-ED8EAF595329}"/>
              </a:ext>
            </a:extLst>
          </p:cNvPr>
          <p:cNvSpPr>
            <a:spLocks noGrp="1"/>
          </p:cNvSpPr>
          <p:nvPr>
            <p:ph type="title"/>
          </p:nvPr>
        </p:nvSpPr>
        <p:spPr/>
        <p:txBody>
          <a:bodyPr/>
          <a:lstStyle/>
          <a:p>
            <a:r>
              <a:rPr lang="de-DE" dirty="0"/>
              <a:t>Learning Algorithm</a:t>
            </a:r>
            <a:endParaRPr lang="en-GB" dirty="0"/>
          </a:p>
        </p:txBody>
      </p:sp>
      <p:sp>
        <p:nvSpPr>
          <p:cNvPr id="3" name="Content Placeholder 2">
            <a:extLst>
              <a:ext uri="{FF2B5EF4-FFF2-40B4-BE49-F238E27FC236}">
                <a16:creationId xmlns:a16="http://schemas.microsoft.com/office/drawing/2014/main" id="{540FB949-5022-4521-A742-33F2812BBBC8}"/>
              </a:ext>
            </a:extLst>
          </p:cNvPr>
          <p:cNvSpPr>
            <a:spLocks noGrp="1"/>
          </p:cNvSpPr>
          <p:nvPr>
            <p:ph idx="1"/>
          </p:nvPr>
        </p:nvSpPr>
        <p:spPr>
          <a:xfrm>
            <a:off x="358775" y="899999"/>
            <a:ext cx="8426450" cy="2178805"/>
          </a:xfrm>
        </p:spPr>
        <p:txBody>
          <a:bodyPr>
            <a:normAutofit/>
          </a:bodyPr>
          <a:lstStyle/>
          <a:p>
            <a:pPr algn="l"/>
            <a:r>
              <a:rPr lang="en-GB" sz="2000" b="1" i="0" u="none" strike="noStrike" baseline="0" dirty="0"/>
              <a:t>Problem: </a:t>
            </a:r>
            <a:r>
              <a:rPr lang="en-GB" sz="2000" b="0" i="0" u="none" strike="noStrike" baseline="0" dirty="0"/>
              <a:t>How do we automatically adjust the weights (and thresholds) for the neurons of the hidden layer?</a:t>
            </a:r>
          </a:p>
          <a:p>
            <a:pPr algn="l"/>
            <a:r>
              <a:rPr lang="en-GB" sz="2000" b="1" i="0" u="none" strike="noStrike" baseline="0" dirty="0"/>
              <a:t>Solution</a:t>
            </a:r>
            <a:r>
              <a:rPr lang="en-GB" sz="2000" b="0" i="0" u="none" strike="noStrike" baseline="0" dirty="0"/>
              <a:t>: gradient descent</a:t>
            </a:r>
          </a:p>
          <a:p>
            <a:pPr algn="l"/>
            <a:r>
              <a:rPr lang="en-GB" sz="2000" b="0" i="0" u="none" strike="noStrike" baseline="0" dirty="0"/>
              <a:t>Does not work with binary (non-differentiable) threshold function as activation function for the neurons.</a:t>
            </a:r>
          </a:p>
          <a:p>
            <a:pPr algn="l"/>
            <a:r>
              <a:rPr lang="en-GB" sz="2000" b="0" i="0" u="none" strike="noStrike" baseline="0" dirty="0"/>
              <a:t>Activation function must be a </a:t>
            </a:r>
            <a:r>
              <a:rPr lang="en-GB" sz="2000" b="1" i="0" u="none" strike="noStrike" baseline="0" dirty="0"/>
              <a:t>differentiable</a:t>
            </a:r>
            <a:r>
              <a:rPr lang="en-GB" sz="2000" b="0" i="0" u="none" strike="noStrike" baseline="0" dirty="0"/>
              <a:t> function</a:t>
            </a:r>
          </a:p>
          <a:p>
            <a:pPr marL="0" indent="0" algn="l">
              <a:buNone/>
            </a:pPr>
            <a:endParaRPr lang="en-GB" sz="2000" b="0" i="0" u="none" strike="noStrike" baseline="0" dirty="0"/>
          </a:p>
          <a:p>
            <a:pPr marL="0" indent="0" algn="l">
              <a:buNone/>
            </a:pPr>
            <a:endParaRPr lang="en-GB" sz="2000" dirty="0"/>
          </a:p>
        </p:txBody>
      </p:sp>
      <p:pic>
        <p:nvPicPr>
          <p:cNvPr id="7" name="Picture 6">
            <a:extLst>
              <a:ext uri="{FF2B5EF4-FFF2-40B4-BE49-F238E27FC236}">
                <a16:creationId xmlns:a16="http://schemas.microsoft.com/office/drawing/2014/main" id="{BF4184FF-BEE4-432A-9E63-EF4E8966AD23}"/>
              </a:ext>
            </a:extLst>
          </p:cNvPr>
          <p:cNvPicPr>
            <a:picLocks noChangeAspect="1"/>
          </p:cNvPicPr>
          <p:nvPr/>
        </p:nvPicPr>
        <p:blipFill>
          <a:blip r:embed="rId2"/>
          <a:stretch>
            <a:fillRect/>
          </a:stretch>
        </p:blipFill>
        <p:spPr>
          <a:xfrm>
            <a:off x="3016854" y="3078804"/>
            <a:ext cx="2966852" cy="2251031"/>
          </a:xfrm>
          <a:prstGeom prst="rect">
            <a:avLst/>
          </a:prstGeom>
        </p:spPr>
      </p:pic>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45</a:t>
            </a:fld>
            <a:endParaRPr lang="de-DE" dirty="0"/>
          </a:p>
        </p:txBody>
      </p:sp>
    </p:spTree>
    <p:extLst>
      <p:ext uri="{BB962C8B-B14F-4D97-AF65-F5344CB8AC3E}">
        <p14:creationId xmlns:p14="http://schemas.microsoft.com/office/powerpoint/2010/main" val="1034344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a:extLst>
              <a:ext uri="{FF2B5EF4-FFF2-40B4-BE49-F238E27FC236}">
                <a16:creationId xmlns:a16="http://schemas.microsoft.com/office/drawing/2014/main" id="{BD4D7C5C-1DD6-4D5D-B16E-2684A3FDC2FC}"/>
              </a:ext>
            </a:extLst>
          </p:cNvPr>
          <p:cNvSpPr>
            <a:spLocks noGrp="1" noChangeArrowheads="1"/>
          </p:cNvSpPr>
          <p:nvPr>
            <p:ph type="title"/>
          </p:nvPr>
        </p:nvSpPr>
        <p:spPr/>
        <p:txBody>
          <a:bodyPr/>
          <a:lstStyle/>
          <a:p>
            <a:pPr eaLnBrk="1" hangingPunct="1"/>
            <a:r>
              <a:rPr lang="en-US" altLang="en-US" dirty="0"/>
              <a:t>Training of a Feed Forward Neural Network - MLP</a:t>
            </a:r>
          </a:p>
        </p:txBody>
      </p:sp>
      <p:sp>
        <p:nvSpPr>
          <p:cNvPr id="50182" name="Rectangle 3">
            <a:extLst>
              <a:ext uri="{FF2B5EF4-FFF2-40B4-BE49-F238E27FC236}">
                <a16:creationId xmlns:a16="http://schemas.microsoft.com/office/drawing/2014/main" id="{00935B15-F95B-4B0E-AB7B-16E1888FD10B}"/>
              </a:ext>
            </a:extLst>
          </p:cNvPr>
          <p:cNvSpPr>
            <a:spLocks noGrp="1" noChangeArrowheads="1"/>
          </p:cNvSpPr>
          <p:nvPr>
            <p:ph idx="1"/>
          </p:nvPr>
        </p:nvSpPr>
        <p:spPr>
          <a:xfrm>
            <a:off x="501444" y="914400"/>
            <a:ext cx="8115190" cy="3321996"/>
          </a:xfrm>
        </p:spPr>
        <p:txBody>
          <a:bodyPr>
            <a:normAutofit/>
          </a:bodyPr>
          <a:lstStyle/>
          <a:p>
            <a:pPr eaLnBrk="1" hangingPunct="1"/>
            <a:r>
              <a:rPr lang="en-US" altLang="en-US" sz="2000" dirty="0"/>
              <a:t>Teach (ensemble of) neuron(s) a desired input-output behavior.</a:t>
            </a:r>
          </a:p>
          <a:p>
            <a:pPr eaLnBrk="1" hangingPunct="1"/>
            <a:endParaRPr lang="en-US" altLang="en-US" sz="2000" dirty="0"/>
          </a:p>
          <a:p>
            <a:pPr eaLnBrk="1" hangingPunct="1"/>
            <a:r>
              <a:rPr lang="en-US" altLang="en-US" sz="2000" dirty="0"/>
              <a:t>Show examples from the training set repeatedly</a:t>
            </a:r>
          </a:p>
          <a:p>
            <a:pPr eaLnBrk="1" hangingPunct="1"/>
            <a:endParaRPr lang="en-US" altLang="en-US" sz="2000" dirty="0"/>
          </a:p>
          <a:p>
            <a:pPr eaLnBrk="1" hangingPunct="1"/>
            <a:r>
              <a:rPr lang="en-US" altLang="en-US" sz="2000" dirty="0"/>
              <a:t>Networks adjusts parameters to fit underlying function</a:t>
            </a:r>
          </a:p>
          <a:p>
            <a:pPr lvl="1" eaLnBrk="1" hangingPunct="1"/>
            <a:r>
              <a:rPr lang="en-US" altLang="en-US" sz="1800" dirty="0"/>
              <a:t>topology</a:t>
            </a:r>
          </a:p>
          <a:p>
            <a:pPr lvl="1" eaLnBrk="1" hangingPunct="1"/>
            <a:r>
              <a:rPr lang="en-US" altLang="en-US" sz="1800" dirty="0"/>
              <a:t>weights</a:t>
            </a:r>
          </a:p>
          <a:p>
            <a:pPr lvl="1" eaLnBrk="1" hangingPunct="1"/>
            <a:r>
              <a:rPr lang="en-US" altLang="en-US" sz="1800" dirty="0"/>
              <a:t>internal functional parameters</a:t>
            </a:r>
          </a:p>
        </p:txBody>
      </p:sp>
      <p:sp>
        <p:nvSpPr>
          <p:cNvPr id="2" name="Oval 1">
            <a:extLst>
              <a:ext uri="{FF2B5EF4-FFF2-40B4-BE49-F238E27FC236}">
                <a16:creationId xmlns:a16="http://schemas.microsoft.com/office/drawing/2014/main" id="{6AD0B9C5-B975-4D40-94FB-D342D25DE206}"/>
              </a:ext>
            </a:extLst>
          </p:cNvPr>
          <p:cNvSpPr/>
          <p:nvPr/>
        </p:nvSpPr>
        <p:spPr>
          <a:xfrm>
            <a:off x="633207" y="3201494"/>
            <a:ext cx="1440160" cy="36004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46</a:t>
            </a:fld>
            <a:endParaRPr lang="de-DE" dirty="0"/>
          </a:p>
        </p:txBody>
      </p:sp>
    </p:spTree>
    <p:extLst>
      <p:ext uri="{BB962C8B-B14F-4D97-AF65-F5344CB8AC3E}">
        <p14:creationId xmlns:p14="http://schemas.microsoft.com/office/powerpoint/2010/main" val="1337402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655-9520-5E43-A1CF-282741201094}"/>
              </a:ext>
            </a:extLst>
          </p:cNvPr>
          <p:cNvSpPr>
            <a:spLocks noGrp="1"/>
          </p:cNvSpPr>
          <p:nvPr>
            <p:ph type="title"/>
          </p:nvPr>
        </p:nvSpPr>
        <p:spPr/>
        <p:txBody>
          <a:bodyPr/>
          <a:lstStyle/>
          <a:p>
            <a:r>
              <a:rPr lang="en-US" altLang="en-US" dirty="0"/>
              <a:t>Error Function</a:t>
            </a:r>
            <a:endParaRPr lang="en-US" dirty="0"/>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8A41502-59C7-2841-8D54-80B0E95A2FB5}"/>
                  </a:ext>
                </a:extLst>
              </p:cNvPr>
              <p:cNvSpPr txBox="1"/>
              <p:nvPr/>
            </p:nvSpPr>
            <p:spPr>
              <a:xfrm>
                <a:off x="6147844" y="4051278"/>
                <a:ext cx="1646605" cy="950773"/>
              </a:xfrm>
              <a:prstGeom prst="rect">
                <a:avLst/>
              </a:prstGeom>
              <a:noFill/>
            </p:spPr>
            <p:txBody>
              <a:bodyPr wrap="none" rtlCol="0">
                <a:spAutoFit/>
              </a:bodyPr>
              <a:lstStyle/>
              <a:p>
                <a:r>
                  <a:rPr lang="en-US" dirty="0">
                    <a:solidFill>
                      <a:schemeClr val="tx1">
                        <a:lumMod val="75000"/>
                      </a:schemeClr>
                    </a:solidFill>
                    <a:latin typeface="Arial" panose="020B0604020202020204" pitchFamily="34" charset="0"/>
                    <a:cs typeface="Arial" panose="020B0604020202020204" pitchFamily="34" charset="0"/>
                  </a:rPr>
                  <a:t>Forward pass:</a:t>
                </a:r>
              </a:p>
              <a:p>
                <a:pPr/>
                <a14:m>
                  <m:oMathPara xmlns:m="http://schemas.openxmlformats.org/officeDocument/2006/math">
                    <m:oMathParaPr>
                      <m:jc m:val="left"/>
                    </m:oMathParaPr>
                    <m:oMath xmlns:m="http://schemas.openxmlformats.org/officeDocument/2006/math">
                      <m:r>
                        <a:rPr lang="de-DE" b="1" i="1" smtClean="0">
                          <a:solidFill>
                            <a:schemeClr val="tx1">
                              <a:lumMod val="75000"/>
                            </a:schemeClr>
                          </a:solidFill>
                          <a:latin typeface="Cambria Math" panose="02040503050406030204" pitchFamily="18" charset="0"/>
                        </a:rPr>
                        <m:t>𝒐</m:t>
                      </m:r>
                      <m:r>
                        <a:rPr lang="de-DE">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𝑓</m:t>
                      </m:r>
                      <m:d>
                        <m:dPr>
                          <m:ctrlPr>
                            <a:rPr lang="de-DE" i="1">
                              <a:solidFill>
                                <a:schemeClr val="tx1">
                                  <a:lumMod val="75000"/>
                                </a:schemeClr>
                              </a:solidFill>
                              <a:latin typeface="Cambria Math" panose="02040503050406030204" pitchFamily="18" charset="0"/>
                            </a:rPr>
                          </m:ctrlPr>
                        </m:dPr>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𝑊</m:t>
                              </m:r>
                            </m:e>
                            <m:sub>
                              <m:r>
                                <a:rPr lang="de-DE" i="1">
                                  <a:solidFill>
                                    <a:schemeClr val="tx1">
                                      <a:lumMod val="75000"/>
                                    </a:schemeClr>
                                  </a:solidFill>
                                  <a:latin typeface="Cambria Math" panose="02040503050406030204" pitchFamily="18" charset="0"/>
                                </a:rPr>
                                <m:t>𝑥</m:t>
                              </m:r>
                            </m:sub>
                            <m:sup>
                              <m:r>
                                <a:rPr lang="de-DE" i="1">
                                  <a:solidFill>
                                    <a:schemeClr val="tx1">
                                      <a:lumMod val="75000"/>
                                    </a:schemeClr>
                                  </a:solidFill>
                                  <a:latin typeface="Cambria Math" panose="02040503050406030204" pitchFamily="18" charset="0"/>
                                </a:rPr>
                                <m:t>2</m:t>
                              </m:r>
                            </m:sup>
                          </m:sSubSup>
                          <m:r>
                            <a:rPr lang="de-DE" b="1" i="1">
                              <a:solidFill>
                                <a:schemeClr val="tx1">
                                  <a:lumMod val="75000"/>
                                </a:schemeClr>
                              </a:solidFill>
                              <a:latin typeface="Cambria Math" panose="02040503050406030204" pitchFamily="18" charset="0"/>
                            </a:rPr>
                            <m:t>𝒙</m:t>
                          </m:r>
                        </m:e>
                      </m:d>
                    </m:oMath>
                  </m:oMathPara>
                </a14:m>
                <a:endParaRPr lang="de-DE" dirty="0">
                  <a:solidFill>
                    <a:schemeClr val="tx1">
                      <a:lumMod val="75000"/>
                    </a:schemeClr>
                  </a:solidFill>
                </a:endParaRPr>
              </a:p>
              <a:p>
                <a:pPr/>
                <a14:m>
                  <m:oMathPara xmlns:m="http://schemas.openxmlformats.org/officeDocument/2006/math">
                    <m:oMathParaPr>
                      <m:jc m:val="left"/>
                    </m:oMathParaPr>
                    <m:oMath xmlns:m="http://schemas.openxmlformats.org/officeDocument/2006/math">
                      <m:r>
                        <a:rPr lang="de-DE" i="1">
                          <a:solidFill>
                            <a:schemeClr val="tx1">
                              <a:lumMod val="75000"/>
                            </a:schemeClr>
                          </a:solidFill>
                          <a:latin typeface="Cambria Math" panose="02040503050406030204" pitchFamily="18" charset="0"/>
                        </a:rPr>
                        <m:t>𝑦</m:t>
                      </m:r>
                      <m:r>
                        <a:rPr lang="de-DE" i="1">
                          <a:solidFill>
                            <a:schemeClr val="tx1">
                              <a:lumMod val="75000"/>
                            </a:schemeClr>
                          </a:solidFill>
                          <a:latin typeface="Cambria Math" panose="02040503050406030204" pitchFamily="18" charset="0"/>
                        </a:rPr>
                        <m:t>=</m:t>
                      </m:r>
                      <m:r>
                        <a:rPr lang="de-DE" b="0" i="1" smtClean="0">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𝑊</m:t>
                          </m:r>
                        </m:e>
                        <m:sub>
                          <m:r>
                            <a:rPr lang="de-DE" i="1">
                              <a:solidFill>
                                <a:schemeClr val="tx1">
                                  <a:lumMod val="75000"/>
                                </a:schemeClr>
                              </a:solidFill>
                              <a:latin typeface="Cambria Math" panose="02040503050406030204" pitchFamily="18" charset="0"/>
                            </a:rPr>
                            <m:t>𝑦</m:t>
                          </m:r>
                        </m:sub>
                        <m:sup>
                          <m:r>
                            <a:rPr lang="de-DE" i="1">
                              <a:solidFill>
                                <a:schemeClr val="tx1">
                                  <a:lumMod val="75000"/>
                                </a:schemeClr>
                              </a:solidFill>
                              <a:latin typeface="Cambria Math" panose="02040503050406030204" pitchFamily="18" charset="0"/>
                            </a:rPr>
                            <m:t>3</m:t>
                          </m:r>
                        </m:sup>
                      </m:sSubSup>
                      <m:r>
                        <a:rPr lang="de-DE" b="1" i="1" smtClean="0">
                          <a:solidFill>
                            <a:schemeClr val="tx1">
                              <a:lumMod val="75000"/>
                            </a:schemeClr>
                          </a:solidFill>
                          <a:latin typeface="Cambria Math" panose="02040503050406030204" pitchFamily="18" charset="0"/>
                        </a:rPr>
                        <m:t>𝒐</m:t>
                      </m:r>
                      <m:r>
                        <a:rPr lang="de-DE" i="1">
                          <a:solidFill>
                            <a:schemeClr val="tx1">
                              <a:lumMod val="75000"/>
                            </a:schemeClr>
                          </a:solidFill>
                          <a:latin typeface="Cambria Math" panose="02040503050406030204" pitchFamily="18" charset="0"/>
                        </a:rPr>
                        <m:t>)</m:t>
                      </m:r>
                    </m:oMath>
                  </m:oMathPara>
                </a14:m>
                <a:endParaRPr lang="de-DE" dirty="0">
                  <a:solidFill>
                    <a:schemeClr val="tx1">
                      <a:lumMod val="75000"/>
                    </a:schemeClr>
                  </a:solidFill>
                </a:endParaRPr>
              </a:p>
            </p:txBody>
          </p:sp>
        </mc:Choice>
        <mc:Fallback xmlns="">
          <p:sp>
            <p:nvSpPr>
              <p:cNvPr id="45" name="TextBox 44">
                <a:extLst>
                  <a:ext uri="{FF2B5EF4-FFF2-40B4-BE49-F238E27FC236}">
                    <a16:creationId xmlns:a16="http://schemas.microsoft.com/office/drawing/2014/main" id="{A8A41502-59C7-2841-8D54-80B0E95A2FB5}"/>
                  </a:ext>
                </a:extLst>
              </p:cNvPr>
              <p:cNvSpPr txBox="1">
                <a:spLocks noRot="1" noChangeAspect="1" noMove="1" noResize="1" noEditPoints="1" noAdjustHandles="1" noChangeArrowheads="1" noChangeShapeType="1" noTextEdit="1"/>
              </p:cNvSpPr>
              <p:nvPr/>
            </p:nvSpPr>
            <p:spPr>
              <a:xfrm>
                <a:off x="6147844" y="4051278"/>
                <a:ext cx="1646605" cy="950773"/>
              </a:xfrm>
              <a:prstGeom prst="rect">
                <a:avLst/>
              </a:prstGeom>
              <a:blipFill>
                <a:blip r:embed="rId2"/>
                <a:stretch>
                  <a:fillRect l="-3333" t="-3846" r="-2593" b="-2564"/>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A9E0D6F2-6642-4E41-8BD6-F244E727806B}"/>
              </a:ext>
            </a:extLst>
          </p:cNvPr>
          <p:cNvSpPr txBox="1"/>
          <p:nvPr/>
        </p:nvSpPr>
        <p:spPr>
          <a:xfrm>
            <a:off x="7338134" y="3112679"/>
            <a:ext cx="760562" cy="646331"/>
          </a:xfrm>
          <a:prstGeom prst="rect">
            <a:avLst/>
          </a:prstGeom>
          <a:noFill/>
        </p:spPr>
        <p:txBody>
          <a:bodyPr wrap="square" rtlCol="0">
            <a:spAutoFit/>
          </a:bodyPr>
          <a:lstStyle/>
          <a:p>
            <a:r>
              <a:rPr lang="de-DE" sz="1200" dirty="0">
                <a:solidFill>
                  <a:schemeClr val="tx1">
                    <a:lumMod val="75000"/>
                  </a:schemeClr>
                </a:solidFill>
                <a:latin typeface="Arial" panose="020B0604020202020204" pitchFamily="34" charset="0"/>
                <a:cs typeface="Arial" panose="020B0604020202020204" pitchFamily="34" charset="0"/>
              </a:rPr>
              <a:t>Network output value k</a:t>
            </a:r>
            <a:endParaRPr lang="en-GB" sz="1200" dirty="0">
              <a:solidFill>
                <a:schemeClr val="tx1">
                  <a:lumMod val="75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44C2F341-D7A9-4E1D-A51E-C103A912950F}"/>
              </a:ext>
            </a:extLst>
          </p:cNvPr>
          <p:cNvSpPr txBox="1"/>
          <p:nvPr/>
        </p:nvSpPr>
        <p:spPr>
          <a:xfrm>
            <a:off x="8060722" y="3541778"/>
            <a:ext cx="670376" cy="461665"/>
          </a:xfrm>
          <a:prstGeom prst="rect">
            <a:avLst/>
          </a:prstGeom>
          <a:noFill/>
        </p:spPr>
        <p:txBody>
          <a:bodyPr wrap="none" rtlCol="0">
            <a:spAutoFit/>
          </a:bodyPr>
          <a:lstStyle/>
          <a:p>
            <a:r>
              <a:rPr lang="de-DE" sz="1200" dirty="0">
                <a:solidFill>
                  <a:schemeClr val="tx1">
                    <a:lumMod val="75000"/>
                  </a:schemeClr>
                </a:solidFill>
                <a:latin typeface="Arial" panose="020B0604020202020204" pitchFamily="34" charset="0"/>
                <a:cs typeface="Arial" panose="020B0604020202020204" pitchFamily="34" charset="0"/>
              </a:rPr>
              <a:t>Target </a:t>
            </a:r>
          </a:p>
          <a:p>
            <a:r>
              <a:rPr lang="de-DE" sz="1200" dirty="0">
                <a:solidFill>
                  <a:schemeClr val="tx1">
                    <a:lumMod val="75000"/>
                  </a:schemeClr>
                </a:solidFill>
                <a:latin typeface="Arial" panose="020B0604020202020204" pitchFamily="34" charset="0"/>
                <a:cs typeface="Arial" panose="020B0604020202020204" pitchFamily="34" charset="0"/>
              </a:rPr>
              <a:t>value k</a:t>
            </a:r>
            <a:endParaRPr lang="en-GB" sz="1200" dirty="0">
              <a:solidFill>
                <a:schemeClr val="tx1">
                  <a:lumMod val="75000"/>
                </a:schemeClr>
              </a:solidFill>
              <a:latin typeface="Arial" panose="020B0604020202020204" pitchFamily="34" charset="0"/>
              <a:cs typeface="Arial" panose="020B0604020202020204" pitchFamily="34" charset="0"/>
            </a:endParaRPr>
          </a:p>
        </p:txBody>
      </p:sp>
      <p:cxnSp>
        <p:nvCxnSpPr>
          <p:cNvPr id="60" name="Straight Arrow Connector 59">
            <a:extLst>
              <a:ext uri="{FF2B5EF4-FFF2-40B4-BE49-F238E27FC236}">
                <a16:creationId xmlns:a16="http://schemas.microsoft.com/office/drawing/2014/main" id="{C0DDD913-66B8-4AFF-99DD-EF17D0084C1C}"/>
              </a:ext>
            </a:extLst>
          </p:cNvPr>
          <p:cNvCxnSpPr>
            <a:cxnSpLocks/>
          </p:cNvCxnSpPr>
          <p:nvPr/>
        </p:nvCxnSpPr>
        <p:spPr>
          <a:xfrm flipH="1" flipV="1">
            <a:off x="8293986" y="2699648"/>
            <a:ext cx="27426" cy="8299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D30FE64-D591-4BD0-94E7-6F30E2466022}"/>
              </a:ext>
            </a:extLst>
          </p:cNvPr>
          <p:cNvCxnSpPr>
            <a:cxnSpLocks/>
          </p:cNvCxnSpPr>
          <p:nvPr/>
        </p:nvCxnSpPr>
        <p:spPr>
          <a:xfrm flipV="1">
            <a:off x="7774252" y="2741686"/>
            <a:ext cx="0" cy="3567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D89C6B-B0D2-4DBA-99E8-4AD4845FF254}"/>
                  </a:ext>
                </a:extLst>
              </p:cNvPr>
              <p:cNvSpPr txBox="1"/>
              <p:nvPr/>
            </p:nvSpPr>
            <p:spPr>
              <a:xfrm>
                <a:off x="5934772" y="2145491"/>
                <a:ext cx="2756652" cy="7561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75000"/>
                            </a:schemeClr>
                          </a:solidFill>
                          <a:latin typeface="Cambria Math" panose="02040503050406030204" pitchFamily="18" charset="0"/>
                        </a:rPr>
                        <m:t>𝐸</m:t>
                      </m:r>
                      <m:r>
                        <a:rPr lang="en-US" i="1" smtClean="0">
                          <a:solidFill>
                            <a:schemeClr val="tx1">
                              <a:lumMod val="75000"/>
                            </a:schemeClr>
                          </a:solidFill>
                          <a:latin typeface="Cambria Math" panose="02040503050406030204" pitchFamily="18" charset="0"/>
                        </a:rPr>
                        <m:t>=</m:t>
                      </m:r>
                      <m:f>
                        <m:fPr>
                          <m:ctrlPr>
                            <a:rPr lang="en-US" i="1">
                              <a:solidFill>
                                <a:schemeClr val="tx1">
                                  <a:lumMod val="75000"/>
                                </a:schemeClr>
                              </a:solidFill>
                              <a:latin typeface="Cambria Math" panose="02040503050406030204" pitchFamily="18" charset="0"/>
                            </a:rPr>
                          </m:ctrlPr>
                        </m:fPr>
                        <m:num>
                          <m:r>
                            <a:rPr lang="en-US" i="1">
                              <a:solidFill>
                                <a:schemeClr val="tx1">
                                  <a:lumMod val="75000"/>
                                </a:schemeClr>
                              </a:solidFill>
                              <a:latin typeface="Cambria Math" panose="02040503050406030204" pitchFamily="18" charset="0"/>
                            </a:rPr>
                            <m:t>1</m:t>
                          </m:r>
                        </m:num>
                        <m:den>
                          <m:r>
                            <a:rPr lang="en-US" i="1">
                              <a:solidFill>
                                <a:schemeClr val="tx1">
                                  <a:lumMod val="75000"/>
                                </a:schemeClr>
                              </a:solidFill>
                              <a:latin typeface="Cambria Math" panose="02040503050406030204" pitchFamily="18" charset="0"/>
                            </a:rPr>
                            <m:t>2</m:t>
                          </m:r>
                        </m:den>
                      </m:f>
                      <m:nary>
                        <m:naryPr>
                          <m:chr m:val="∑"/>
                          <m:limLoc m:val="subSup"/>
                          <m:supHide m:val="on"/>
                          <m:ctrlPr>
                            <a:rPr lang="en-US" i="1" smtClean="0">
                              <a:solidFill>
                                <a:schemeClr val="tx1">
                                  <a:lumMod val="75000"/>
                                </a:schemeClr>
                              </a:solidFill>
                              <a:latin typeface="Cambria Math" panose="02040503050406030204" pitchFamily="18" charset="0"/>
                            </a:rPr>
                          </m:ctrlPr>
                        </m:naryPr>
                        <m:sub>
                          <m:r>
                            <m:rPr>
                              <m:brk m:alnAt="9"/>
                            </m:rPr>
                            <a:rPr lang="de-DE" b="0" i="1" smtClean="0">
                              <a:solidFill>
                                <a:schemeClr val="tx1">
                                  <a:lumMod val="75000"/>
                                </a:schemeClr>
                              </a:solidFill>
                              <a:latin typeface="Cambria Math" panose="02040503050406030204" pitchFamily="18" charset="0"/>
                            </a:rPr>
                            <m:t>𝑥</m:t>
                          </m:r>
                          <m:r>
                            <a:rPr lang="de-DE" b="0" i="1" smtClean="0">
                              <a:solidFill>
                                <a:schemeClr val="tx1">
                                  <a:lumMod val="75000"/>
                                </a:schemeClr>
                              </a:solidFill>
                              <a:latin typeface="Cambria Math" panose="02040503050406030204" pitchFamily="18" charset="0"/>
                              <a:ea typeface="Cambria Math" panose="02040503050406030204" pitchFamily="18" charset="0"/>
                            </a:rPr>
                            <m:t>∈</m:t>
                          </m:r>
                          <m:r>
                            <a:rPr lang="de-DE" b="0" i="1" smtClean="0">
                              <a:solidFill>
                                <a:schemeClr val="tx1">
                                  <a:lumMod val="75000"/>
                                </a:schemeClr>
                              </a:solidFill>
                              <a:latin typeface="Cambria Math" panose="02040503050406030204" pitchFamily="18" charset="0"/>
                              <a:ea typeface="Cambria Math" panose="02040503050406030204" pitchFamily="18" charset="0"/>
                            </a:rPr>
                            <m:t>𝑇</m:t>
                          </m:r>
                        </m:sub>
                        <m:sup/>
                        <m:e>
                          <m:nary>
                            <m:naryPr>
                              <m:chr m:val="∑"/>
                              <m:ctrlPr>
                                <a:rPr lang="en-US" i="1" smtClean="0">
                                  <a:solidFill>
                                    <a:schemeClr val="tx1">
                                      <a:lumMod val="75000"/>
                                    </a:schemeClr>
                                  </a:solidFill>
                                  <a:latin typeface="Cambria Math" panose="02040503050406030204" pitchFamily="18" charset="0"/>
                                </a:rPr>
                              </m:ctrlPr>
                            </m:naryPr>
                            <m:sub>
                              <m:r>
                                <a:rPr lang="de-DE" b="0" i="1" smtClean="0">
                                  <a:solidFill>
                                    <a:schemeClr val="tx1">
                                      <a:lumMod val="75000"/>
                                    </a:schemeClr>
                                  </a:solidFill>
                                  <a:latin typeface="Cambria Math" panose="02040503050406030204" pitchFamily="18" charset="0"/>
                                </a:rPr>
                                <m:t>𝑘</m:t>
                              </m:r>
                              <m:r>
                                <a:rPr lang="de-DE" b="0" i="1" smtClean="0">
                                  <a:solidFill>
                                    <a:schemeClr val="tx1">
                                      <a:lumMod val="75000"/>
                                    </a:schemeClr>
                                  </a:solidFill>
                                  <a:latin typeface="Cambria Math" panose="02040503050406030204" pitchFamily="18" charset="0"/>
                                </a:rPr>
                                <m:t>=1</m:t>
                              </m:r>
                            </m:sub>
                            <m:sup>
                              <m:r>
                                <a:rPr lang="de-DE" b="0" i="1" smtClean="0">
                                  <a:solidFill>
                                    <a:schemeClr val="tx1">
                                      <a:lumMod val="75000"/>
                                    </a:schemeClr>
                                  </a:solidFill>
                                  <a:latin typeface="Cambria Math" panose="02040503050406030204" pitchFamily="18" charset="0"/>
                                </a:rPr>
                                <m:t>𝑛</m:t>
                              </m:r>
                            </m:sup>
                            <m:e>
                              <m:sSup>
                                <m:sSupPr>
                                  <m:ctrlPr>
                                    <a:rPr lang="en-US" i="1">
                                      <a:solidFill>
                                        <a:schemeClr val="tx1">
                                          <a:lumMod val="75000"/>
                                        </a:schemeClr>
                                      </a:solidFill>
                                      <a:latin typeface="Cambria Math" panose="02040503050406030204" pitchFamily="18" charset="0"/>
                                    </a:rPr>
                                  </m:ctrlPr>
                                </m:sSupPr>
                                <m:e>
                                  <m:d>
                                    <m:dPr>
                                      <m:ctrlPr>
                                        <a:rPr lang="en-US" i="1">
                                          <a:solidFill>
                                            <a:schemeClr val="tx1">
                                              <a:lumMod val="75000"/>
                                            </a:schemeClr>
                                          </a:solidFill>
                                          <a:latin typeface="Cambria Math" panose="02040503050406030204" pitchFamily="18" charset="0"/>
                                        </a:rPr>
                                      </m:ctrlPr>
                                    </m:dPr>
                                    <m:e>
                                      <m:sSub>
                                        <m:sSubPr>
                                          <m:ctrlPr>
                                            <a:rPr lang="en-US" i="1">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𝑘</m:t>
                                          </m:r>
                                        </m:sub>
                                      </m:sSub>
                                      <m:r>
                                        <a:rPr lang="en-US" i="1">
                                          <a:solidFill>
                                            <a:schemeClr val="tx1">
                                              <a:lumMod val="75000"/>
                                            </a:schemeClr>
                                          </a:solidFill>
                                          <a:latin typeface="Cambria Math" panose="02040503050406030204" pitchFamily="18" charset="0"/>
                                        </a:rPr>
                                        <m:t>−</m:t>
                                      </m:r>
                                      <m:sSub>
                                        <m:sSubPr>
                                          <m:ctrlPr>
                                            <a:rPr lang="en-US" i="1">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𝑡</m:t>
                                          </m:r>
                                        </m:e>
                                        <m:sub>
                                          <m:r>
                                            <a:rPr lang="de-DE" b="0" i="1" smtClean="0">
                                              <a:solidFill>
                                                <a:schemeClr val="tx1">
                                                  <a:lumMod val="75000"/>
                                                </a:schemeClr>
                                              </a:solidFill>
                                              <a:latin typeface="Cambria Math" panose="02040503050406030204" pitchFamily="18" charset="0"/>
                                            </a:rPr>
                                            <m:t>𝑘</m:t>
                                          </m:r>
                                        </m:sub>
                                      </m:sSub>
                                    </m:e>
                                  </m:d>
                                </m:e>
                                <m:sup>
                                  <m:r>
                                    <a:rPr lang="en-US" i="1">
                                      <a:solidFill>
                                        <a:schemeClr val="tx1">
                                          <a:lumMod val="75000"/>
                                        </a:schemeClr>
                                      </a:solidFill>
                                      <a:latin typeface="Cambria Math" panose="02040503050406030204" pitchFamily="18" charset="0"/>
                                    </a:rPr>
                                    <m:t>2</m:t>
                                  </m:r>
                                </m:sup>
                              </m:sSup>
                            </m:e>
                          </m:nary>
                        </m:e>
                      </m:nary>
                    </m:oMath>
                  </m:oMathPara>
                </a14:m>
                <a:endParaRPr lang="en-US" dirty="0">
                  <a:solidFill>
                    <a:schemeClr val="tx1">
                      <a:lumMod val="75000"/>
                    </a:schemeClr>
                  </a:solidFill>
                </a:endParaRPr>
              </a:p>
            </p:txBody>
          </p:sp>
        </mc:Choice>
        <mc:Fallback xmlns="">
          <p:sp>
            <p:nvSpPr>
              <p:cNvPr id="3" name="TextBox 2">
                <a:extLst>
                  <a:ext uri="{FF2B5EF4-FFF2-40B4-BE49-F238E27FC236}">
                    <a16:creationId xmlns:a16="http://schemas.microsoft.com/office/drawing/2014/main" id="{57D89C6B-B0D2-4DBA-99E8-4AD4845FF254}"/>
                  </a:ext>
                </a:extLst>
              </p:cNvPr>
              <p:cNvSpPr txBox="1">
                <a:spLocks noRot="1" noChangeAspect="1" noMove="1" noResize="1" noEditPoints="1" noAdjustHandles="1" noChangeArrowheads="1" noChangeShapeType="1" noTextEdit="1"/>
              </p:cNvSpPr>
              <p:nvPr/>
            </p:nvSpPr>
            <p:spPr>
              <a:xfrm>
                <a:off x="5934772" y="2145491"/>
                <a:ext cx="2756652" cy="756169"/>
              </a:xfrm>
              <a:prstGeom prst="rect">
                <a:avLst/>
              </a:prstGeom>
              <a:blipFill>
                <a:blip r:embed="rId3"/>
                <a:stretch>
                  <a:fillRect/>
                </a:stretch>
              </a:blipFill>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0697747C-6534-4AFA-A589-79C850AF873E}"/>
              </a:ext>
            </a:extLst>
          </p:cNvPr>
          <p:cNvGrpSpPr/>
          <p:nvPr/>
        </p:nvGrpSpPr>
        <p:grpSpPr>
          <a:xfrm>
            <a:off x="775495" y="1931480"/>
            <a:ext cx="4986645" cy="2988676"/>
            <a:chOff x="825524" y="1889318"/>
            <a:chExt cx="4986645" cy="2988676"/>
          </a:xfrm>
        </p:grpSpPr>
        <p:grpSp>
          <p:nvGrpSpPr>
            <p:cNvPr id="71" name="Group 70">
              <a:extLst>
                <a:ext uri="{FF2B5EF4-FFF2-40B4-BE49-F238E27FC236}">
                  <a16:creationId xmlns:a16="http://schemas.microsoft.com/office/drawing/2014/main" id="{CE503B94-AB60-4C3B-9C22-E8D0AC92FC49}"/>
                </a:ext>
              </a:extLst>
            </p:cNvPr>
            <p:cNvGrpSpPr/>
            <p:nvPr/>
          </p:nvGrpSpPr>
          <p:grpSpPr>
            <a:xfrm>
              <a:off x="825524" y="2690904"/>
              <a:ext cx="285172" cy="1425632"/>
              <a:chOff x="1100697" y="3206871"/>
              <a:chExt cx="380230" cy="1900843"/>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25525FFC-2D3F-4569-91B7-51A7A755676F}"/>
                      </a:ext>
                    </a:extLst>
                  </p:cNvPr>
                  <p:cNvSpPr txBox="1"/>
                  <p:nvPr/>
                </p:nvSpPr>
                <p:spPr>
                  <a:xfrm>
                    <a:off x="1100697" y="3206871"/>
                    <a:ext cx="368135"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US" dirty="0">
                      <a:solidFill>
                        <a:schemeClr val="tx1">
                          <a:lumMod val="75000"/>
                        </a:schemeClr>
                      </a:solidFill>
                    </a:endParaRPr>
                  </a:p>
                </p:txBody>
              </p:sp>
            </mc:Choice>
            <mc:Fallback xmlns="">
              <p:sp>
                <p:nvSpPr>
                  <p:cNvPr id="6" name="TextBox 5">
                    <a:extLst>
                      <a:ext uri="{FF2B5EF4-FFF2-40B4-BE49-F238E27FC236}">
                        <a16:creationId xmlns:a16="http://schemas.microsoft.com/office/drawing/2014/main" id="{C88B30FB-DABE-BD43-BE00-D41EB170EB4B}"/>
                      </a:ext>
                    </a:extLst>
                  </p:cNvPr>
                  <p:cNvSpPr txBox="1">
                    <a:spLocks noRot="1" noChangeAspect="1" noMove="1" noResize="1" noEditPoints="1" noAdjustHandles="1" noChangeArrowheads="1" noChangeShapeType="1" noTextEdit="1"/>
                  </p:cNvSpPr>
                  <p:nvPr/>
                </p:nvSpPr>
                <p:spPr>
                  <a:xfrm>
                    <a:off x="1100697" y="3206871"/>
                    <a:ext cx="368135" cy="369332"/>
                  </a:xfrm>
                  <a:prstGeom prst="rect">
                    <a:avLst/>
                  </a:prstGeom>
                  <a:blipFill>
                    <a:blip r:embed="rId4"/>
                    <a:stretch>
                      <a:fillRect l="-13043" r="-6522"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49CAD17E-7BD9-4667-B8E1-B10957F246EE}"/>
                      </a:ext>
                    </a:extLst>
                  </p:cNvPr>
                  <p:cNvSpPr txBox="1"/>
                  <p:nvPr/>
                </p:nvSpPr>
                <p:spPr>
                  <a:xfrm>
                    <a:off x="1105695" y="4738382"/>
                    <a:ext cx="375232"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2</m:t>
                              </m:r>
                            </m:sub>
                          </m:sSub>
                        </m:oMath>
                      </m:oMathPara>
                    </a14:m>
                    <a:endParaRPr lang="en-US" dirty="0">
                      <a:solidFill>
                        <a:schemeClr val="tx1">
                          <a:lumMod val="75000"/>
                        </a:schemeClr>
                      </a:solidFill>
                    </a:endParaRPr>
                  </a:p>
                </p:txBody>
              </p:sp>
            </mc:Choice>
            <mc:Fallback xmlns="">
              <p:sp>
                <p:nvSpPr>
                  <p:cNvPr id="10" name="TextBox 9">
                    <a:extLst>
                      <a:ext uri="{FF2B5EF4-FFF2-40B4-BE49-F238E27FC236}">
                        <a16:creationId xmlns:a16="http://schemas.microsoft.com/office/drawing/2014/main" id="{5AF8690B-EF03-B24D-B595-B945CA728D8B}"/>
                      </a:ext>
                    </a:extLst>
                  </p:cNvPr>
                  <p:cNvSpPr txBox="1">
                    <a:spLocks noRot="1" noChangeAspect="1" noMove="1" noResize="1" noEditPoints="1" noAdjustHandles="1" noChangeArrowheads="1" noChangeShapeType="1" noTextEdit="1"/>
                  </p:cNvSpPr>
                  <p:nvPr/>
                </p:nvSpPr>
                <p:spPr>
                  <a:xfrm>
                    <a:off x="1105695" y="4738382"/>
                    <a:ext cx="375232" cy="369332"/>
                  </a:xfrm>
                  <a:prstGeom prst="rect">
                    <a:avLst/>
                  </a:prstGeom>
                  <a:blipFill>
                    <a:blip r:embed="rId5"/>
                    <a:stretch>
                      <a:fillRect l="-13043" r="-8696" b="-15556"/>
                    </a:stretch>
                  </a:blipFill>
                </p:spPr>
                <p:txBody>
                  <a:bodyPr/>
                  <a:lstStyle/>
                  <a:p>
                    <a:r>
                      <a:rPr lang="en-GB">
                        <a:noFill/>
                      </a:rPr>
                      <a:t> </a:t>
                    </a:r>
                  </a:p>
                </p:txBody>
              </p:sp>
            </mc:Fallback>
          </mc:AlternateContent>
        </p:grpSp>
        <p:sp>
          <p:nvSpPr>
            <p:cNvPr id="73" name="TextBox 72">
              <a:extLst>
                <a:ext uri="{FF2B5EF4-FFF2-40B4-BE49-F238E27FC236}">
                  <a16:creationId xmlns:a16="http://schemas.microsoft.com/office/drawing/2014/main" id="{95FCD225-11B2-44F9-BACD-BC1949A3186B}"/>
                </a:ext>
              </a:extLst>
            </p:cNvPr>
            <p:cNvSpPr txBox="1"/>
            <p:nvPr/>
          </p:nvSpPr>
          <p:spPr>
            <a:xfrm>
              <a:off x="2538302" y="2148631"/>
              <a:ext cx="65" cy="207749"/>
            </a:xfrm>
            <a:prstGeom prst="rect">
              <a:avLst/>
            </a:prstGeom>
            <a:noFill/>
          </p:spPr>
          <p:txBody>
            <a:bodyPr wrap="none" lIns="0" tIns="0" rIns="0" bIns="0" rtlCol="0">
              <a:spAutoFit/>
            </a:bodyPr>
            <a:lstStyle/>
            <a:p>
              <a:endParaRPr lang="en-US" sz="1350" dirty="0">
                <a:solidFill>
                  <a:schemeClr val="tx1">
                    <a:lumMod val="75000"/>
                  </a:schemeClr>
                </a:solidFill>
              </a:endParaRPr>
            </a:p>
          </p:txBody>
        </p:sp>
        <p:cxnSp>
          <p:nvCxnSpPr>
            <p:cNvPr id="74" name="Straight Arrow Connector 73">
              <a:extLst>
                <a:ext uri="{FF2B5EF4-FFF2-40B4-BE49-F238E27FC236}">
                  <a16:creationId xmlns:a16="http://schemas.microsoft.com/office/drawing/2014/main" id="{51C5AB17-A0A6-4AC3-A1B8-B62EB4B2B3E3}"/>
                </a:ext>
              </a:extLst>
            </p:cNvPr>
            <p:cNvCxnSpPr>
              <a:cxnSpLocks/>
              <a:endCxn id="137" idx="2"/>
            </p:cNvCxnSpPr>
            <p:nvPr/>
          </p:nvCxnSpPr>
          <p:spPr>
            <a:xfrm flipV="1">
              <a:off x="1223599" y="2212483"/>
              <a:ext cx="1358023" cy="640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C7E58A4-DD43-41D0-84C1-3567EEEB16B4}"/>
                </a:ext>
              </a:extLst>
            </p:cNvPr>
            <p:cNvCxnSpPr>
              <a:cxnSpLocks/>
              <a:endCxn id="132" idx="2"/>
            </p:cNvCxnSpPr>
            <p:nvPr/>
          </p:nvCxnSpPr>
          <p:spPr>
            <a:xfrm>
              <a:off x="1223599" y="2852905"/>
              <a:ext cx="1358023" cy="557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B368BFD-EC04-4084-82F1-704E7D243734}"/>
                </a:ext>
              </a:extLst>
            </p:cNvPr>
            <p:cNvCxnSpPr>
              <a:cxnSpLocks/>
              <a:endCxn id="127" idx="2"/>
            </p:cNvCxnSpPr>
            <p:nvPr/>
          </p:nvCxnSpPr>
          <p:spPr>
            <a:xfrm>
              <a:off x="1223599" y="2852905"/>
              <a:ext cx="1358023" cy="1755089"/>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905AD78-F991-4539-A4B2-CA70876DAB56}"/>
                </a:ext>
              </a:extLst>
            </p:cNvPr>
            <p:cNvCxnSpPr>
              <a:cxnSpLocks/>
              <a:endCxn id="137" idx="2"/>
            </p:cNvCxnSpPr>
            <p:nvPr/>
          </p:nvCxnSpPr>
          <p:spPr>
            <a:xfrm flipV="1">
              <a:off x="1223599" y="2212483"/>
              <a:ext cx="1358023" cy="1796633"/>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B95CBEC-D0BA-4E43-9659-17019D4E3710}"/>
                </a:ext>
              </a:extLst>
            </p:cNvPr>
            <p:cNvCxnSpPr>
              <a:cxnSpLocks/>
              <a:endCxn id="132" idx="2"/>
            </p:cNvCxnSpPr>
            <p:nvPr/>
          </p:nvCxnSpPr>
          <p:spPr>
            <a:xfrm flipV="1">
              <a:off x="1223599" y="3410239"/>
              <a:ext cx="1358023" cy="59887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96056C9-C6DF-4820-AD26-3F735FD0C72F}"/>
                </a:ext>
              </a:extLst>
            </p:cNvPr>
            <p:cNvCxnSpPr>
              <a:cxnSpLocks/>
              <a:endCxn id="127" idx="2"/>
            </p:cNvCxnSpPr>
            <p:nvPr/>
          </p:nvCxnSpPr>
          <p:spPr>
            <a:xfrm>
              <a:off x="1223599" y="4009116"/>
              <a:ext cx="1358023" cy="598878"/>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E4EE570-4D44-470D-B87B-8CD03C7CDCF7}"/>
                </a:ext>
              </a:extLst>
            </p:cNvPr>
            <p:cNvCxnSpPr>
              <a:cxnSpLocks/>
              <a:stCxn id="137" idx="6"/>
              <a:endCxn id="117" idx="2"/>
            </p:cNvCxnSpPr>
            <p:nvPr/>
          </p:nvCxnSpPr>
          <p:spPr>
            <a:xfrm>
              <a:off x="3121622" y="2212483"/>
              <a:ext cx="1358022" cy="646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2AD7F6D-3F1B-43D3-A9F7-E0C247D1AE00}"/>
                </a:ext>
              </a:extLst>
            </p:cNvPr>
            <p:cNvCxnSpPr>
              <a:cxnSpLocks/>
              <a:stCxn id="132" idx="6"/>
              <a:endCxn id="117" idx="2"/>
            </p:cNvCxnSpPr>
            <p:nvPr/>
          </p:nvCxnSpPr>
          <p:spPr>
            <a:xfrm flipV="1">
              <a:off x="3121622" y="2858904"/>
              <a:ext cx="1358022" cy="551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7B3825B-1158-4BFE-BC1E-5A6694AD544E}"/>
                </a:ext>
              </a:extLst>
            </p:cNvPr>
            <p:cNvCxnSpPr>
              <a:cxnSpLocks/>
              <a:stCxn id="127" idx="6"/>
              <a:endCxn id="117" idx="2"/>
            </p:cNvCxnSpPr>
            <p:nvPr/>
          </p:nvCxnSpPr>
          <p:spPr>
            <a:xfrm flipV="1">
              <a:off x="3121622" y="2858904"/>
              <a:ext cx="1358022" cy="1749090"/>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89142830-2434-4CDD-AA19-8B28B82AB232}"/>
                </a:ext>
              </a:extLst>
            </p:cNvPr>
            <p:cNvGrpSpPr/>
            <p:nvPr/>
          </p:nvGrpSpPr>
          <p:grpSpPr>
            <a:xfrm>
              <a:off x="2581622" y="1942483"/>
              <a:ext cx="540000" cy="2935511"/>
              <a:chOff x="3250470" y="2208977"/>
              <a:chExt cx="720000" cy="3914014"/>
            </a:xfrm>
          </p:grpSpPr>
          <p:grpSp>
            <p:nvGrpSpPr>
              <p:cNvPr id="124" name="Group 123">
                <a:extLst>
                  <a:ext uri="{FF2B5EF4-FFF2-40B4-BE49-F238E27FC236}">
                    <a16:creationId xmlns:a16="http://schemas.microsoft.com/office/drawing/2014/main" id="{B2D5DB1E-77A0-4805-BE3B-5F8C0EC89C14}"/>
                  </a:ext>
                </a:extLst>
              </p:cNvPr>
              <p:cNvGrpSpPr/>
              <p:nvPr/>
            </p:nvGrpSpPr>
            <p:grpSpPr>
              <a:xfrm>
                <a:off x="3250470" y="2208977"/>
                <a:ext cx="720000" cy="720000"/>
                <a:chOff x="3270425" y="2411833"/>
                <a:chExt cx="720000" cy="720000"/>
              </a:xfrm>
            </p:grpSpPr>
            <p:sp>
              <p:nvSpPr>
                <p:cNvPr id="137" name="Oval 136">
                  <a:extLst>
                    <a:ext uri="{FF2B5EF4-FFF2-40B4-BE49-F238E27FC236}">
                      <a16:creationId xmlns:a16="http://schemas.microsoft.com/office/drawing/2014/main" id="{991C3408-A35C-402C-BBB2-D5B533D2B422}"/>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138" name="Straight Connector 137">
                  <a:extLst>
                    <a:ext uri="{FF2B5EF4-FFF2-40B4-BE49-F238E27FC236}">
                      <a16:creationId xmlns:a16="http://schemas.microsoft.com/office/drawing/2014/main" id="{8F994407-10F9-438C-B0FD-CD92020F9D81}"/>
                    </a:ext>
                  </a:extLst>
                </p:cNvPr>
                <p:cNvCxnSpPr>
                  <a:cxnSpLocks/>
                  <a:stCxn id="137" idx="0"/>
                  <a:endCxn id="137"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1C643330-DDD8-4C00-B208-9D81275398DC}"/>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1" name="TextBox 50">
                      <a:extLst>
                        <a:ext uri="{FF2B5EF4-FFF2-40B4-BE49-F238E27FC236}">
                          <a16:creationId xmlns:a16="http://schemas.microsoft.com/office/drawing/2014/main" id="{1BDBAD93-C919-F848-967B-1CD43197E374}"/>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6"/>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780BDCF8-DF43-4976-AA93-FB0F5B1DEA81}"/>
                        </a:ext>
                      </a:extLst>
                    </p:cNvPr>
                    <p:cNvSpPr txBox="1"/>
                    <p:nvPr/>
                  </p:nvSpPr>
                  <p:spPr>
                    <a:xfrm>
                      <a:off x="3667600" y="2587168"/>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2" name="TextBox 51">
                      <a:extLst>
                        <a:ext uri="{FF2B5EF4-FFF2-40B4-BE49-F238E27FC236}">
                          <a16:creationId xmlns:a16="http://schemas.microsoft.com/office/drawing/2014/main" id="{03C7BD09-98D9-CB47-A7B3-BD54C8307CAA}"/>
                        </a:ext>
                      </a:extLst>
                    </p:cNvPr>
                    <p:cNvSpPr txBox="1">
                      <a:spLocks noRot="1" noChangeAspect="1" noMove="1" noResize="1" noEditPoints="1" noAdjustHandles="1" noChangeArrowheads="1" noChangeShapeType="1" noTextEdit="1"/>
                    </p:cNvSpPr>
                    <p:nvPr/>
                  </p:nvSpPr>
                  <p:spPr>
                    <a:xfrm>
                      <a:off x="3667600" y="2587168"/>
                      <a:ext cx="248359" cy="369332"/>
                    </a:xfrm>
                    <a:prstGeom prst="rect">
                      <a:avLst/>
                    </a:prstGeom>
                    <a:blipFill>
                      <a:blip r:embed="rId7"/>
                      <a:stretch>
                        <a:fillRect l="-45161" t="-2174" r="-38710" b="-32609"/>
                      </a:stretch>
                    </a:blipFill>
                  </p:spPr>
                  <p:txBody>
                    <a:bodyPr/>
                    <a:lstStyle/>
                    <a:p>
                      <a:r>
                        <a:rPr lang="en-GB">
                          <a:noFill/>
                        </a:rPr>
                        <a:t> </a:t>
                      </a:r>
                    </a:p>
                  </p:txBody>
                </p:sp>
              </mc:Fallback>
            </mc:AlternateContent>
          </p:grpSp>
          <p:grpSp>
            <p:nvGrpSpPr>
              <p:cNvPr id="125" name="Group 124">
                <a:extLst>
                  <a:ext uri="{FF2B5EF4-FFF2-40B4-BE49-F238E27FC236}">
                    <a16:creationId xmlns:a16="http://schemas.microsoft.com/office/drawing/2014/main" id="{8D60F66C-BA73-44EF-B375-6079655F2F2E}"/>
                  </a:ext>
                </a:extLst>
              </p:cNvPr>
              <p:cNvGrpSpPr/>
              <p:nvPr/>
            </p:nvGrpSpPr>
            <p:grpSpPr>
              <a:xfrm>
                <a:off x="3250470" y="3805984"/>
                <a:ext cx="720000" cy="720000"/>
                <a:chOff x="3270425" y="3496401"/>
                <a:chExt cx="720000" cy="720000"/>
              </a:xfrm>
            </p:grpSpPr>
            <p:sp>
              <p:nvSpPr>
                <p:cNvPr id="132" name="Oval 131">
                  <a:extLst>
                    <a:ext uri="{FF2B5EF4-FFF2-40B4-BE49-F238E27FC236}">
                      <a16:creationId xmlns:a16="http://schemas.microsoft.com/office/drawing/2014/main" id="{4D1F5E7F-7532-4D82-95CF-2D68707204C0}"/>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133" name="Straight Connector 132">
                  <a:extLst>
                    <a:ext uri="{FF2B5EF4-FFF2-40B4-BE49-F238E27FC236}">
                      <a16:creationId xmlns:a16="http://schemas.microsoft.com/office/drawing/2014/main" id="{90D3EBF3-0EAC-4760-9079-2D5D0E3A5C87}"/>
                    </a:ext>
                  </a:extLst>
                </p:cNvPr>
                <p:cNvCxnSpPr>
                  <a:cxnSpLocks/>
                  <a:stCxn id="132" idx="0"/>
                  <a:endCxn id="132"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34" name="TextBox 133">
                  <a:extLst>
                    <a:ext uri="{FF2B5EF4-FFF2-40B4-BE49-F238E27FC236}">
                      <a16:creationId xmlns:a16="http://schemas.microsoft.com/office/drawing/2014/main" id="{6CD2444C-03CF-48E3-9B1C-7255A3CBA241}"/>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39EDA992-1908-4480-8F8B-631E44E263C4}"/>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4" name="TextBox 63">
                      <a:extLst>
                        <a:ext uri="{FF2B5EF4-FFF2-40B4-BE49-F238E27FC236}">
                          <a16:creationId xmlns:a16="http://schemas.microsoft.com/office/drawing/2014/main" id="{1285E32A-7A73-C94E-A5E0-D08275B4C634}"/>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FB109F1-D5B1-4FAA-B2DD-777BC665ACB1}"/>
                        </a:ext>
                      </a:extLst>
                    </p:cNvPr>
                    <p:cNvSpPr txBox="1"/>
                    <p:nvPr/>
                  </p:nvSpPr>
                  <p:spPr>
                    <a:xfrm>
                      <a:off x="3649500" y="3657416"/>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5" name="TextBox 64">
                      <a:extLst>
                        <a:ext uri="{FF2B5EF4-FFF2-40B4-BE49-F238E27FC236}">
                          <a16:creationId xmlns:a16="http://schemas.microsoft.com/office/drawing/2014/main" id="{7A98040A-4B1B-1949-9286-811B6CF25E1F}"/>
                        </a:ext>
                      </a:extLst>
                    </p:cNvPr>
                    <p:cNvSpPr txBox="1">
                      <a:spLocks noRot="1" noChangeAspect="1" noMove="1" noResize="1" noEditPoints="1" noAdjustHandles="1" noChangeArrowheads="1" noChangeShapeType="1" noTextEdit="1"/>
                    </p:cNvSpPr>
                    <p:nvPr/>
                  </p:nvSpPr>
                  <p:spPr>
                    <a:xfrm>
                      <a:off x="3649500" y="3657416"/>
                      <a:ext cx="248359" cy="369332"/>
                    </a:xfrm>
                    <a:prstGeom prst="rect">
                      <a:avLst/>
                    </a:prstGeom>
                    <a:blipFill>
                      <a:blip r:embed="rId8"/>
                      <a:stretch>
                        <a:fillRect l="-45161" t="-2222" r="-38710" b="-35556"/>
                      </a:stretch>
                    </a:blipFill>
                  </p:spPr>
                  <p:txBody>
                    <a:bodyPr/>
                    <a:lstStyle/>
                    <a:p>
                      <a:r>
                        <a:rPr lang="en-GB">
                          <a:noFill/>
                        </a:rPr>
                        <a:t> </a:t>
                      </a:r>
                    </a:p>
                  </p:txBody>
                </p:sp>
              </mc:Fallback>
            </mc:AlternateContent>
          </p:grpSp>
          <p:grpSp>
            <p:nvGrpSpPr>
              <p:cNvPr id="126" name="Group 125">
                <a:extLst>
                  <a:ext uri="{FF2B5EF4-FFF2-40B4-BE49-F238E27FC236}">
                    <a16:creationId xmlns:a16="http://schemas.microsoft.com/office/drawing/2014/main" id="{88C6E1A7-EE29-406D-BC36-63418D9CFF19}"/>
                  </a:ext>
                </a:extLst>
              </p:cNvPr>
              <p:cNvGrpSpPr/>
              <p:nvPr/>
            </p:nvGrpSpPr>
            <p:grpSpPr>
              <a:xfrm>
                <a:off x="3250470" y="5402991"/>
                <a:ext cx="720000" cy="720000"/>
                <a:chOff x="3270425" y="4724875"/>
                <a:chExt cx="720000" cy="720000"/>
              </a:xfrm>
            </p:grpSpPr>
            <p:sp>
              <p:nvSpPr>
                <p:cNvPr id="127" name="Oval 126">
                  <a:extLst>
                    <a:ext uri="{FF2B5EF4-FFF2-40B4-BE49-F238E27FC236}">
                      <a16:creationId xmlns:a16="http://schemas.microsoft.com/office/drawing/2014/main" id="{9F75987C-0511-421A-9D99-0D6AC991F7C6}"/>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128" name="Straight Connector 127">
                  <a:extLst>
                    <a:ext uri="{FF2B5EF4-FFF2-40B4-BE49-F238E27FC236}">
                      <a16:creationId xmlns:a16="http://schemas.microsoft.com/office/drawing/2014/main" id="{446888BA-4E92-44C4-9538-974471E10BB0}"/>
                    </a:ext>
                  </a:extLst>
                </p:cNvPr>
                <p:cNvCxnSpPr>
                  <a:cxnSpLocks/>
                  <a:stCxn id="127" idx="0"/>
                  <a:endCxn id="127"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B722581F-FF75-45E8-A94B-571532BBDCD9}"/>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5A2515E3-9757-473E-9C10-F9AA1EC3A57C}"/>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7" name="TextBox 66">
                      <a:extLst>
                        <a:ext uri="{FF2B5EF4-FFF2-40B4-BE49-F238E27FC236}">
                          <a16:creationId xmlns:a16="http://schemas.microsoft.com/office/drawing/2014/main" id="{B822FBDE-2CBE-8E4D-8879-A2B15AED761C}"/>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9"/>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E9FC7857-AB71-4EBD-AAFE-39A97C288D32}"/>
                        </a:ext>
                      </a:extLst>
                    </p:cNvPr>
                    <p:cNvSpPr txBox="1"/>
                    <p:nvPr/>
                  </p:nvSpPr>
                  <p:spPr>
                    <a:xfrm>
                      <a:off x="3655572" y="4900210"/>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8" name="TextBox 67">
                      <a:extLst>
                        <a:ext uri="{FF2B5EF4-FFF2-40B4-BE49-F238E27FC236}">
                          <a16:creationId xmlns:a16="http://schemas.microsoft.com/office/drawing/2014/main" id="{F194F228-8C8B-C248-9D9B-1B37B2BC9E94}"/>
                        </a:ext>
                      </a:extLst>
                    </p:cNvPr>
                    <p:cNvSpPr txBox="1">
                      <a:spLocks noRot="1" noChangeAspect="1" noMove="1" noResize="1" noEditPoints="1" noAdjustHandles="1" noChangeArrowheads="1" noChangeShapeType="1" noTextEdit="1"/>
                    </p:cNvSpPr>
                    <p:nvPr/>
                  </p:nvSpPr>
                  <p:spPr>
                    <a:xfrm>
                      <a:off x="3655572" y="4900210"/>
                      <a:ext cx="248359" cy="369332"/>
                    </a:xfrm>
                    <a:prstGeom prst="rect">
                      <a:avLst/>
                    </a:prstGeom>
                    <a:blipFill>
                      <a:blip r:embed="rId10"/>
                      <a:stretch>
                        <a:fillRect l="-46667" t="-2174" r="-43333" b="-32609"/>
                      </a:stretch>
                    </a:blipFill>
                  </p:spPr>
                  <p:txBody>
                    <a:bodyPr/>
                    <a:lstStyle/>
                    <a:p>
                      <a:r>
                        <a:rPr lang="en-GB">
                          <a:noFill/>
                        </a:rPr>
                        <a:t> </a:t>
                      </a:r>
                    </a:p>
                  </p:txBody>
                </p:sp>
              </mc:Fallback>
            </mc:AlternateContent>
          </p:grpSp>
        </p:grpSp>
        <p:grpSp>
          <p:nvGrpSpPr>
            <p:cNvPr id="97" name="Group 96">
              <a:extLst>
                <a:ext uri="{FF2B5EF4-FFF2-40B4-BE49-F238E27FC236}">
                  <a16:creationId xmlns:a16="http://schemas.microsoft.com/office/drawing/2014/main" id="{64B9C06E-E054-497F-A5E6-71A6AF3E2B9B}"/>
                </a:ext>
              </a:extLst>
            </p:cNvPr>
            <p:cNvGrpSpPr/>
            <p:nvPr/>
          </p:nvGrpSpPr>
          <p:grpSpPr>
            <a:xfrm>
              <a:off x="4572290" y="3185934"/>
              <a:ext cx="212463" cy="354493"/>
              <a:chOff x="5380335" y="3415591"/>
              <a:chExt cx="283284" cy="472657"/>
            </a:xfrm>
          </p:grpSpPr>
          <p:sp>
            <p:nvSpPr>
              <p:cNvPr id="122" name="TextBox 121">
                <a:extLst>
                  <a:ext uri="{FF2B5EF4-FFF2-40B4-BE49-F238E27FC236}">
                    <a16:creationId xmlns:a16="http://schemas.microsoft.com/office/drawing/2014/main" id="{13FCB067-4348-48D2-A959-14FA85389597}"/>
                  </a:ext>
                </a:extLst>
              </p:cNvPr>
              <p:cNvSpPr txBox="1"/>
              <p:nvPr/>
            </p:nvSpPr>
            <p:spPr>
              <a:xfrm>
                <a:off x="5380335" y="3415591"/>
                <a:ext cx="87" cy="276999"/>
              </a:xfrm>
              <a:prstGeom prst="rect">
                <a:avLst/>
              </a:prstGeom>
              <a:noFill/>
            </p:spPr>
            <p:txBody>
              <a:bodyPr wrap="none" lIns="0" tIns="0" rIns="0" bIns="0" rtlCol="0">
                <a:spAutoFit/>
              </a:bodyPr>
              <a:lstStyle/>
              <a:p>
                <a:endParaRPr lang="en-US" sz="1350" dirty="0">
                  <a:solidFill>
                    <a:schemeClr val="tx1">
                      <a:lumMod val="75000"/>
                    </a:schemeClr>
                  </a:solidFill>
                </a:endParaRPr>
              </a:p>
            </p:txBody>
          </p:sp>
          <p:sp>
            <p:nvSpPr>
              <p:cNvPr id="123" name="TextBox 122">
                <a:extLst>
                  <a:ext uri="{FF2B5EF4-FFF2-40B4-BE49-F238E27FC236}">
                    <a16:creationId xmlns:a16="http://schemas.microsoft.com/office/drawing/2014/main" id="{3E9414C2-9EF4-4A38-8C2D-BFBDCC08631C}"/>
                  </a:ext>
                </a:extLst>
              </p:cNvPr>
              <p:cNvSpPr txBox="1"/>
              <p:nvPr/>
            </p:nvSpPr>
            <p:spPr>
              <a:xfrm>
                <a:off x="5663532" y="3518916"/>
                <a:ext cx="87" cy="369332"/>
              </a:xfrm>
              <a:prstGeom prst="rect">
                <a:avLst/>
              </a:prstGeom>
              <a:noFill/>
            </p:spPr>
            <p:txBody>
              <a:bodyPr wrap="none" lIns="0" tIns="0" rIns="0" bIns="0" rtlCol="0">
                <a:spAutoFit/>
              </a:bodyPr>
              <a:lstStyle/>
              <a:p>
                <a:endParaRPr lang="de-DE" dirty="0">
                  <a:solidFill>
                    <a:schemeClr val="tx1">
                      <a:lumMod val="75000"/>
                    </a:schemeClr>
                  </a:solidFill>
                </a:endParaRPr>
              </a:p>
            </p:txBody>
          </p:sp>
        </p:gr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B8C4E3D-6F36-480C-A7BB-4D867E223F4A}"/>
                    </a:ext>
                  </a:extLst>
                </p:cNvPr>
                <p:cNvSpPr txBox="1"/>
                <p:nvPr/>
              </p:nvSpPr>
              <p:spPr>
                <a:xfrm>
                  <a:off x="1664550" y="1931480"/>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smtClean="0">
                                <a:solidFill>
                                  <a:schemeClr val="tx1">
                                    <a:lumMod val="75000"/>
                                  </a:schemeClr>
                                </a:solidFill>
                                <a:latin typeface="Cambria Math" panose="02040503050406030204" pitchFamily="18" charset="0"/>
                              </a:rPr>
                            </m:ctrlPr>
                          </m:sSubSupPr>
                          <m:e>
                            <m:r>
                              <a:rPr lang="de-DE" b="1" i="1">
                                <a:solidFill>
                                  <a:schemeClr val="tx1">
                                    <a:lumMod val="75000"/>
                                  </a:schemeClr>
                                </a:solidFill>
                                <a:latin typeface="Cambria Math" panose="02040503050406030204" pitchFamily="18" charset="0"/>
                              </a:rPr>
                              <m:t>𝑾</m:t>
                            </m:r>
                          </m:e>
                          <m:sub>
                            <m:r>
                              <a:rPr lang="de-DE" b="1" i="1">
                                <a:solidFill>
                                  <a:schemeClr val="tx1">
                                    <a:lumMod val="75000"/>
                                  </a:schemeClr>
                                </a:solidFill>
                                <a:latin typeface="Cambria Math" panose="02040503050406030204" pitchFamily="18" charset="0"/>
                              </a:rPr>
                              <m:t>𝒙</m:t>
                            </m:r>
                          </m:sub>
                          <m:sup>
                            <m:r>
                              <a:rPr lang="de-DE" b="1" i="1">
                                <a:solidFill>
                                  <a:schemeClr val="tx1">
                                    <a:lumMod val="75000"/>
                                  </a:schemeClr>
                                </a:solidFill>
                                <a:latin typeface="Cambria Math" panose="02040503050406030204" pitchFamily="18" charset="0"/>
                              </a:rPr>
                              <m:t>𝟐</m:t>
                            </m:r>
                          </m:sup>
                        </m:sSubSup>
                      </m:oMath>
                    </m:oMathPara>
                  </a14:m>
                  <a:endParaRPr lang="de-DE" b="1" dirty="0">
                    <a:solidFill>
                      <a:schemeClr val="tx1">
                        <a:lumMod val="75000"/>
                      </a:schemeClr>
                    </a:solidFill>
                  </a:endParaRPr>
                </a:p>
              </p:txBody>
            </p:sp>
          </mc:Choice>
          <mc:Fallback xmlns="">
            <p:sp>
              <p:nvSpPr>
                <p:cNvPr id="98" name="TextBox 97">
                  <a:extLst>
                    <a:ext uri="{FF2B5EF4-FFF2-40B4-BE49-F238E27FC236}">
                      <a16:creationId xmlns:a16="http://schemas.microsoft.com/office/drawing/2014/main" id="{CB8C4E3D-6F36-480C-A7BB-4D867E223F4A}"/>
                    </a:ext>
                  </a:extLst>
                </p:cNvPr>
                <p:cNvSpPr txBox="1">
                  <a:spLocks noRot="1" noChangeAspect="1" noMove="1" noResize="1" noEditPoints="1" noAdjustHandles="1" noChangeArrowheads="1" noChangeShapeType="1" noTextEdit="1"/>
                </p:cNvSpPr>
                <p:nvPr/>
              </p:nvSpPr>
              <p:spPr>
                <a:xfrm>
                  <a:off x="1664550" y="1931480"/>
                  <a:ext cx="391069" cy="283219"/>
                </a:xfrm>
                <a:prstGeom prst="rect">
                  <a:avLst/>
                </a:prstGeom>
                <a:blipFill>
                  <a:blip r:embed="rId11"/>
                  <a:stretch>
                    <a:fillRect l="-14063" t="-4348" r="-7813"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1FB7152F-DF6A-4CBD-A9F2-BA603C79B051}"/>
                    </a:ext>
                  </a:extLst>
                </p:cNvPr>
                <p:cNvSpPr txBox="1"/>
                <p:nvPr/>
              </p:nvSpPr>
              <p:spPr>
                <a:xfrm>
                  <a:off x="3747829" y="193621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smtClean="0">
                                <a:solidFill>
                                  <a:schemeClr val="tx1">
                                    <a:lumMod val="75000"/>
                                  </a:schemeClr>
                                </a:solidFill>
                                <a:latin typeface="Cambria Math" panose="02040503050406030204" pitchFamily="18" charset="0"/>
                              </a:rPr>
                            </m:ctrlPr>
                          </m:sSubSupPr>
                          <m:e>
                            <m:r>
                              <a:rPr lang="de-DE" b="1" i="1">
                                <a:solidFill>
                                  <a:schemeClr val="tx1">
                                    <a:lumMod val="75000"/>
                                  </a:schemeClr>
                                </a:solidFill>
                                <a:latin typeface="Cambria Math" panose="02040503050406030204" pitchFamily="18" charset="0"/>
                              </a:rPr>
                              <m:t>𝑾</m:t>
                            </m:r>
                          </m:e>
                          <m:sub>
                            <m:r>
                              <a:rPr lang="de-DE" b="1" i="1">
                                <a:solidFill>
                                  <a:schemeClr val="tx1">
                                    <a:lumMod val="75000"/>
                                  </a:schemeClr>
                                </a:solidFill>
                                <a:latin typeface="Cambria Math" panose="02040503050406030204" pitchFamily="18" charset="0"/>
                              </a:rPr>
                              <m:t>𝒚</m:t>
                            </m:r>
                          </m:sub>
                          <m:sup>
                            <m:r>
                              <a:rPr lang="de-DE" b="1" i="1">
                                <a:solidFill>
                                  <a:schemeClr val="tx1">
                                    <a:lumMod val="75000"/>
                                  </a:schemeClr>
                                </a:solidFill>
                                <a:latin typeface="Cambria Math" panose="02040503050406030204" pitchFamily="18" charset="0"/>
                              </a:rPr>
                              <m:t>𝟑</m:t>
                            </m:r>
                          </m:sup>
                        </m:sSubSup>
                      </m:oMath>
                    </m:oMathPara>
                  </a14:m>
                  <a:endParaRPr lang="de-DE" b="1" dirty="0">
                    <a:solidFill>
                      <a:schemeClr val="tx1">
                        <a:lumMod val="75000"/>
                      </a:schemeClr>
                    </a:solidFill>
                  </a:endParaRPr>
                </a:p>
              </p:txBody>
            </p:sp>
          </mc:Choice>
          <mc:Fallback xmlns="">
            <p:sp>
              <p:nvSpPr>
                <p:cNvPr id="99" name="TextBox 98">
                  <a:extLst>
                    <a:ext uri="{FF2B5EF4-FFF2-40B4-BE49-F238E27FC236}">
                      <a16:creationId xmlns:a16="http://schemas.microsoft.com/office/drawing/2014/main" id="{1FB7152F-DF6A-4CBD-A9F2-BA603C79B051}"/>
                    </a:ext>
                  </a:extLst>
                </p:cNvPr>
                <p:cNvSpPr txBox="1">
                  <a:spLocks noRot="1" noChangeAspect="1" noMove="1" noResize="1" noEditPoints="1" noAdjustHandles="1" noChangeArrowheads="1" noChangeShapeType="1" noTextEdit="1"/>
                </p:cNvSpPr>
                <p:nvPr/>
              </p:nvSpPr>
              <p:spPr>
                <a:xfrm>
                  <a:off x="3747829" y="1936217"/>
                  <a:ext cx="391069" cy="315023"/>
                </a:xfrm>
                <a:prstGeom prst="rect">
                  <a:avLst/>
                </a:prstGeom>
                <a:blipFill>
                  <a:blip r:embed="rId12"/>
                  <a:stretch>
                    <a:fillRect l="-14063" t="-1961" r="-7813" b="-215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776FB4E7-6928-48CD-9A11-1A128D4C4ABF}"/>
                    </a:ext>
                  </a:extLst>
                </p:cNvPr>
                <p:cNvSpPr/>
                <p:nvPr/>
              </p:nvSpPr>
              <p:spPr>
                <a:xfrm>
                  <a:off x="3121622" y="1889318"/>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i="1">
                                <a:solidFill>
                                  <a:schemeClr val="tx1">
                                    <a:lumMod val="75000"/>
                                  </a:schemeClr>
                                </a:solidFill>
                                <a:latin typeface="Cambria Math" panose="02040503050406030204" pitchFamily="18" charset="0"/>
                              </a:rPr>
                              <m:t>1</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100" name="Rectangle 99">
                  <a:extLst>
                    <a:ext uri="{FF2B5EF4-FFF2-40B4-BE49-F238E27FC236}">
                      <a16:creationId xmlns:a16="http://schemas.microsoft.com/office/drawing/2014/main" id="{776FB4E7-6928-48CD-9A11-1A128D4C4ABF}"/>
                    </a:ext>
                  </a:extLst>
                </p:cNvPr>
                <p:cNvSpPr>
                  <a:spLocks noRot="1" noChangeAspect="1" noMove="1" noResize="1" noEditPoints="1" noAdjustHandles="1" noChangeArrowheads="1" noChangeShapeType="1" noTextEdit="1"/>
                </p:cNvSpPr>
                <p:nvPr/>
              </p:nvSpPr>
              <p:spPr>
                <a:xfrm>
                  <a:off x="3121622" y="1889318"/>
                  <a:ext cx="475643" cy="372538"/>
                </a:xfrm>
                <a:prstGeom prst="rect">
                  <a:avLst/>
                </a:prstGeom>
                <a:blipFill>
                  <a:blip r:embed="rId13"/>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6D34A749-0D92-4B53-9DDD-419A03B76EBC}"/>
                    </a:ext>
                  </a:extLst>
                </p:cNvPr>
                <p:cNvSpPr/>
                <p:nvPr/>
              </p:nvSpPr>
              <p:spPr>
                <a:xfrm>
                  <a:off x="2997709" y="2895091"/>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2</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101" name="Rectangle 100">
                  <a:extLst>
                    <a:ext uri="{FF2B5EF4-FFF2-40B4-BE49-F238E27FC236}">
                      <a16:creationId xmlns:a16="http://schemas.microsoft.com/office/drawing/2014/main" id="{6D34A749-0D92-4B53-9DDD-419A03B76EBC}"/>
                    </a:ext>
                  </a:extLst>
                </p:cNvPr>
                <p:cNvSpPr>
                  <a:spLocks noRot="1" noChangeAspect="1" noMove="1" noResize="1" noEditPoints="1" noAdjustHandles="1" noChangeArrowheads="1" noChangeShapeType="1" noTextEdit="1"/>
                </p:cNvSpPr>
                <p:nvPr/>
              </p:nvSpPr>
              <p:spPr>
                <a:xfrm>
                  <a:off x="2997709" y="2895091"/>
                  <a:ext cx="475643" cy="372538"/>
                </a:xfrm>
                <a:prstGeom prst="rect">
                  <a:avLst/>
                </a:prstGeom>
                <a:blipFill>
                  <a:blip r:embed="rId14"/>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AA142803-3C97-4D4B-8128-45E9180B88DB}"/>
                    </a:ext>
                  </a:extLst>
                </p:cNvPr>
                <p:cNvSpPr/>
                <p:nvPr/>
              </p:nvSpPr>
              <p:spPr>
                <a:xfrm>
                  <a:off x="2962646" y="4058088"/>
                  <a:ext cx="475643" cy="37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3</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endParaRPr>
                </a:p>
              </p:txBody>
            </p:sp>
          </mc:Choice>
          <mc:Fallback xmlns="">
            <p:sp>
              <p:nvSpPr>
                <p:cNvPr id="102" name="Rectangle 101">
                  <a:extLst>
                    <a:ext uri="{FF2B5EF4-FFF2-40B4-BE49-F238E27FC236}">
                      <a16:creationId xmlns:a16="http://schemas.microsoft.com/office/drawing/2014/main" id="{AA142803-3C97-4D4B-8128-45E9180B88DB}"/>
                    </a:ext>
                  </a:extLst>
                </p:cNvPr>
                <p:cNvSpPr>
                  <a:spLocks noRot="1" noChangeAspect="1" noMove="1" noResize="1" noEditPoints="1" noAdjustHandles="1" noChangeArrowheads="1" noChangeShapeType="1" noTextEdit="1"/>
                </p:cNvSpPr>
                <p:nvPr/>
              </p:nvSpPr>
              <p:spPr>
                <a:xfrm>
                  <a:off x="2962646" y="4058088"/>
                  <a:ext cx="475643" cy="374461"/>
                </a:xfrm>
                <a:prstGeom prst="rect">
                  <a:avLst/>
                </a:prstGeom>
                <a:blipFill>
                  <a:blip r:embed="rId15"/>
                  <a:stretch>
                    <a:fillRect b="-1639"/>
                  </a:stretch>
                </a:blipFill>
              </p:spPr>
              <p:txBody>
                <a:bodyPr/>
                <a:lstStyle/>
                <a:p>
                  <a:r>
                    <a:rPr lang="en-GB">
                      <a:noFill/>
                    </a:rPr>
                    <a:t> </a:t>
                  </a:r>
                </a:p>
              </p:txBody>
            </p:sp>
          </mc:Fallback>
        </mc:AlternateContent>
        <p:grpSp>
          <p:nvGrpSpPr>
            <p:cNvPr id="103" name="Group 102">
              <a:extLst>
                <a:ext uri="{FF2B5EF4-FFF2-40B4-BE49-F238E27FC236}">
                  <a16:creationId xmlns:a16="http://schemas.microsoft.com/office/drawing/2014/main" id="{41130B40-4C1D-4F62-9E2E-A1FEFD818EA2}"/>
                </a:ext>
              </a:extLst>
            </p:cNvPr>
            <p:cNvGrpSpPr/>
            <p:nvPr/>
          </p:nvGrpSpPr>
          <p:grpSpPr>
            <a:xfrm>
              <a:off x="4479644" y="2588904"/>
              <a:ext cx="540000" cy="540000"/>
              <a:chOff x="5256808" y="3354664"/>
              <a:chExt cx="720000" cy="720000"/>
            </a:xfrm>
            <a:solidFill>
              <a:schemeClr val="accent6">
                <a:lumMod val="40000"/>
                <a:lumOff val="60000"/>
              </a:schemeClr>
            </a:solidFill>
          </p:grpSpPr>
          <p:sp>
            <p:nvSpPr>
              <p:cNvPr id="117" name="Oval 116">
                <a:extLst>
                  <a:ext uri="{FF2B5EF4-FFF2-40B4-BE49-F238E27FC236}">
                    <a16:creationId xmlns:a16="http://schemas.microsoft.com/office/drawing/2014/main" id="{CC88DF92-B77F-4450-A662-5AC11D19B130}"/>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sp>
            <p:nvSpPr>
              <p:cNvPr id="118" name="TextBox 117">
                <a:extLst>
                  <a:ext uri="{FF2B5EF4-FFF2-40B4-BE49-F238E27FC236}">
                    <a16:creationId xmlns:a16="http://schemas.microsoft.com/office/drawing/2014/main" id="{97C0BB1F-7E2C-43F8-A2A5-76FA02D03BF9}"/>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03D69C69-3309-42DB-8B27-28964A9F3E31}"/>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6"/>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D3F72AB-1E84-4F28-A113-A06B636D6B62}"/>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7"/>
                    <a:stretch>
                      <a:fillRect l="-46667" t="-2174" r="-43333" b="-32609"/>
                    </a:stretch>
                  </a:blipFill>
                </p:spPr>
                <p:txBody>
                  <a:bodyPr/>
                  <a:lstStyle/>
                  <a:p>
                    <a:r>
                      <a:rPr lang="en-GB">
                        <a:noFill/>
                      </a:rPr>
                      <a:t> </a:t>
                    </a:r>
                  </a:p>
                </p:txBody>
              </p:sp>
            </mc:Fallback>
          </mc:AlternateContent>
          <p:cxnSp>
            <p:nvCxnSpPr>
              <p:cNvPr id="121" name="Straight Connector 120">
                <a:extLst>
                  <a:ext uri="{FF2B5EF4-FFF2-40B4-BE49-F238E27FC236}">
                    <a16:creationId xmlns:a16="http://schemas.microsoft.com/office/drawing/2014/main" id="{62DD61AA-70BA-49C6-B6DA-EC362082BA8C}"/>
                  </a:ext>
                </a:extLst>
              </p:cNvPr>
              <p:cNvCxnSpPr>
                <a:stCxn id="117" idx="0"/>
                <a:endCxn id="117"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04" name="Straight Arrow Connector 103">
              <a:extLst>
                <a:ext uri="{FF2B5EF4-FFF2-40B4-BE49-F238E27FC236}">
                  <a16:creationId xmlns:a16="http://schemas.microsoft.com/office/drawing/2014/main" id="{E866E994-12E2-4C1C-BAD8-652B58A71382}"/>
                </a:ext>
              </a:extLst>
            </p:cNvPr>
            <p:cNvCxnSpPr/>
            <p:nvPr/>
          </p:nvCxnSpPr>
          <p:spPr>
            <a:xfrm flipV="1">
              <a:off x="5019645" y="2858904"/>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00011AC1-10AB-4057-AB7A-CD37C9801BE5}"/>
                    </a:ext>
                  </a:extLst>
                </p:cNvPr>
                <p:cNvSpPr/>
                <p:nvPr/>
              </p:nvSpPr>
              <p:spPr>
                <a:xfrm>
                  <a:off x="5340503" y="2640416"/>
                  <a:ext cx="4624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1</m:t>
                            </m:r>
                          </m:sub>
                        </m:sSub>
                      </m:oMath>
                    </m:oMathPara>
                  </a14:m>
                  <a:endParaRPr lang="en-US" dirty="0">
                    <a:solidFill>
                      <a:schemeClr val="tx1">
                        <a:lumMod val="75000"/>
                      </a:schemeClr>
                    </a:solidFill>
                  </a:endParaRPr>
                </a:p>
              </p:txBody>
            </p:sp>
          </mc:Choice>
          <mc:Fallback xmlns="">
            <p:sp>
              <p:nvSpPr>
                <p:cNvPr id="105" name="Rectangle 104">
                  <a:extLst>
                    <a:ext uri="{FF2B5EF4-FFF2-40B4-BE49-F238E27FC236}">
                      <a16:creationId xmlns:a16="http://schemas.microsoft.com/office/drawing/2014/main" id="{00011AC1-10AB-4057-AB7A-CD37C9801BE5}"/>
                    </a:ext>
                  </a:extLst>
                </p:cNvPr>
                <p:cNvSpPr>
                  <a:spLocks noRot="1" noChangeAspect="1" noMove="1" noResize="1" noEditPoints="1" noAdjustHandles="1" noChangeArrowheads="1" noChangeShapeType="1" noTextEdit="1"/>
                </p:cNvSpPr>
                <p:nvPr/>
              </p:nvSpPr>
              <p:spPr>
                <a:xfrm>
                  <a:off x="5340503" y="2640416"/>
                  <a:ext cx="462434" cy="369332"/>
                </a:xfrm>
                <a:prstGeom prst="rect">
                  <a:avLst/>
                </a:prstGeom>
                <a:blipFill>
                  <a:blip r:embed="rId18"/>
                  <a:stretch>
                    <a:fillRect b="-6557"/>
                  </a:stretch>
                </a:blipFill>
              </p:spPr>
              <p:txBody>
                <a:bodyPr/>
                <a:lstStyle/>
                <a:p>
                  <a:r>
                    <a:rPr lang="en-GB">
                      <a:noFill/>
                    </a:rPr>
                    <a:t> </a:t>
                  </a:r>
                </a:p>
              </p:txBody>
            </p:sp>
          </mc:Fallback>
        </mc:AlternateContent>
        <p:grpSp>
          <p:nvGrpSpPr>
            <p:cNvPr id="106" name="Group 105">
              <a:extLst>
                <a:ext uri="{FF2B5EF4-FFF2-40B4-BE49-F238E27FC236}">
                  <a16:creationId xmlns:a16="http://schemas.microsoft.com/office/drawing/2014/main" id="{99947451-D855-4A66-A1AA-D44D8CB4EDC9}"/>
                </a:ext>
              </a:extLst>
            </p:cNvPr>
            <p:cNvGrpSpPr/>
            <p:nvPr/>
          </p:nvGrpSpPr>
          <p:grpSpPr>
            <a:xfrm>
              <a:off x="4483554" y="3712790"/>
              <a:ext cx="540000" cy="540000"/>
              <a:chOff x="5256808" y="3354664"/>
              <a:chExt cx="720000" cy="720000"/>
            </a:xfrm>
            <a:solidFill>
              <a:schemeClr val="accent5">
                <a:lumMod val="10000"/>
                <a:lumOff val="90000"/>
              </a:schemeClr>
            </a:solidFill>
          </p:grpSpPr>
          <p:sp>
            <p:nvSpPr>
              <p:cNvPr id="112" name="Oval 111">
                <a:extLst>
                  <a:ext uri="{FF2B5EF4-FFF2-40B4-BE49-F238E27FC236}">
                    <a16:creationId xmlns:a16="http://schemas.microsoft.com/office/drawing/2014/main" id="{35297527-D04B-4A79-97D2-00D37EDADFDB}"/>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sp>
            <p:nvSpPr>
              <p:cNvPr id="113" name="TextBox 112">
                <a:extLst>
                  <a:ext uri="{FF2B5EF4-FFF2-40B4-BE49-F238E27FC236}">
                    <a16:creationId xmlns:a16="http://schemas.microsoft.com/office/drawing/2014/main" id="{02E88168-9E4C-4ADC-BFC5-151A9758ABBC}"/>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solidFill>
                    <a:schemeClr val="tx1">
                      <a:lumMod val="75000"/>
                    </a:schemeClr>
                  </a:solidFill>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C581CDD7-F26B-4120-ADCD-6F90F6598082}"/>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6"/>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23A745D7-8838-4134-BC58-22FC94495065}"/>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7"/>
                    <a:stretch>
                      <a:fillRect l="-46667" t="-2174" r="-43333" b="-32609"/>
                    </a:stretch>
                  </a:blipFill>
                </p:spPr>
                <p:txBody>
                  <a:bodyPr/>
                  <a:lstStyle/>
                  <a:p>
                    <a:r>
                      <a:rPr lang="en-GB">
                        <a:noFill/>
                      </a:rPr>
                      <a:t> </a:t>
                    </a:r>
                  </a:p>
                </p:txBody>
              </p:sp>
            </mc:Fallback>
          </mc:AlternateContent>
          <p:cxnSp>
            <p:nvCxnSpPr>
              <p:cNvPr id="116" name="Straight Connector 115">
                <a:extLst>
                  <a:ext uri="{FF2B5EF4-FFF2-40B4-BE49-F238E27FC236}">
                    <a16:creationId xmlns:a16="http://schemas.microsoft.com/office/drawing/2014/main" id="{DBEC32D4-9E88-40CC-919D-FEE2DA399851}"/>
                  </a:ext>
                </a:extLst>
              </p:cNvPr>
              <p:cNvCxnSpPr>
                <a:stCxn id="112" idx="0"/>
                <a:endCxn id="112"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07" name="Straight Arrow Connector 106">
              <a:extLst>
                <a:ext uri="{FF2B5EF4-FFF2-40B4-BE49-F238E27FC236}">
                  <a16:creationId xmlns:a16="http://schemas.microsoft.com/office/drawing/2014/main" id="{F7189D6F-F5BF-40C4-9101-7B84884A4351}"/>
                </a:ext>
              </a:extLst>
            </p:cNvPr>
            <p:cNvCxnSpPr/>
            <p:nvPr/>
          </p:nvCxnSpPr>
          <p:spPr>
            <a:xfrm flipV="1">
              <a:off x="5023555" y="3982790"/>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2A62F9E0-4EB4-4A70-BCD5-5AE7388C7848}"/>
                    </a:ext>
                  </a:extLst>
                </p:cNvPr>
                <p:cNvSpPr/>
                <p:nvPr/>
              </p:nvSpPr>
              <p:spPr>
                <a:xfrm>
                  <a:off x="5344413" y="3764302"/>
                  <a:ext cx="4677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2</m:t>
                            </m:r>
                          </m:sub>
                        </m:sSub>
                      </m:oMath>
                    </m:oMathPara>
                  </a14:m>
                  <a:endParaRPr lang="en-US" dirty="0">
                    <a:solidFill>
                      <a:schemeClr val="tx1">
                        <a:lumMod val="75000"/>
                      </a:schemeClr>
                    </a:solidFill>
                  </a:endParaRPr>
                </a:p>
              </p:txBody>
            </p:sp>
          </mc:Choice>
          <mc:Fallback xmlns="">
            <p:sp>
              <p:nvSpPr>
                <p:cNvPr id="108" name="Rectangle 107">
                  <a:extLst>
                    <a:ext uri="{FF2B5EF4-FFF2-40B4-BE49-F238E27FC236}">
                      <a16:creationId xmlns:a16="http://schemas.microsoft.com/office/drawing/2014/main" id="{2A62F9E0-4EB4-4A70-BCD5-5AE7388C7848}"/>
                    </a:ext>
                  </a:extLst>
                </p:cNvPr>
                <p:cNvSpPr>
                  <a:spLocks noRot="1" noChangeAspect="1" noMove="1" noResize="1" noEditPoints="1" noAdjustHandles="1" noChangeArrowheads="1" noChangeShapeType="1" noTextEdit="1"/>
                </p:cNvSpPr>
                <p:nvPr/>
              </p:nvSpPr>
              <p:spPr>
                <a:xfrm>
                  <a:off x="5344413" y="3764302"/>
                  <a:ext cx="467756" cy="369332"/>
                </a:xfrm>
                <a:prstGeom prst="rect">
                  <a:avLst/>
                </a:prstGeom>
                <a:blipFill>
                  <a:blip r:embed="rId19"/>
                  <a:stretch>
                    <a:fillRect b="-6557"/>
                  </a:stretch>
                </a:blipFill>
              </p:spPr>
              <p:txBody>
                <a:bodyPr/>
                <a:lstStyle/>
                <a:p>
                  <a:r>
                    <a:rPr lang="en-GB">
                      <a:noFill/>
                    </a:rPr>
                    <a:t> </a:t>
                  </a:r>
                </a:p>
              </p:txBody>
            </p:sp>
          </mc:Fallback>
        </mc:AlternateContent>
        <p:cxnSp>
          <p:nvCxnSpPr>
            <p:cNvPr id="109" name="Straight Arrow Connector 108">
              <a:extLst>
                <a:ext uri="{FF2B5EF4-FFF2-40B4-BE49-F238E27FC236}">
                  <a16:creationId xmlns:a16="http://schemas.microsoft.com/office/drawing/2014/main" id="{256737E0-E1AE-49BE-BA75-D36EC725BF51}"/>
                </a:ext>
              </a:extLst>
            </p:cNvPr>
            <p:cNvCxnSpPr>
              <a:cxnSpLocks/>
              <a:stCxn id="137" idx="6"/>
              <a:endCxn id="112" idx="2"/>
            </p:cNvCxnSpPr>
            <p:nvPr/>
          </p:nvCxnSpPr>
          <p:spPr>
            <a:xfrm>
              <a:off x="3121622" y="2212483"/>
              <a:ext cx="1361932" cy="177030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1B5D6D9-5C91-4E52-BA37-9717C1F8AF8B}"/>
                </a:ext>
              </a:extLst>
            </p:cNvPr>
            <p:cNvCxnSpPr>
              <a:cxnSpLocks/>
              <a:stCxn id="132" idx="6"/>
              <a:endCxn id="112" idx="2"/>
            </p:cNvCxnSpPr>
            <p:nvPr/>
          </p:nvCxnSpPr>
          <p:spPr>
            <a:xfrm>
              <a:off x="3121622" y="3410238"/>
              <a:ext cx="1361932" cy="572552"/>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8556375-427E-4E36-AECC-335E47776A4D}"/>
                </a:ext>
              </a:extLst>
            </p:cNvPr>
            <p:cNvCxnSpPr>
              <a:cxnSpLocks/>
              <a:stCxn id="127" idx="6"/>
              <a:endCxn id="112" idx="2"/>
            </p:cNvCxnSpPr>
            <p:nvPr/>
          </p:nvCxnSpPr>
          <p:spPr>
            <a:xfrm flipV="1">
              <a:off x="3121622" y="3982790"/>
              <a:ext cx="1361932" cy="62520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8A874166-94B1-407E-95C7-803E4D8ABC05}"/>
              </a:ext>
            </a:extLst>
          </p:cNvPr>
          <p:cNvSpPr txBox="1"/>
          <p:nvPr/>
        </p:nvSpPr>
        <p:spPr>
          <a:xfrm>
            <a:off x="427606" y="1000611"/>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Input </a:t>
            </a:r>
          </a:p>
          <a:p>
            <a:pPr algn="ctr"/>
            <a:r>
              <a:rPr lang="en-US" dirty="0">
                <a:solidFill>
                  <a:schemeClr val="tx1">
                    <a:lumMod val="75000"/>
                  </a:schemeClr>
                </a:solidFill>
                <a:latin typeface="Arial" panose="020B0604020202020204" pitchFamily="34" charset="0"/>
                <a:cs typeface="Arial" panose="020B0604020202020204" pitchFamily="34" charset="0"/>
              </a:rPr>
              <a:t>Layer #1</a:t>
            </a:r>
          </a:p>
        </p:txBody>
      </p:sp>
      <p:sp>
        <p:nvSpPr>
          <p:cNvPr id="17" name="TextBox 16">
            <a:extLst>
              <a:ext uri="{FF2B5EF4-FFF2-40B4-BE49-F238E27FC236}">
                <a16:creationId xmlns:a16="http://schemas.microsoft.com/office/drawing/2014/main" id="{FE539C99-0B09-459F-8D1D-340A8F4FD6F9}"/>
              </a:ext>
            </a:extLst>
          </p:cNvPr>
          <p:cNvSpPr txBox="1"/>
          <p:nvPr/>
        </p:nvSpPr>
        <p:spPr>
          <a:xfrm>
            <a:off x="2324754" y="973715"/>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Hidden </a:t>
            </a:r>
          </a:p>
          <a:p>
            <a:pPr algn="ctr"/>
            <a:r>
              <a:rPr lang="en-US" dirty="0">
                <a:solidFill>
                  <a:schemeClr val="tx1">
                    <a:lumMod val="75000"/>
                  </a:schemeClr>
                </a:solidFill>
                <a:latin typeface="Arial" panose="020B0604020202020204" pitchFamily="34" charset="0"/>
                <a:cs typeface="Arial" panose="020B0604020202020204" pitchFamily="34" charset="0"/>
              </a:rPr>
              <a:t>Layer #2</a:t>
            </a:r>
          </a:p>
        </p:txBody>
      </p:sp>
      <p:sp>
        <p:nvSpPr>
          <p:cNvPr id="20" name="TextBox 19">
            <a:extLst>
              <a:ext uri="{FF2B5EF4-FFF2-40B4-BE49-F238E27FC236}">
                <a16:creationId xmlns:a16="http://schemas.microsoft.com/office/drawing/2014/main" id="{88A17735-7F4D-4349-99A0-C8EB967B51B3}"/>
              </a:ext>
            </a:extLst>
          </p:cNvPr>
          <p:cNvSpPr txBox="1"/>
          <p:nvPr/>
        </p:nvSpPr>
        <p:spPr>
          <a:xfrm>
            <a:off x="4208471" y="973715"/>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Output </a:t>
            </a:r>
          </a:p>
          <a:p>
            <a:pPr algn="ctr"/>
            <a:r>
              <a:rPr lang="en-US" dirty="0">
                <a:solidFill>
                  <a:schemeClr val="tx1">
                    <a:lumMod val="75000"/>
                  </a:schemeClr>
                </a:solidFill>
                <a:latin typeface="Arial" panose="020B0604020202020204" pitchFamily="34" charset="0"/>
                <a:cs typeface="Arial" panose="020B0604020202020204" pitchFamily="34" charset="0"/>
              </a:rPr>
              <a:t>Layer #3</a:t>
            </a:r>
          </a:p>
        </p:txBody>
      </p:sp>
      <p:sp>
        <p:nvSpPr>
          <p:cNvPr id="22" name="TextBox 21">
            <a:extLst>
              <a:ext uri="{FF2B5EF4-FFF2-40B4-BE49-F238E27FC236}">
                <a16:creationId xmlns:a16="http://schemas.microsoft.com/office/drawing/2014/main" id="{5B0DDF9B-2F9B-45C3-BAE6-72C6FF4EB71B}"/>
              </a:ext>
            </a:extLst>
          </p:cNvPr>
          <p:cNvSpPr txBox="1"/>
          <p:nvPr/>
        </p:nvSpPr>
        <p:spPr>
          <a:xfrm>
            <a:off x="637322" y="1591876"/>
            <a:ext cx="692497"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m=2 inputs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A4537BE6-45EF-41F6-9A3C-613B7C8997EA}"/>
              </a:ext>
            </a:extLst>
          </p:cNvPr>
          <p:cNvSpPr txBox="1"/>
          <p:nvPr/>
        </p:nvSpPr>
        <p:spPr>
          <a:xfrm>
            <a:off x="2524609" y="1585768"/>
            <a:ext cx="575479"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h=3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DF8AEA86-D0FB-4331-8685-9FFB48CF50F7}"/>
              </a:ext>
            </a:extLst>
          </p:cNvPr>
          <p:cNvSpPr txBox="1"/>
          <p:nvPr/>
        </p:nvSpPr>
        <p:spPr>
          <a:xfrm>
            <a:off x="4465814" y="1593378"/>
            <a:ext cx="575479"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n=2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31" name="TextBox 30">
            <a:extLst>
              <a:ext uri="{FF2B5EF4-FFF2-40B4-BE49-F238E27FC236}">
                <a16:creationId xmlns:a16="http://schemas.microsoft.com/office/drawing/2014/main" id="{B7756D60-75DE-4EE2-A2ED-BF2BBA78C5B4}"/>
              </a:ext>
            </a:extLst>
          </p:cNvPr>
          <p:cNvSpPr txBox="1"/>
          <p:nvPr/>
        </p:nvSpPr>
        <p:spPr>
          <a:xfrm>
            <a:off x="6992085" y="1036008"/>
            <a:ext cx="813104" cy="646331"/>
          </a:xfrm>
          <a:prstGeom prst="rect">
            <a:avLst/>
          </a:prstGeom>
          <a:noFill/>
        </p:spPr>
        <p:txBody>
          <a:bodyPr wrap="square" rtlCol="0">
            <a:spAutoFit/>
          </a:bodyPr>
          <a:lstStyle/>
          <a:p>
            <a:r>
              <a:rPr lang="de-DE" sz="1200" dirty="0">
                <a:solidFill>
                  <a:schemeClr val="tx1">
                    <a:lumMod val="75000"/>
                  </a:schemeClr>
                </a:solidFill>
                <a:latin typeface="Arial" panose="020B0604020202020204" pitchFamily="34" charset="0"/>
                <a:cs typeface="Arial" panose="020B0604020202020204" pitchFamily="34" charset="0"/>
              </a:rPr>
              <a:t>Number of output units</a:t>
            </a:r>
            <a:endParaRPr lang="en-GB" sz="1200" dirty="0">
              <a:solidFill>
                <a:schemeClr val="tx1">
                  <a:lumMod val="75000"/>
                </a:schemeClr>
              </a:solidFill>
              <a:latin typeface="Arial" panose="020B0604020202020204" pitchFamily="34" charset="0"/>
              <a:cs typeface="Arial" panose="020B0604020202020204" pitchFamily="34" charset="0"/>
            </a:endParaRPr>
          </a:p>
        </p:txBody>
      </p:sp>
      <p:cxnSp>
        <p:nvCxnSpPr>
          <p:cNvPr id="150" name="Straight Arrow Connector 149">
            <a:extLst>
              <a:ext uri="{FF2B5EF4-FFF2-40B4-BE49-F238E27FC236}">
                <a16:creationId xmlns:a16="http://schemas.microsoft.com/office/drawing/2014/main" id="{D0A81BF4-E7F3-45CC-AF16-21740D989B0D}"/>
              </a:ext>
            </a:extLst>
          </p:cNvPr>
          <p:cNvCxnSpPr>
            <a:cxnSpLocks/>
          </p:cNvCxnSpPr>
          <p:nvPr/>
        </p:nvCxnSpPr>
        <p:spPr>
          <a:xfrm>
            <a:off x="7441026" y="1682339"/>
            <a:ext cx="0" cy="4085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E3B3957-EDD1-423A-8AA4-E3918A035A96}"/>
              </a:ext>
            </a:extLst>
          </p:cNvPr>
          <p:cNvSpPr/>
          <p:nvPr/>
        </p:nvSpPr>
        <p:spPr>
          <a:xfrm>
            <a:off x="7338134" y="2090931"/>
            <a:ext cx="199416" cy="20247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p:sp>
        <p:nvSpPr>
          <p:cNvPr id="39" name="TextBox 38">
            <a:extLst>
              <a:ext uri="{FF2B5EF4-FFF2-40B4-BE49-F238E27FC236}">
                <a16:creationId xmlns:a16="http://schemas.microsoft.com/office/drawing/2014/main" id="{ABEB7C40-7D6C-4C83-AECC-8B099F1F4515}"/>
              </a:ext>
            </a:extLst>
          </p:cNvPr>
          <p:cNvSpPr txBox="1"/>
          <p:nvPr/>
        </p:nvSpPr>
        <p:spPr>
          <a:xfrm>
            <a:off x="6220326" y="3119167"/>
            <a:ext cx="1086611" cy="461665"/>
          </a:xfrm>
          <a:prstGeom prst="rect">
            <a:avLst/>
          </a:prstGeom>
          <a:noFill/>
        </p:spPr>
        <p:txBody>
          <a:bodyPr wrap="square" rtlCol="0">
            <a:spAutoFit/>
          </a:bodyPr>
          <a:lstStyle/>
          <a:p>
            <a:r>
              <a:rPr lang="de-DE" sz="1200" dirty="0">
                <a:solidFill>
                  <a:schemeClr val="tx1">
                    <a:lumMod val="75000"/>
                  </a:schemeClr>
                </a:solidFill>
                <a:latin typeface="Arial" panose="020B0604020202020204" pitchFamily="34" charset="0"/>
                <a:cs typeface="Arial" panose="020B0604020202020204" pitchFamily="34" charset="0"/>
              </a:rPr>
              <a:t>On the whole Training set</a:t>
            </a:r>
            <a:endParaRPr lang="en-GB" sz="1200" dirty="0">
              <a:solidFill>
                <a:schemeClr val="tx1">
                  <a:lumMod val="75000"/>
                </a:schemeClr>
              </a:solidFill>
              <a:latin typeface="Arial" panose="020B0604020202020204" pitchFamily="34" charset="0"/>
              <a:cs typeface="Arial" panose="020B0604020202020204" pitchFamily="34" charset="0"/>
            </a:endParaRPr>
          </a:p>
        </p:txBody>
      </p:sp>
      <p:cxnSp>
        <p:nvCxnSpPr>
          <p:cNvPr id="152" name="Straight Arrow Connector 151">
            <a:extLst>
              <a:ext uri="{FF2B5EF4-FFF2-40B4-BE49-F238E27FC236}">
                <a16:creationId xmlns:a16="http://schemas.microsoft.com/office/drawing/2014/main" id="{B9055D0A-91E6-4CF4-A905-9744CBD82308}"/>
              </a:ext>
            </a:extLst>
          </p:cNvPr>
          <p:cNvCxnSpPr>
            <a:cxnSpLocks/>
            <a:stCxn id="39" idx="0"/>
          </p:cNvCxnSpPr>
          <p:nvPr/>
        </p:nvCxnSpPr>
        <p:spPr>
          <a:xfrm flipV="1">
            <a:off x="6763632" y="2857501"/>
            <a:ext cx="228453" cy="2616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2CC1683E-231C-47A8-A8AE-3C4C058BAED9}"/>
              </a:ext>
            </a:extLst>
          </p:cNvPr>
          <p:cNvSpPr/>
          <p:nvPr/>
        </p:nvSpPr>
        <p:spPr>
          <a:xfrm>
            <a:off x="6900345" y="2631067"/>
            <a:ext cx="395400" cy="22442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p:sp>
        <p:nvSpPr>
          <p:cNvPr id="80"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47</a:t>
            </a:fld>
            <a:endParaRPr lang="de-DE" dirty="0"/>
          </a:p>
        </p:txBody>
      </p:sp>
    </p:spTree>
    <p:extLst>
      <p:ext uri="{BB962C8B-B14F-4D97-AF65-F5344CB8AC3E}">
        <p14:creationId xmlns:p14="http://schemas.microsoft.com/office/powerpoint/2010/main" val="1522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P spid="31" grpId="0"/>
      <p:bldP spid="37" grpId="0" animBg="1"/>
      <p:bldP spid="39" grpId="0"/>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EFC6-BCBD-4B62-92B8-49AACF499D63}"/>
              </a:ext>
            </a:extLst>
          </p:cNvPr>
          <p:cNvSpPr>
            <a:spLocks noGrp="1"/>
          </p:cNvSpPr>
          <p:nvPr>
            <p:ph type="title"/>
          </p:nvPr>
        </p:nvSpPr>
        <p:spPr/>
        <p:txBody>
          <a:bodyPr/>
          <a:lstStyle/>
          <a:p>
            <a:r>
              <a:rPr lang="de-DE" dirty="0"/>
              <a:t>Learning Rule from Gradient Descent</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0E4F6F-A331-4F8E-937A-3FB2552DDDE2}"/>
                  </a:ext>
                </a:extLst>
              </p:cNvPr>
              <p:cNvSpPr>
                <a:spLocks noGrp="1"/>
              </p:cNvSpPr>
              <p:nvPr>
                <p:ph idx="1"/>
              </p:nvPr>
            </p:nvSpPr>
            <p:spPr/>
            <p:txBody>
              <a:bodyPr>
                <a:normAutofit/>
              </a:bodyPr>
              <a:lstStyle/>
              <a:p>
                <a:pPr algn="l">
                  <a:spcAft>
                    <a:spcPts val="600"/>
                  </a:spcAft>
                </a:pPr>
                <a:r>
                  <a:rPr lang="en-GB" sz="2000" b="0" i="0" u="none" strike="noStrike" baseline="0" dirty="0"/>
                  <a:t>Adjust the weights based on the gradient descent technique, i.e. proportionally to the gradient of the error function</a:t>
                </a:r>
                <a:endParaRPr lang="en-GB" sz="800" b="0" i="0" u="none" strike="noStrike" baseline="0" dirty="0"/>
              </a:p>
              <a:p>
                <a:pPr marL="0" indent="0" algn="l">
                  <a:buNone/>
                </a:pPr>
                <a14:m>
                  <m:oMathPara xmlns:m="http://schemas.openxmlformats.org/officeDocument/2006/math">
                    <m:oMathParaPr>
                      <m:jc m:val="centerGroup"/>
                    </m:oMathParaPr>
                    <m:oMath xmlns:m="http://schemas.openxmlformats.org/officeDocument/2006/math">
                      <m:r>
                        <a:rPr lang="en-GB" sz="2000" b="1" i="1" u="none" strike="noStrike" baseline="0" dirty="0" smtClean="0">
                          <a:latin typeface="Cambria Math" panose="02040503050406030204" pitchFamily="18" charset="0"/>
                        </a:rPr>
                        <m:t>𝒘</m:t>
                      </m:r>
                      <m:r>
                        <a:rPr lang="en-GB" sz="2000" b="0" i="1" u="none" strike="noStrike" baseline="0" dirty="0" smtClean="0">
                          <a:latin typeface="Cambria Math" panose="02040503050406030204" pitchFamily="18" charset="0"/>
                        </a:rPr>
                        <m:t>(</m:t>
                      </m:r>
                      <m:r>
                        <a:rPr lang="en-GB" sz="2000" b="0" i="1" u="none" strike="noStrike" baseline="0" dirty="0" smtClean="0">
                          <a:latin typeface="Cambria Math" panose="02040503050406030204" pitchFamily="18" charset="0"/>
                        </a:rPr>
                        <m:t>𝑡</m:t>
                      </m:r>
                      <m:r>
                        <a:rPr lang="en-GB" sz="2000" b="0" i="1" u="none" strike="noStrike" baseline="0" dirty="0" smtClean="0">
                          <a:latin typeface="Cambria Math" panose="02040503050406030204" pitchFamily="18" charset="0"/>
                        </a:rPr>
                        <m:t> + 1) = </m:t>
                      </m:r>
                      <m:r>
                        <a:rPr lang="en-GB" sz="2000" b="1" i="1" u="none" strike="noStrike" baseline="0" dirty="0" smtClean="0">
                          <a:latin typeface="Cambria Math" panose="02040503050406030204" pitchFamily="18" charset="0"/>
                        </a:rPr>
                        <m:t>𝒘</m:t>
                      </m:r>
                      <m:r>
                        <a:rPr lang="en-GB" sz="2000" b="0" i="1" u="none" strike="noStrike" baseline="0" dirty="0" smtClean="0">
                          <a:latin typeface="Cambria Math" panose="02040503050406030204" pitchFamily="18" charset="0"/>
                        </a:rPr>
                        <m:t>(</m:t>
                      </m:r>
                      <m:r>
                        <a:rPr lang="en-GB" sz="2000" b="0" i="1" u="none" strike="noStrike" baseline="0" dirty="0" smtClean="0">
                          <a:latin typeface="Cambria Math" panose="02040503050406030204" pitchFamily="18" charset="0"/>
                        </a:rPr>
                        <m:t>𝑡</m:t>
                      </m:r>
                      <m:r>
                        <a:rPr lang="en-GB" sz="2000" b="0" i="1" u="none" strike="noStrike" baseline="0" dirty="0" smtClean="0">
                          <a:latin typeface="Cambria Math" panose="02040503050406030204" pitchFamily="18" charset="0"/>
                        </a:rPr>
                        <m:t>) + ∆</m:t>
                      </m:r>
                      <m:r>
                        <a:rPr lang="en-GB" sz="2000" b="1" i="1" u="none" strike="noStrike" baseline="0" dirty="0" smtClean="0">
                          <a:latin typeface="Cambria Math" panose="02040503050406030204" pitchFamily="18" charset="0"/>
                        </a:rPr>
                        <m:t>𝒘</m:t>
                      </m:r>
                      <m:r>
                        <a:rPr lang="en-GB" sz="2000" b="0" i="1" u="none" strike="noStrike" baseline="0" dirty="0" smtClean="0">
                          <a:latin typeface="Cambria Math" panose="02040503050406030204" pitchFamily="18" charset="0"/>
                        </a:rPr>
                        <m:t>(</m:t>
                      </m:r>
                      <m:r>
                        <a:rPr lang="en-GB" sz="2000" b="0" i="1" u="none" strike="noStrike" baseline="0" dirty="0" smtClean="0">
                          <a:latin typeface="Cambria Math" panose="02040503050406030204" pitchFamily="18" charset="0"/>
                        </a:rPr>
                        <m:t>𝑡</m:t>
                      </m:r>
                      <m:r>
                        <a:rPr lang="en-GB" sz="2000" b="0" i="1" u="none" strike="noStrike" baseline="0" dirty="0" smtClean="0">
                          <a:latin typeface="Cambria Math" panose="02040503050406030204" pitchFamily="18" charset="0"/>
                        </a:rPr>
                        <m:t>)</m:t>
                      </m:r>
                    </m:oMath>
                  </m:oMathPara>
                </a14:m>
                <a:endParaRPr lang="en-GB" sz="2000" b="0" i="0" u="none" strike="noStrike" baseline="0" dirty="0"/>
              </a:p>
              <a:p>
                <a:pPr algn="l"/>
                <a:r>
                  <a:rPr lang="en-GB" sz="2000" b="0" i="0" u="none" strike="noStrike" baseline="0" dirty="0"/>
                  <a:t>with</a:t>
                </a:r>
              </a:p>
              <a:p>
                <a:pPr marL="0" indent="0" algn="l">
                  <a:buNone/>
                </a:pPr>
                <a14:m>
                  <m:oMathPara xmlns:m="http://schemas.openxmlformats.org/officeDocument/2006/math">
                    <m:oMathParaPr>
                      <m:jc m:val="centerGroup"/>
                    </m:oMathParaPr>
                    <m:oMath xmlns:m="http://schemas.openxmlformats.org/officeDocument/2006/math">
                      <m:r>
                        <a:rPr lang="de-DE" sz="2000" b="0" i="1" u="none" strike="noStrike" baseline="0" dirty="0" smtClean="0">
                          <a:latin typeface="Cambria Math" panose="02040503050406030204" pitchFamily="18" charset="0"/>
                          <a:ea typeface="Cambria Math" panose="02040503050406030204" pitchFamily="18" charset="0"/>
                        </a:rPr>
                        <m:t>∆</m:t>
                      </m:r>
                      <m:r>
                        <a:rPr lang="de-DE" sz="2000" b="1" i="1" u="none" strike="noStrike" baseline="0" dirty="0" smtClean="0">
                          <a:latin typeface="Cambria Math" panose="02040503050406030204" pitchFamily="18" charset="0"/>
                        </a:rPr>
                        <m:t>𝒘</m:t>
                      </m:r>
                      <m:d>
                        <m:dPr>
                          <m:ctrlPr>
                            <a:rPr lang="de-DE" sz="2000" b="0" i="1" u="none" strike="noStrike" baseline="0" dirty="0" smtClean="0">
                              <a:latin typeface="Cambria Math" panose="02040503050406030204" pitchFamily="18" charset="0"/>
                            </a:rPr>
                          </m:ctrlPr>
                        </m:dPr>
                        <m:e>
                          <m:r>
                            <a:rPr lang="de-DE" sz="2000" b="0" i="1" u="none" strike="noStrike" baseline="0" dirty="0" smtClean="0">
                              <a:latin typeface="Cambria Math" panose="02040503050406030204" pitchFamily="18" charset="0"/>
                            </a:rPr>
                            <m:t>𝑡</m:t>
                          </m:r>
                        </m:e>
                      </m:d>
                      <m:r>
                        <a:rPr lang="de-DE" sz="2000" b="0" i="1" u="none" strike="noStrike" baseline="0" dirty="0" smtClean="0">
                          <a:latin typeface="Cambria Math" panose="02040503050406030204" pitchFamily="18" charset="0"/>
                        </a:rPr>
                        <m:t>=−</m:t>
                      </m:r>
                      <m:r>
                        <a:rPr lang="de-DE" sz="2000" b="0" i="1" u="none" strike="noStrike" baseline="0" dirty="0" smtClean="0">
                          <a:latin typeface="Cambria Math" panose="02040503050406030204" pitchFamily="18" charset="0"/>
                          <a:ea typeface="Cambria Math" panose="02040503050406030204" pitchFamily="18" charset="0"/>
                        </a:rPr>
                        <m:t>𝜂</m:t>
                      </m:r>
                      <m:r>
                        <a:rPr lang="de-DE" sz="2000" b="0" i="1" u="none" strike="noStrike" baseline="0" dirty="0" smtClean="0">
                          <a:latin typeface="Cambria Math" panose="02040503050406030204" pitchFamily="18" charset="0"/>
                          <a:ea typeface="Cambria Math" panose="02040503050406030204" pitchFamily="18" charset="0"/>
                        </a:rPr>
                        <m:t> </m:t>
                      </m:r>
                      <m:r>
                        <a:rPr lang="de-DE" sz="2000" b="0" i="1" u="none" strike="noStrike" baseline="0" dirty="0" smtClean="0">
                          <a:latin typeface="Cambria Math" panose="02040503050406030204" pitchFamily="18" charset="0"/>
                          <a:ea typeface="Cambria Math" panose="02040503050406030204" pitchFamily="18" charset="0"/>
                        </a:rPr>
                        <m:t>𝛻</m:t>
                      </m:r>
                      <m:r>
                        <a:rPr lang="de-DE" sz="2000" b="0" i="1" u="none" strike="noStrike" baseline="0" dirty="0" smtClean="0">
                          <a:latin typeface="Cambria Math" panose="02040503050406030204" pitchFamily="18" charset="0"/>
                          <a:ea typeface="Cambria Math" panose="02040503050406030204" pitchFamily="18" charset="0"/>
                        </a:rPr>
                        <m:t>(</m:t>
                      </m:r>
                      <m:r>
                        <a:rPr lang="de-DE" sz="2000" b="0" i="1" u="none" strike="noStrike" baseline="0" dirty="0" smtClean="0">
                          <a:latin typeface="Cambria Math" panose="02040503050406030204" pitchFamily="18" charset="0"/>
                        </a:rPr>
                        <m:t>𝐸</m:t>
                      </m:r>
                      <m:r>
                        <a:rPr lang="de-DE" sz="2000" b="0" i="1" u="none" strike="noStrike" baseline="0" dirty="0" smtClean="0">
                          <a:latin typeface="Cambria Math" panose="02040503050406030204" pitchFamily="18" charset="0"/>
                        </a:rPr>
                        <m:t>(</m:t>
                      </m:r>
                      <m:r>
                        <a:rPr lang="de-DE" sz="2000" b="1" i="1" u="none" strike="noStrike" baseline="0" dirty="0" smtClean="0">
                          <a:latin typeface="Cambria Math" panose="02040503050406030204" pitchFamily="18" charset="0"/>
                        </a:rPr>
                        <m:t>𝒘</m:t>
                      </m:r>
                      <m:r>
                        <a:rPr lang="de-DE" sz="2000" b="0" i="1" u="none" strike="noStrike" baseline="0" dirty="0" smtClean="0">
                          <a:latin typeface="Cambria Math" panose="02040503050406030204" pitchFamily="18" charset="0"/>
                        </a:rPr>
                        <m:t>(</m:t>
                      </m:r>
                      <m:r>
                        <a:rPr lang="de-DE" sz="2000" b="0" i="1" u="none" strike="noStrike" baseline="0" dirty="0" smtClean="0">
                          <a:latin typeface="Cambria Math" panose="02040503050406030204" pitchFamily="18" charset="0"/>
                        </a:rPr>
                        <m:t>𝑡</m:t>
                      </m:r>
                      <m:r>
                        <a:rPr lang="de-DE" sz="2000" b="0" i="1" u="none" strike="noStrike" baseline="0" dirty="0" smtClean="0">
                          <a:latin typeface="Cambria Math" panose="02040503050406030204" pitchFamily="18" charset="0"/>
                        </a:rPr>
                        <m:t>)))</m:t>
                      </m:r>
                    </m:oMath>
                  </m:oMathPara>
                </a14:m>
                <a:endParaRPr lang="de-DE" sz="800" b="0" i="0" u="none" strike="noStrike" baseline="0" dirty="0"/>
              </a:p>
              <a:p>
                <a:pPr algn="l"/>
                <a:r>
                  <a:rPr lang="en-GB" sz="2000" b="0" i="0" u="none" strike="noStrike" baseline="0" dirty="0"/>
                  <a:t>with </a:t>
                </a:r>
                <a:r>
                  <a:rPr lang="en-GB" sz="2000" b="0" i="1" u="none" strike="noStrike" baseline="0" dirty="0"/>
                  <a:t> </a:t>
                </a:r>
                <a14:m>
                  <m:oMath xmlns:m="http://schemas.openxmlformats.org/officeDocument/2006/math">
                    <m:r>
                      <a:rPr lang="en-GB" sz="2000" b="0" i="1" u="none" strike="noStrike" baseline="0" smtClean="0">
                        <a:latin typeface="Cambria Math" panose="02040503050406030204" pitchFamily="18" charset="0"/>
                        <a:ea typeface="Cambria Math" panose="02040503050406030204" pitchFamily="18" charset="0"/>
                      </a:rPr>
                      <m:t>𝜂</m:t>
                    </m:r>
                    <m:r>
                      <a:rPr lang="de-DE" sz="2000" b="0" i="1" u="none" strike="noStrike" baseline="0" smtClean="0">
                        <a:latin typeface="Cambria Math" panose="02040503050406030204" pitchFamily="18" charset="0"/>
                        <a:ea typeface="Cambria Math" panose="02040503050406030204" pitchFamily="18" charset="0"/>
                      </a:rPr>
                      <m:t>&gt;0</m:t>
                    </m:r>
                  </m:oMath>
                </a14:m>
                <a:r>
                  <a:rPr lang="en-GB" sz="2000" b="0" i="0" u="none" strike="noStrike" baseline="0" dirty="0"/>
                  <a:t> a non-zero learning rate</a:t>
                </a:r>
              </a:p>
              <a:p>
                <a:pPr marL="0" indent="0">
                  <a:buNone/>
                </a:pPr>
                <a14:m>
                  <m:oMathPara xmlns:m="http://schemas.openxmlformats.org/officeDocument/2006/math">
                    <m:oMathParaPr>
                      <m:jc m:val="centerGroup"/>
                    </m:oMathParaPr>
                    <m:oMath xmlns:m="http://schemas.openxmlformats.org/officeDocument/2006/math">
                      <m:r>
                        <a:rPr lang="en-GB" sz="2000" i="1" dirty="0">
                          <a:latin typeface="Cambria Math" panose="02040503050406030204" pitchFamily="18" charset="0"/>
                          <a:ea typeface="Cambria Math" panose="02040503050406030204" pitchFamily="18" charset="0"/>
                        </a:rPr>
                        <m:t>∆</m:t>
                      </m:r>
                      <m:r>
                        <a:rPr lang="en-GB" sz="2000" b="1" i="1" dirty="0">
                          <a:latin typeface="Cambria Math" panose="02040503050406030204" pitchFamily="18" charset="0"/>
                        </a:rPr>
                        <m:t>𝒘</m:t>
                      </m:r>
                      <m:d>
                        <m:dPr>
                          <m:ctrlPr>
                            <a:rPr lang="en-GB" sz="2000" b="1" i="1" dirty="0">
                              <a:latin typeface="Cambria Math" panose="02040503050406030204" pitchFamily="18" charset="0"/>
                            </a:rPr>
                          </m:ctrlPr>
                        </m:dPr>
                        <m:e>
                          <m:r>
                            <a:rPr lang="en-GB" sz="2000" i="1" dirty="0">
                              <a:latin typeface="Cambria Math" panose="02040503050406030204" pitchFamily="18" charset="0"/>
                            </a:rPr>
                            <m:t>𝑡</m:t>
                          </m:r>
                        </m:e>
                      </m:d>
                      <m:r>
                        <a:rPr lang="de-DE" sz="2000" b="0" i="1" dirty="0" smtClean="0">
                          <a:latin typeface="Cambria Math" panose="02040503050406030204" pitchFamily="18" charset="0"/>
                        </a:rPr>
                        <m:t>= </m:t>
                      </m:r>
                      <m:r>
                        <a:rPr lang="de-DE" sz="2000" i="1" dirty="0">
                          <a:latin typeface="Cambria Math" panose="02040503050406030204" pitchFamily="18" charset="0"/>
                        </a:rPr>
                        <m:t>−</m:t>
                      </m:r>
                      <m:r>
                        <a:rPr lang="de-DE" sz="2000" i="1" dirty="0">
                          <a:latin typeface="Cambria Math" panose="02040503050406030204" pitchFamily="18" charset="0"/>
                          <a:ea typeface="Cambria Math" panose="02040503050406030204" pitchFamily="18" charset="0"/>
                        </a:rPr>
                        <m:t>𝜂</m:t>
                      </m:r>
                      <m:r>
                        <a:rPr lang="de-DE" sz="2000" i="1" dirty="0">
                          <a:latin typeface="Cambria Math" panose="02040503050406030204" pitchFamily="18" charset="0"/>
                          <a:ea typeface="Cambria Math" panose="02040503050406030204" pitchFamily="18" charset="0"/>
                        </a:rPr>
                        <m:t> </m:t>
                      </m:r>
                      <m:r>
                        <a:rPr lang="de-DE"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rPr>
                            <m:t>𝐸</m:t>
                          </m:r>
                          <m:d>
                            <m:dPr>
                              <m:ctrlPr>
                                <a:rPr lang="de-DE" sz="2000" i="1" dirty="0">
                                  <a:latin typeface="Cambria Math" panose="02040503050406030204" pitchFamily="18" charset="0"/>
                                </a:rPr>
                              </m:ctrlPr>
                            </m:dPr>
                            <m:e>
                              <m:r>
                                <a:rPr lang="de-DE" sz="2000" b="1" i="1" dirty="0">
                                  <a:latin typeface="Cambria Math" panose="02040503050406030204" pitchFamily="18" charset="0"/>
                                </a:rPr>
                                <m:t>𝒘</m:t>
                              </m:r>
                              <m:d>
                                <m:dPr>
                                  <m:ctrlPr>
                                    <a:rPr lang="de-DE" sz="2000" b="1" i="1" dirty="0">
                                      <a:latin typeface="Cambria Math" panose="02040503050406030204" pitchFamily="18" charset="0"/>
                                    </a:rPr>
                                  </m:ctrlPr>
                                </m:dPr>
                                <m:e>
                                  <m:r>
                                    <a:rPr lang="de-DE" sz="2000" i="1" dirty="0">
                                      <a:latin typeface="Cambria Math" panose="02040503050406030204" pitchFamily="18" charset="0"/>
                                    </a:rPr>
                                    <m:t>𝑡</m:t>
                                  </m:r>
                                </m:e>
                              </m:d>
                            </m:e>
                          </m:d>
                        </m:e>
                      </m:d>
                      <m:r>
                        <a:rPr lang="de-DE" sz="2000" b="0" i="1" dirty="0" smtClean="0">
                          <a:latin typeface="Cambria Math" panose="02040503050406030204" pitchFamily="18" charset="0"/>
                        </a:rPr>
                        <m:t>= </m:t>
                      </m:r>
                      <m:r>
                        <a:rPr lang="de-DE" sz="2000" i="1" dirty="0">
                          <a:latin typeface="Cambria Math" panose="02040503050406030204" pitchFamily="18" charset="0"/>
                        </a:rPr>
                        <m:t>−</m:t>
                      </m:r>
                      <m:r>
                        <a:rPr lang="de-DE" sz="2000" i="1" dirty="0">
                          <a:latin typeface="Cambria Math" panose="02040503050406030204" pitchFamily="18" charset="0"/>
                          <a:ea typeface="Cambria Math" panose="02040503050406030204" pitchFamily="18" charset="0"/>
                        </a:rPr>
                        <m:t>𝜂</m:t>
                      </m:r>
                      <m:r>
                        <a:rPr lang="de-DE" sz="2000" i="1" dirty="0">
                          <a:latin typeface="Cambria Math" panose="02040503050406030204" pitchFamily="18" charset="0"/>
                          <a:ea typeface="Cambria Math" panose="02040503050406030204" pitchFamily="18" charset="0"/>
                        </a:rPr>
                        <m:t> </m:t>
                      </m:r>
                      <m:d>
                        <m:dPr>
                          <m:ctrlPr>
                            <a:rPr lang="de-DE" sz="2000" i="1" dirty="0" smtClean="0">
                              <a:latin typeface="Cambria Math" panose="02040503050406030204" pitchFamily="18" charset="0"/>
                              <a:ea typeface="Cambria Math" panose="02040503050406030204" pitchFamily="18" charset="0"/>
                            </a:rPr>
                          </m:ctrlPr>
                        </m:dPr>
                        <m:e>
                          <m:f>
                            <m:fPr>
                              <m:ctrlPr>
                                <a:rPr lang="de-DE" sz="2000" i="1" dirty="0" smtClean="0">
                                  <a:latin typeface="Cambria Math" panose="02040503050406030204" pitchFamily="18" charset="0"/>
                                  <a:ea typeface="Cambria Math" panose="02040503050406030204" pitchFamily="18" charset="0"/>
                                </a:rPr>
                              </m:ctrlPr>
                            </m:fPr>
                            <m:num>
                              <m:r>
                                <a:rPr lang="de-DE" sz="2000" i="1" dirty="0" smtClean="0">
                                  <a:latin typeface="Cambria Math" panose="02040503050406030204" pitchFamily="18" charset="0"/>
                                  <a:ea typeface="Cambria Math" panose="02040503050406030204" pitchFamily="18" charset="0"/>
                                </a:rPr>
                                <m:t>𝜕</m:t>
                              </m:r>
                              <m:r>
                                <a:rPr lang="de-DE" sz="2000" b="0" i="1" dirty="0" smtClean="0">
                                  <a:latin typeface="Cambria Math" panose="02040503050406030204" pitchFamily="18" charset="0"/>
                                  <a:ea typeface="Cambria Math" panose="02040503050406030204" pitchFamily="18" charset="0"/>
                                </a:rPr>
                                <m:t>𝐸</m:t>
                              </m:r>
                              <m:d>
                                <m:dPr>
                                  <m:ctrlPr>
                                    <a:rPr lang="de-DE" sz="2000" b="0" i="1" dirty="0" smtClean="0">
                                      <a:latin typeface="Cambria Math" panose="02040503050406030204" pitchFamily="18" charset="0"/>
                                      <a:ea typeface="Cambria Math" panose="02040503050406030204" pitchFamily="18" charset="0"/>
                                    </a:rPr>
                                  </m:ctrlPr>
                                </m:dPr>
                                <m:e>
                                  <m:r>
                                    <a:rPr lang="de-DE" sz="2000" b="1" i="1" dirty="0" smtClean="0">
                                      <a:latin typeface="Cambria Math" panose="02040503050406030204" pitchFamily="18" charset="0"/>
                                      <a:ea typeface="Cambria Math" panose="02040503050406030204" pitchFamily="18" charset="0"/>
                                    </a:rPr>
                                    <m:t>𝒘</m:t>
                                  </m:r>
                                  <m:r>
                                    <a:rPr lang="de-DE" sz="2000" b="0" i="1" dirty="0" smtClean="0">
                                      <a:latin typeface="Cambria Math" panose="02040503050406030204" pitchFamily="18" charset="0"/>
                                      <a:ea typeface="Cambria Math" panose="02040503050406030204" pitchFamily="18" charset="0"/>
                                    </a:rPr>
                                    <m:t>(</m:t>
                                  </m:r>
                                  <m:r>
                                    <a:rPr lang="de-DE" sz="2000" b="0" i="1" dirty="0" smtClean="0">
                                      <a:latin typeface="Cambria Math" panose="02040503050406030204" pitchFamily="18" charset="0"/>
                                      <a:ea typeface="Cambria Math" panose="02040503050406030204" pitchFamily="18" charset="0"/>
                                    </a:rPr>
                                    <m:t>𝑡</m:t>
                                  </m:r>
                                  <m:r>
                                    <a:rPr lang="de-DE" sz="2000" b="0" i="1" dirty="0" smtClean="0">
                                      <a:latin typeface="Cambria Math" panose="02040503050406030204" pitchFamily="18" charset="0"/>
                                      <a:ea typeface="Cambria Math" panose="02040503050406030204" pitchFamily="18" charset="0"/>
                                    </a:rPr>
                                    <m:t>)</m:t>
                                  </m:r>
                                </m:e>
                              </m:d>
                            </m:num>
                            <m:den>
                              <m:r>
                                <a:rPr lang="de-DE" sz="2000" i="1" dirty="0" smtClean="0">
                                  <a:latin typeface="Cambria Math" panose="02040503050406030204" pitchFamily="18" charset="0"/>
                                  <a:ea typeface="Cambria Math" panose="02040503050406030204" pitchFamily="18" charset="0"/>
                                </a:rPr>
                                <m:t>𝜕</m:t>
                              </m:r>
                              <m:sSub>
                                <m:sSubPr>
                                  <m:ctrlPr>
                                    <a:rPr lang="de-DE" sz="2000" i="1" dirty="0" smtClean="0">
                                      <a:latin typeface="Cambria Math" panose="02040503050406030204" pitchFamily="18" charset="0"/>
                                      <a:ea typeface="Cambria Math" panose="02040503050406030204" pitchFamily="18" charset="0"/>
                                    </a:rPr>
                                  </m:ctrlPr>
                                </m:sSubPr>
                                <m:e>
                                  <m:r>
                                    <a:rPr lang="de-DE" sz="2000" b="0" i="1" dirty="0" smtClean="0">
                                      <a:latin typeface="Cambria Math" panose="02040503050406030204" pitchFamily="18" charset="0"/>
                                      <a:ea typeface="Cambria Math" panose="02040503050406030204" pitchFamily="18" charset="0"/>
                                    </a:rPr>
                                    <m:t>𝑤</m:t>
                                  </m:r>
                                </m:e>
                                <m:sub>
                                  <m:r>
                                    <a:rPr lang="de-DE" sz="2000" b="0" i="1" dirty="0" smtClean="0">
                                      <a:latin typeface="Cambria Math" panose="02040503050406030204" pitchFamily="18" charset="0"/>
                                      <a:ea typeface="Cambria Math" panose="02040503050406030204" pitchFamily="18" charset="0"/>
                                    </a:rPr>
                                    <m:t>1</m:t>
                                  </m:r>
                                </m:sub>
                              </m:sSub>
                            </m:den>
                          </m:f>
                          <m:r>
                            <a:rPr lang="de-DE" sz="2000" b="0" i="1" dirty="0" smtClean="0">
                              <a:latin typeface="Cambria Math" panose="02040503050406030204" pitchFamily="18" charset="0"/>
                              <a:ea typeface="Cambria Math" panose="02040503050406030204" pitchFamily="18" charset="0"/>
                            </a:rPr>
                            <m:t>, …,</m:t>
                          </m:r>
                          <m:f>
                            <m:fPr>
                              <m:ctrlPr>
                                <a:rPr lang="de-DE" sz="2000" i="1" dirty="0">
                                  <a:latin typeface="Cambria Math" panose="02040503050406030204" pitchFamily="18" charset="0"/>
                                  <a:ea typeface="Cambria Math" panose="02040503050406030204" pitchFamily="18" charset="0"/>
                                </a:rPr>
                              </m:ctrlPr>
                            </m:fPr>
                            <m:num>
                              <m:r>
                                <a:rPr lang="de-DE" sz="2000" i="1" dirty="0">
                                  <a:latin typeface="Cambria Math" panose="02040503050406030204" pitchFamily="18" charset="0"/>
                                  <a:ea typeface="Cambria Math" panose="02040503050406030204" pitchFamily="18" charset="0"/>
                                </a:rPr>
                                <m:t>𝜕</m:t>
                              </m:r>
                              <m:r>
                                <a:rPr lang="de-DE" sz="2000" i="1" dirty="0">
                                  <a:latin typeface="Cambria Math" panose="02040503050406030204" pitchFamily="18" charset="0"/>
                                  <a:ea typeface="Cambria Math" panose="02040503050406030204" pitchFamily="18" charset="0"/>
                                </a:rPr>
                                <m:t>𝐸</m:t>
                              </m:r>
                              <m:d>
                                <m:dPr>
                                  <m:ctrlPr>
                                    <a:rPr lang="de-DE" sz="2000" i="1" dirty="0">
                                      <a:latin typeface="Cambria Math" panose="02040503050406030204" pitchFamily="18" charset="0"/>
                                      <a:ea typeface="Cambria Math" panose="02040503050406030204" pitchFamily="18" charset="0"/>
                                    </a:rPr>
                                  </m:ctrlPr>
                                </m:dPr>
                                <m:e>
                                  <m:r>
                                    <a:rPr lang="de-DE" sz="2000" b="1" i="1" dirty="0">
                                      <a:latin typeface="Cambria Math" panose="02040503050406030204" pitchFamily="18" charset="0"/>
                                      <a:ea typeface="Cambria Math" panose="02040503050406030204" pitchFamily="18" charset="0"/>
                                    </a:rPr>
                                    <m:t>𝒘</m:t>
                                  </m:r>
                                  <m:r>
                                    <a:rPr lang="de-DE" sz="2000" i="1" dirty="0">
                                      <a:latin typeface="Cambria Math" panose="02040503050406030204" pitchFamily="18" charset="0"/>
                                      <a:ea typeface="Cambria Math" panose="02040503050406030204" pitchFamily="18" charset="0"/>
                                    </a:rPr>
                                    <m:t>(</m:t>
                                  </m:r>
                                  <m:r>
                                    <a:rPr lang="de-DE" sz="2000" i="1" dirty="0">
                                      <a:latin typeface="Cambria Math" panose="02040503050406030204" pitchFamily="18" charset="0"/>
                                      <a:ea typeface="Cambria Math" panose="02040503050406030204" pitchFamily="18" charset="0"/>
                                    </a:rPr>
                                    <m:t>𝑡</m:t>
                                  </m:r>
                                  <m:r>
                                    <a:rPr lang="de-DE" sz="2000" i="1" dirty="0">
                                      <a:latin typeface="Cambria Math" panose="02040503050406030204" pitchFamily="18" charset="0"/>
                                      <a:ea typeface="Cambria Math" panose="02040503050406030204" pitchFamily="18" charset="0"/>
                                    </a:rPr>
                                    <m:t>)</m:t>
                                  </m:r>
                                </m:e>
                              </m:d>
                            </m:num>
                            <m:den>
                              <m:r>
                                <a:rPr lang="de-DE" sz="2000" i="1" dirty="0">
                                  <a:latin typeface="Cambria Math" panose="02040503050406030204" pitchFamily="18" charset="0"/>
                                  <a:ea typeface="Cambria Math" panose="02040503050406030204" pitchFamily="18" charset="0"/>
                                </a:rPr>
                                <m:t>𝜕</m:t>
                              </m:r>
                              <m:sSub>
                                <m:sSubPr>
                                  <m:ctrlPr>
                                    <a:rPr lang="de-DE" sz="2000" i="1" dirty="0">
                                      <a:latin typeface="Cambria Math" panose="02040503050406030204" pitchFamily="18" charset="0"/>
                                      <a:ea typeface="Cambria Math" panose="02040503050406030204" pitchFamily="18" charset="0"/>
                                    </a:rPr>
                                  </m:ctrlPr>
                                </m:sSubPr>
                                <m:e>
                                  <m:r>
                                    <a:rPr lang="de-DE" sz="2000" i="1" dirty="0">
                                      <a:latin typeface="Cambria Math" panose="02040503050406030204" pitchFamily="18" charset="0"/>
                                      <a:ea typeface="Cambria Math" panose="02040503050406030204" pitchFamily="18" charset="0"/>
                                    </a:rPr>
                                    <m:t>𝑤</m:t>
                                  </m:r>
                                </m:e>
                                <m:sub>
                                  <m:r>
                                    <a:rPr lang="de-DE" sz="2000" b="0" i="1" dirty="0" smtClean="0">
                                      <a:latin typeface="Cambria Math" panose="02040503050406030204" pitchFamily="18" charset="0"/>
                                      <a:ea typeface="Cambria Math" panose="02040503050406030204" pitchFamily="18" charset="0"/>
                                    </a:rPr>
                                    <m:t>𝑚</m:t>
                                  </m:r>
                                </m:sub>
                              </m:sSub>
                            </m:den>
                          </m:f>
                        </m:e>
                      </m:d>
                    </m:oMath>
                  </m:oMathPara>
                </a14:m>
                <a:endParaRPr lang="en-GB" sz="2000" dirty="0"/>
              </a:p>
              <a:p>
                <a:pPr algn="l"/>
                <a:r>
                  <a:rPr lang="en-GB" sz="2000" b="0" i="0" u="none" strike="noStrike" baseline="0" dirty="0"/>
                  <a:t>So we really need to determine only:</a:t>
                </a:r>
              </a:p>
              <a:p>
                <a:pPr marL="0" indent="0">
                  <a:buNone/>
                </a:pPr>
                <a14:m>
                  <m:oMathPara xmlns:m="http://schemas.openxmlformats.org/officeDocument/2006/math">
                    <m:oMathParaPr>
                      <m:jc m:val="centerGroup"/>
                    </m:oMathParaPr>
                    <m:oMath xmlns:m="http://schemas.openxmlformats.org/officeDocument/2006/math">
                      <m:r>
                        <a:rPr lang="en-GB" sz="2000" i="1" dirty="0" smtClean="0">
                          <a:latin typeface="Cambria Math" panose="02040503050406030204" pitchFamily="18" charset="0"/>
                          <a:ea typeface="Cambria Math" panose="02040503050406030204" pitchFamily="18" charset="0"/>
                        </a:rPr>
                        <m:t>∆</m:t>
                      </m:r>
                      <m:sSub>
                        <m:sSubPr>
                          <m:ctrlPr>
                            <a:rPr lang="en-GB" sz="2000" i="1" dirty="0" smtClean="0">
                              <a:latin typeface="Cambria Math" panose="02040503050406030204" pitchFamily="18" charset="0"/>
                              <a:ea typeface="Cambria Math" panose="02040503050406030204" pitchFamily="18" charset="0"/>
                            </a:rPr>
                          </m:ctrlPr>
                        </m:sSubPr>
                        <m:e>
                          <m:r>
                            <a:rPr lang="en-GB" sz="2000" b="0" i="1" dirty="0">
                              <a:latin typeface="Cambria Math" panose="02040503050406030204" pitchFamily="18" charset="0"/>
                            </a:rPr>
                            <m:t>𝑤</m:t>
                          </m:r>
                        </m:e>
                        <m:sub>
                          <m:r>
                            <a:rPr lang="de-DE" sz="2000" b="0" i="1" dirty="0" smtClean="0">
                              <a:latin typeface="Cambria Math" panose="02040503050406030204" pitchFamily="18" charset="0"/>
                              <a:ea typeface="Cambria Math" panose="02040503050406030204" pitchFamily="18" charset="0"/>
                            </a:rPr>
                            <m:t>𝑢</m:t>
                          </m:r>
                          <m:r>
                            <a:rPr lang="de-DE" sz="2000" b="0" i="1" dirty="0" smtClean="0">
                              <a:latin typeface="Cambria Math" panose="02040503050406030204" pitchFamily="18" charset="0"/>
                              <a:ea typeface="Cambria Math" panose="02040503050406030204" pitchFamily="18" charset="0"/>
                            </a:rPr>
                            <m:t>,</m:t>
                          </m:r>
                          <m:r>
                            <a:rPr lang="de-DE" sz="2000" b="0" i="1" dirty="0" smtClean="0">
                              <a:latin typeface="Cambria Math" panose="02040503050406030204" pitchFamily="18" charset="0"/>
                              <a:ea typeface="Cambria Math" panose="02040503050406030204" pitchFamily="18" charset="0"/>
                            </a:rPr>
                            <m:t>𝑣</m:t>
                          </m:r>
                        </m:sub>
                      </m:sSub>
                      <m:r>
                        <a:rPr lang="de-DE" sz="2000" b="1" i="1" dirty="0" smtClean="0">
                          <a:latin typeface="Cambria Math" panose="02040503050406030204" pitchFamily="18" charset="0"/>
                        </a:rPr>
                        <m:t>=</m:t>
                      </m:r>
                      <m:r>
                        <a:rPr lang="de-DE" sz="2000" i="1" dirty="0">
                          <a:latin typeface="Cambria Math" panose="02040503050406030204" pitchFamily="18" charset="0"/>
                        </a:rPr>
                        <m:t>−</m:t>
                      </m:r>
                      <m:r>
                        <a:rPr lang="de-DE" sz="2000" i="1" dirty="0">
                          <a:latin typeface="Cambria Math" panose="02040503050406030204" pitchFamily="18" charset="0"/>
                          <a:ea typeface="Cambria Math" panose="02040503050406030204" pitchFamily="18" charset="0"/>
                        </a:rPr>
                        <m:t>𝜂</m:t>
                      </m:r>
                      <m:f>
                        <m:fPr>
                          <m:ctrlPr>
                            <a:rPr lang="de-DE" sz="2000" i="1" dirty="0">
                              <a:latin typeface="Cambria Math" panose="02040503050406030204" pitchFamily="18" charset="0"/>
                              <a:ea typeface="Cambria Math" panose="02040503050406030204" pitchFamily="18" charset="0"/>
                            </a:rPr>
                          </m:ctrlPr>
                        </m:fPr>
                        <m:num>
                          <m:r>
                            <a:rPr lang="de-DE" sz="2000" i="1" dirty="0">
                              <a:latin typeface="Cambria Math" panose="02040503050406030204" pitchFamily="18" charset="0"/>
                              <a:ea typeface="Cambria Math" panose="02040503050406030204" pitchFamily="18" charset="0"/>
                            </a:rPr>
                            <m:t>𝜕</m:t>
                          </m:r>
                          <m:r>
                            <a:rPr lang="de-DE" sz="2000" i="1" dirty="0">
                              <a:latin typeface="Cambria Math" panose="02040503050406030204" pitchFamily="18" charset="0"/>
                              <a:ea typeface="Cambria Math" panose="02040503050406030204" pitchFamily="18" charset="0"/>
                            </a:rPr>
                            <m:t>𝐸</m:t>
                          </m:r>
                        </m:num>
                        <m:den>
                          <m:r>
                            <a:rPr lang="de-DE" sz="2000" i="1" dirty="0">
                              <a:latin typeface="Cambria Math" panose="02040503050406030204" pitchFamily="18" charset="0"/>
                              <a:ea typeface="Cambria Math" panose="02040503050406030204" pitchFamily="18" charset="0"/>
                            </a:rPr>
                            <m:t>𝜕</m:t>
                          </m:r>
                          <m:sSub>
                            <m:sSubPr>
                              <m:ctrlPr>
                                <a:rPr lang="de-DE" sz="2000" i="1" dirty="0">
                                  <a:latin typeface="Cambria Math" panose="02040503050406030204" pitchFamily="18" charset="0"/>
                                  <a:ea typeface="Cambria Math" panose="02040503050406030204" pitchFamily="18" charset="0"/>
                                </a:rPr>
                              </m:ctrlPr>
                            </m:sSubPr>
                            <m:e>
                              <m:r>
                                <a:rPr lang="de-DE" sz="2000" i="1" dirty="0">
                                  <a:latin typeface="Cambria Math" panose="02040503050406030204" pitchFamily="18" charset="0"/>
                                  <a:ea typeface="Cambria Math" panose="02040503050406030204" pitchFamily="18" charset="0"/>
                                </a:rPr>
                                <m:t>𝑤</m:t>
                              </m:r>
                            </m:e>
                            <m:sub>
                              <m:r>
                                <a:rPr lang="de-DE" sz="2000" b="0" i="1" dirty="0" smtClean="0">
                                  <a:latin typeface="Cambria Math" panose="02040503050406030204" pitchFamily="18" charset="0"/>
                                  <a:ea typeface="Cambria Math" panose="02040503050406030204" pitchFamily="18" charset="0"/>
                                </a:rPr>
                                <m:t>𝑢</m:t>
                              </m:r>
                              <m:r>
                                <a:rPr lang="de-DE" sz="2000" b="0" i="1" dirty="0" smtClean="0">
                                  <a:latin typeface="Cambria Math" panose="02040503050406030204" pitchFamily="18" charset="0"/>
                                  <a:ea typeface="Cambria Math" panose="02040503050406030204" pitchFamily="18" charset="0"/>
                                </a:rPr>
                                <m:t>,</m:t>
                              </m:r>
                              <m:r>
                                <a:rPr lang="de-DE" sz="2000" b="0" i="1" dirty="0" smtClean="0">
                                  <a:latin typeface="Cambria Math" panose="02040503050406030204" pitchFamily="18" charset="0"/>
                                  <a:ea typeface="Cambria Math" panose="02040503050406030204" pitchFamily="18" charset="0"/>
                                </a:rPr>
                                <m:t>𝑣</m:t>
                              </m:r>
                            </m:sub>
                          </m:sSub>
                        </m:den>
                      </m:f>
                    </m:oMath>
                  </m:oMathPara>
                </a14:m>
                <a:endParaRPr lang="en-GB" sz="2000" b="0" i="0" u="none" strike="noStrike" baseline="0" dirty="0"/>
              </a:p>
              <a:p>
                <a:r>
                  <a:rPr lang="en-GB" sz="2000" dirty="0"/>
                  <a:t>For </a:t>
                </a:r>
                <a:r>
                  <a:rPr lang="en-GB" sz="2000" b="1" dirty="0"/>
                  <a:t>each single weight </a:t>
                </a:r>
                <a:r>
                  <a:rPr lang="en-GB" sz="2000" dirty="0"/>
                  <a:t>of the network.</a:t>
                </a:r>
                <a:endParaRPr lang="en-GB" sz="2000" b="0" i="0" u="none" strike="noStrike" baseline="0" dirty="0"/>
              </a:p>
              <a:p>
                <a:pPr algn="l"/>
                <a:endParaRPr lang="en-GB" sz="2000" b="0" i="0" u="none" strike="noStrike" baseline="0" dirty="0"/>
              </a:p>
              <a:p>
                <a:pPr marL="0" indent="0" algn="l">
                  <a:buNone/>
                </a:pPr>
                <a:endParaRPr lang="en-GB" sz="2000" dirty="0"/>
              </a:p>
            </p:txBody>
          </p:sp>
        </mc:Choice>
        <mc:Fallback xmlns="">
          <p:sp>
            <p:nvSpPr>
              <p:cNvPr id="3" name="Content Placeholder 2">
                <a:extLst>
                  <a:ext uri="{FF2B5EF4-FFF2-40B4-BE49-F238E27FC236}">
                    <a16:creationId xmlns:a16="http://schemas.microsoft.com/office/drawing/2014/main" id="{DF0E4F6F-A331-4F8E-937A-3FB2552DDDE2}"/>
                  </a:ext>
                </a:extLst>
              </p:cNvPr>
              <p:cNvSpPr>
                <a:spLocks noGrp="1" noRot="1" noChangeAspect="1" noMove="1" noResize="1" noEditPoints="1" noAdjustHandles="1" noChangeArrowheads="1" noChangeShapeType="1" noTextEdit="1"/>
              </p:cNvSpPr>
              <p:nvPr>
                <p:ph idx="1"/>
              </p:nvPr>
            </p:nvSpPr>
            <p:spPr>
              <a:blipFill>
                <a:blip r:embed="rId2"/>
                <a:stretch>
                  <a:fillRect l="-1881" t="-2125" b="-2550"/>
                </a:stretch>
              </a:blipFill>
            </p:spPr>
            <p:txBody>
              <a:bodyPr/>
              <a:lstStyle/>
              <a:p>
                <a:r>
                  <a:rPr lang="en-US">
                    <a:noFill/>
                  </a:rPr>
                  <a:t> </a:t>
                </a:r>
              </a:p>
            </p:txBody>
          </p:sp>
        </mc:Fallback>
      </mc:AlternateContent>
      <p:sp>
        <p:nvSpPr>
          <p:cNvPr id="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48</a:t>
            </a:fld>
            <a:endParaRPr lang="de-DE" dirty="0"/>
          </a:p>
        </p:txBody>
      </p:sp>
    </p:spTree>
    <p:extLst>
      <p:ext uri="{BB962C8B-B14F-4D97-AF65-F5344CB8AC3E}">
        <p14:creationId xmlns:p14="http://schemas.microsoft.com/office/powerpoint/2010/main" val="1972245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655-9520-5E43-A1CF-282741201094}"/>
              </a:ext>
            </a:extLst>
          </p:cNvPr>
          <p:cNvSpPr>
            <a:spLocks noGrp="1"/>
          </p:cNvSpPr>
          <p:nvPr>
            <p:ph type="title"/>
          </p:nvPr>
        </p:nvSpPr>
        <p:spPr/>
        <p:txBody>
          <a:bodyPr/>
          <a:lstStyle/>
          <a:p>
            <a:r>
              <a:rPr lang="en-US" altLang="en-US" dirty="0"/>
              <a:t>Learning Rule from Gradient Descent</a:t>
            </a: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D89C6B-B0D2-4DBA-99E8-4AD4845FF254}"/>
                  </a:ext>
                </a:extLst>
              </p:cNvPr>
              <p:cNvSpPr txBox="1"/>
              <p:nvPr/>
            </p:nvSpPr>
            <p:spPr>
              <a:xfrm>
                <a:off x="5934772" y="2145491"/>
                <a:ext cx="2709844" cy="7561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75000"/>
                            </a:schemeClr>
                          </a:solidFill>
                          <a:latin typeface="Cambria Math" panose="02040503050406030204" pitchFamily="18" charset="0"/>
                        </a:rPr>
                        <m:t>𝐸</m:t>
                      </m:r>
                      <m:r>
                        <a:rPr lang="en-US" i="1" smtClean="0">
                          <a:solidFill>
                            <a:schemeClr val="tx1">
                              <a:lumMod val="75000"/>
                            </a:schemeClr>
                          </a:solidFill>
                          <a:latin typeface="Cambria Math" panose="02040503050406030204" pitchFamily="18" charset="0"/>
                        </a:rPr>
                        <m:t>=</m:t>
                      </m:r>
                      <m:f>
                        <m:fPr>
                          <m:ctrlPr>
                            <a:rPr lang="en-US" i="1">
                              <a:solidFill>
                                <a:schemeClr val="tx1">
                                  <a:lumMod val="75000"/>
                                </a:schemeClr>
                              </a:solidFill>
                              <a:latin typeface="Cambria Math" panose="02040503050406030204" pitchFamily="18" charset="0"/>
                            </a:rPr>
                          </m:ctrlPr>
                        </m:fPr>
                        <m:num>
                          <m:r>
                            <a:rPr lang="en-US" i="1">
                              <a:solidFill>
                                <a:schemeClr val="tx1">
                                  <a:lumMod val="75000"/>
                                </a:schemeClr>
                              </a:solidFill>
                              <a:latin typeface="Cambria Math" panose="02040503050406030204" pitchFamily="18" charset="0"/>
                            </a:rPr>
                            <m:t>1</m:t>
                          </m:r>
                        </m:num>
                        <m:den>
                          <m:r>
                            <a:rPr lang="en-US" i="1">
                              <a:solidFill>
                                <a:schemeClr val="tx1">
                                  <a:lumMod val="75000"/>
                                </a:schemeClr>
                              </a:solidFill>
                              <a:latin typeface="Cambria Math" panose="02040503050406030204" pitchFamily="18" charset="0"/>
                            </a:rPr>
                            <m:t>2</m:t>
                          </m:r>
                        </m:den>
                      </m:f>
                      <m:nary>
                        <m:naryPr>
                          <m:chr m:val="∑"/>
                          <m:limLoc m:val="subSup"/>
                          <m:supHide m:val="on"/>
                          <m:ctrlPr>
                            <a:rPr lang="en-US" i="1" smtClean="0">
                              <a:solidFill>
                                <a:schemeClr val="tx1">
                                  <a:lumMod val="75000"/>
                                </a:schemeClr>
                              </a:solidFill>
                              <a:latin typeface="Cambria Math" panose="02040503050406030204" pitchFamily="18" charset="0"/>
                            </a:rPr>
                          </m:ctrlPr>
                        </m:naryPr>
                        <m:sub>
                          <m:r>
                            <m:rPr>
                              <m:brk m:alnAt="9"/>
                            </m:rPr>
                            <a:rPr lang="de-DE" b="0" i="1" smtClean="0">
                              <a:solidFill>
                                <a:schemeClr val="tx1">
                                  <a:lumMod val="75000"/>
                                </a:schemeClr>
                              </a:solidFill>
                              <a:latin typeface="Cambria Math" panose="02040503050406030204" pitchFamily="18" charset="0"/>
                            </a:rPr>
                            <m:t>𝑥</m:t>
                          </m:r>
                          <m:r>
                            <a:rPr lang="de-DE" b="0" i="1" smtClean="0">
                              <a:solidFill>
                                <a:schemeClr val="tx1">
                                  <a:lumMod val="75000"/>
                                </a:schemeClr>
                              </a:solidFill>
                              <a:latin typeface="Cambria Math" panose="02040503050406030204" pitchFamily="18" charset="0"/>
                              <a:ea typeface="Cambria Math" panose="02040503050406030204" pitchFamily="18" charset="0"/>
                            </a:rPr>
                            <m:t>∈</m:t>
                          </m:r>
                          <m:r>
                            <a:rPr lang="de-DE" b="0" i="1" smtClean="0">
                              <a:solidFill>
                                <a:schemeClr val="tx1">
                                  <a:lumMod val="75000"/>
                                </a:schemeClr>
                              </a:solidFill>
                              <a:latin typeface="Cambria Math" panose="02040503050406030204" pitchFamily="18" charset="0"/>
                              <a:ea typeface="Cambria Math" panose="02040503050406030204" pitchFamily="18" charset="0"/>
                            </a:rPr>
                            <m:t>𝑇</m:t>
                          </m:r>
                        </m:sub>
                        <m:sup/>
                        <m:e>
                          <m:nary>
                            <m:naryPr>
                              <m:chr m:val="∑"/>
                              <m:ctrlPr>
                                <a:rPr lang="en-US" i="1" smtClean="0">
                                  <a:solidFill>
                                    <a:schemeClr val="tx1">
                                      <a:lumMod val="75000"/>
                                    </a:schemeClr>
                                  </a:solidFill>
                                  <a:latin typeface="Cambria Math" panose="02040503050406030204" pitchFamily="18" charset="0"/>
                                </a:rPr>
                              </m:ctrlPr>
                            </m:naryPr>
                            <m:sub>
                              <m:r>
                                <a:rPr lang="de-DE" b="0" i="1" smtClean="0">
                                  <a:solidFill>
                                    <a:schemeClr val="tx1">
                                      <a:lumMod val="75000"/>
                                    </a:schemeClr>
                                  </a:solidFill>
                                  <a:latin typeface="Cambria Math" panose="02040503050406030204" pitchFamily="18" charset="0"/>
                                </a:rPr>
                                <m:t>𝑘</m:t>
                              </m:r>
                              <m:r>
                                <a:rPr lang="de-DE" b="0" i="1" smtClean="0">
                                  <a:solidFill>
                                    <a:schemeClr val="tx1">
                                      <a:lumMod val="75000"/>
                                    </a:schemeClr>
                                  </a:solidFill>
                                  <a:latin typeface="Cambria Math" panose="02040503050406030204" pitchFamily="18" charset="0"/>
                                </a:rPr>
                                <m:t>=1</m:t>
                              </m:r>
                            </m:sub>
                            <m:sup>
                              <m:r>
                                <a:rPr lang="de-DE" b="0" i="1" smtClean="0">
                                  <a:solidFill>
                                    <a:schemeClr val="tx1">
                                      <a:lumMod val="75000"/>
                                    </a:schemeClr>
                                  </a:solidFill>
                                  <a:latin typeface="Cambria Math" panose="02040503050406030204" pitchFamily="18" charset="0"/>
                                </a:rPr>
                                <m:t>𝑛</m:t>
                              </m:r>
                            </m:sup>
                            <m:e>
                              <m:sSup>
                                <m:sSupPr>
                                  <m:ctrlPr>
                                    <a:rPr lang="en-US" i="1">
                                      <a:solidFill>
                                        <a:schemeClr val="tx1">
                                          <a:lumMod val="75000"/>
                                        </a:schemeClr>
                                      </a:solidFill>
                                      <a:latin typeface="Cambria Math" panose="02040503050406030204" pitchFamily="18" charset="0"/>
                                    </a:rPr>
                                  </m:ctrlPr>
                                </m:sSupPr>
                                <m:e>
                                  <m:d>
                                    <m:dPr>
                                      <m:ctrlPr>
                                        <a:rPr lang="en-US" i="1">
                                          <a:solidFill>
                                            <a:schemeClr val="tx1">
                                              <a:lumMod val="75000"/>
                                            </a:schemeClr>
                                          </a:solidFill>
                                          <a:latin typeface="Cambria Math" panose="02040503050406030204" pitchFamily="18" charset="0"/>
                                        </a:rPr>
                                      </m:ctrlPr>
                                    </m:dPr>
                                    <m:e>
                                      <m:sSub>
                                        <m:sSubPr>
                                          <m:ctrlPr>
                                            <a:rPr lang="en-US" i="1">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𝑘</m:t>
                                          </m:r>
                                        </m:sub>
                                      </m:sSub>
                                      <m:r>
                                        <a:rPr lang="en-US" i="1">
                                          <a:solidFill>
                                            <a:schemeClr val="tx1">
                                              <a:lumMod val="75000"/>
                                            </a:schemeClr>
                                          </a:solidFill>
                                          <a:latin typeface="Cambria Math" panose="02040503050406030204" pitchFamily="18" charset="0"/>
                                        </a:rPr>
                                        <m:t>−</m:t>
                                      </m:r>
                                      <m:sSub>
                                        <m:sSubPr>
                                          <m:ctrlPr>
                                            <a:rPr lang="en-US" i="1">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𝑡</m:t>
                                          </m:r>
                                        </m:e>
                                        <m:sub>
                                          <m:r>
                                            <a:rPr lang="de-DE" b="0" i="1" smtClean="0">
                                              <a:solidFill>
                                                <a:schemeClr val="tx1">
                                                  <a:lumMod val="75000"/>
                                                </a:schemeClr>
                                              </a:solidFill>
                                              <a:latin typeface="Cambria Math" panose="02040503050406030204" pitchFamily="18" charset="0"/>
                                            </a:rPr>
                                            <m:t>𝑘</m:t>
                                          </m:r>
                                        </m:sub>
                                      </m:sSub>
                                    </m:e>
                                  </m:d>
                                </m:e>
                                <m:sup>
                                  <m:r>
                                    <a:rPr lang="en-US" i="1">
                                      <a:solidFill>
                                        <a:schemeClr val="tx1">
                                          <a:lumMod val="75000"/>
                                        </a:schemeClr>
                                      </a:solidFill>
                                      <a:latin typeface="Cambria Math" panose="02040503050406030204" pitchFamily="18" charset="0"/>
                                    </a:rPr>
                                    <m:t>2</m:t>
                                  </m:r>
                                </m:sup>
                              </m:sSup>
                            </m:e>
                          </m:nary>
                        </m:e>
                      </m:nary>
                    </m:oMath>
                  </m:oMathPara>
                </a14:m>
                <a:endParaRPr lang="en-US"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7D89C6B-B0D2-4DBA-99E8-4AD4845FF254}"/>
                  </a:ext>
                </a:extLst>
              </p:cNvPr>
              <p:cNvSpPr txBox="1">
                <a:spLocks noRot="1" noChangeAspect="1" noMove="1" noResize="1" noEditPoints="1" noAdjustHandles="1" noChangeArrowheads="1" noChangeShapeType="1" noTextEdit="1"/>
              </p:cNvSpPr>
              <p:nvPr/>
            </p:nvSpPr>
            <p:spPr>
              <a:xfrm>
                <a:off x="5934772" y="2145491"/>
                <a:ext cx="2709844" cy="756169"/>
              </a:xfrm>
              <a:prstGeom prst="rect">
                <a:avLst/>
              </a:prstGeom>
              <a:blipFill>
                <a:blip r:embed="rId2"/>
                <a:stretch>
                  <a:fillRect/>
                </a:stretch>
              </a:blipFill>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0697747C-6534-4AFA-A589-79C850AF873E}"/>
              </a:ext>
            </a:extLst>
          </p:cNvPr>
          <p:cNvGrpSpPr/>
          <p:nvPr/>
        </p:nvGrpSpPr>
        <p:grpSpPr>
          <a:xfrm>
            <a:off x="775495" y="1931480"/>
            <a:ext cx="4997866" cy="2988676"/>
            <a:chOff x="825524" y="1889318"/>
            <a:chExt cx="4997866" cy="2988676"/>
          </a:xfrm>
        </p:grpSpPr>
        <p:grpSp>
          <p:nvGrpSpPr>
            <p:cNvPr id="71" name="Group 70">
              <a:extLst>
                <a:ext uri="{FF2B5EF4-FFF2-40B4-BE49-F238E27FC236}">
                  <a16:creationId xmlns:a16="http://schemas.microsoft.com/office/drawing/2014/main" id="{CE503B94-AB60-4C3B-9C22-E8D0AC92FC49}"/>
                </a:ext>
              </a:extLst>
            </p:cNvPr>
            <p:cNvGrpSpPr/>
            <p:nvPr/>
          </p:nvGrpSpPr>
          <p:grpSpPr>
            <a:xfrm>
              <a:off x="825524" y="2690904"/>
              <a:ext cx="296392" cy="1425632"/>
              <a:chOff x="1100697" y="3206871"/>
              <a:chExt cx="395190" cy="1900843"/>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25525FFC-2D3F-4569-91B7-51A7A755676F}"/>
                      </a:ext>
                    </a:extLst>
                  </p:cNvPr>
                  <p:cNvSpPr txBox="1"/>
                  <p:nvPr/>
                </p:nvSpPr>
                <p:spPr>
                  <a:xfrm>
                    <a:off x="1100697" y="3206871"/>
                    <a:ext cx="383098"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US"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41" name="TextBox 140">
                    <a:extLst>
                      <a:ext uri="{FF2B5EF4-FFF2-40B4-BE49-F238E27FC236}">
                        <a16:creationId xmlns:a16="http://schemas.microsoft.com/office/drawing/2014/main" id="{25525FFC-2D3F-4569-91B7-51A7A755676F}"/>
                      </a:ext>
                    </a:extLst>
                  </p:cNvPr>
                  <p:cNvSpPr txBox="1">
                    <a:spLocks noRot="1" noChangeAspect="1" noMove="1" noResize="1" noEditPoints="1" noAdjustHandles="1" noChangeArrowheads="1" noChangeShapeType="1" noTextEdit="1"/>
                  </p:cNvSpPr>
                  <p:nvPr/>
                </p:nvSpPr>
                <p:spPr>
                  <a:xfrm>
                    <a:off x="1100697" y="3206871"/>
                    <a:ext cx="383098" cy="369332"/>
                  </a:xfrm>
                  <a:prstGeom prst="rect">
                    <a:avLst/>
                  </a:prstGeom>
                  <a:blipFill>
                    <a:blip r:embed="rId3"/>
                    <a:stretch>
                      <a:fillRect l="-10638" r="-638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49CAD17E-7BD9-4667-B8E1-B10957F246EE}"/>
                      </a:ext>
                    </a:extLst>
                  </p:cNvPr>
                  <p:cNvSpPr txBox="1"/>
                  <p:nvPr/>
                </p:nvSpPr>
                <p:spPr>
                  <a:xfrm>
                    <a:off x="1105694" y="4738382"/>
                    <a:ext cx="390193"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2</m:t>
                              </m:r>
                            </m:sub>
                          </m:sSub>
                        </m:oMath>
                      </m:oMathPara>
                    </a14:m>
                    <a:endParaRPr lang="en-US"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42" name="TextBox 141">
                    <a:extLst>
                      <a:ext uri="{FF2B5EF4-FFF2-40B4-BE49-F238E27FC236}">
                        <a16:creationId xmlns:a16="http://schemas.microsoft.com/office/drawing/2014/main" id="{49CAD17E-7BD9-4667-B8E1-B10957F246EE}"/>
                      </a:ext>
                    </a:extLst>
                  </p:cNvPr>
                  <p:cNvSpPr txBox="1">
                    <a:spLocks noRot="1" noChangeAspect="1" noMove="1" noResize="1" noEditPoints="1" noAdjustHandles="1" noChangeArrowheads="1" noChangeShapeType="1" noTextEdit="1"/>
                  </p:cNvSpPr>
                  <p:nvPr/>
                </p:nvSpPr>
                <p:spPr>
                  <a:xfrm>
                    <a:off x="1105694" y="4738382"/>
                    <a:ext cx="390193" cy="369332"/>
                  </a:xfrm>
                  <a:prstGeom prst="rect">
                    <a:avLst/>
                  </a:prstGeom>
                  <a:blipFill>
                    <a:blip r:embed="rId4"/>
                    <a:stretch>
                      <a:fillRect l="-10417" r="-4167" b="-17778"/>
                    </a:stretch>
                  </a:blipFill>
                </p:spPr>
                <p:txBody>
                  <a:bodyPr/>
                  <a:lstStyle/>
                  <a:p>
                    <a:r>
                      <a:rPr lang="en-US">
                        <a:noFill/>
                      </a:rPr>
                      <a:t> </a:t>
                    </a:r>
                  </a:p>
                </p:txBody>
              </p:sp>
            </mc:Fallback>
          </mc:AlternateContent>
        </p:grpSp>
        <p:sp>
          <p:nvSpPr>
            <p:cNvPr id="73" name="TextBox 72">
              <a:extLst>
                <a:ext uri="{FF2B5EF4-FFF2-40B4-BE49-F238E27FC236}">
                  <a16:creationId xmlns:a16="http://schemas.microsoft.com/office/drawing/2014/main" id="{95FCD225-11B2-44F9-BACD-BC1949A3186B}"/>
                </a:ext>
              </a:extLst>
            </p:cNvPr>
            <p:cNvSpPr txBox="1"/>
            <p:nvPr/>
          </p:nvSpPr>
          <p:spPr>
            <a:xfrm>
              <a:off x="2538302" y="2148631"/>
              <a:ext cx="65" cy="207749"/>
            </a:xfrm>
            <a:prstGeom prst="rect">
              <a:avLst/>
            </a:prstGeom>
            <a:noFill/>
          </p:spPr>
          <p:txBody>
            <a:bodyPr wrap="none" lIns="0" tIns="0" rIns="0" bIns="0" rtlCol="0">
              <a:spAutoFit/>
            </a:bodyPr>
            <a:lstStyle/>
            <a:p>
              <a:endParaRPr lang="en-US" sz="1350" dirty="0">
                <a:solidFill>
                  <a:schemeClr val="tx1">
                    <a:lumMod val="75000"/>
                  </a:schemeClr>
                </a:solidFill>
                <a:latin typeface="Arial" panose="020B0604020202020204" pitchFamily="34" charset="0"/>
                <a:cs typeface="Arial" panose="020B0604020202020204" pitchFamily="34" charset="0"/>
              </a:endParaRPr>
            </a:p>
          </p:txBody>
        </p:sp>
        <p:cxnSp>
          <p:nvCxnSpPr>
            <p:cNvPr id="74" name="Straight Arrow Connector 73">
              <a:extLst>
                <a:ext uri="{FF2B5EF4-FFF2-40B4-BE49-F238E27FC236}">
                  <a16:creationId xmlns:a16="http://schemas.microsoft.com/office/drawing/2014/main" id="{51C5AB17-A0A6-4AC3-A1B8-B62EB4B2B3E3}"/>
                </a:ext>
              </a:extLst>
            </p:cNvPr>
            <p:cNvCxnSpPr>
              <a:cxnSpLocks/>
              <a:endCxn id="137" idx="2"/>
            </p:cNvCxnSpPr>
            <p:nvPr/>
          </p:nvCxnSpPr>
          <p:spPr>
            <a:xfrm flipV="1">
              <a:off x="1223599" y="2212483"/>
              <a:ext cx="1358023" cy="640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C7E58A4-DD43-41D0-84C1-3567EEEB16B4}"/>
                </a:ext>
              </a:extLst>
            </p:cNvPr>
            <p:cNvCxnSpPr>
              <a:cxnSpLocks/>
              <a:endCxn id="132" idx="2"/>
            </p:cNvCxnSpPr>
            <p:nvPr/>
          </p:nvCxnSpPr>
          <p:spPr>
            <a:xfrm>
              <a:off x="1223599" y="2852905"/>
              <a:ext cx="1358023" cy="557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B368BFD-EC04-4084-82F1-704E7D243734}"/>
                </a:ext>
              </a:extLst>
            </p:cNvPr>
            <p:cNvCxnSpPr>
              <a:cxnSpLocks/>
              <a:endCxn id="127" idx="2"/>
            </p:cNvCxnSpPr>
            <p:nvPr/>
          </p:nvCxnSpPr>
          <p:spPr>
            <a:xfrm>
              <a:off x="1223599" y="2852905"/>
              <a:ext cx="1358023" cy="1755089"/>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905AD78-F991-4539-A4B2-CA70876DAB56}"/>
                </a:ext>
              </a:extLst>
            </p:cNvPr>
            <p:cNvCxnSpPr>
              <a:cxnSpLocks/>
              <a:endCxn id="137" idx="2"/>
            </p:cNvCxnSpPr>
            <p:nvPr/>
          </p:nvCxnSpPr>
          <p:spPr>
            <a:xfrm flipV="1">
              <a:off x="1223599" y="2212483"/>
              <a:ext cx="1358023" cy="1796633"/>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B95CBEC-D0BA-4E43-9659-17019D4E3710}"/>
                </a:ext>
              </a:extLst>
            </p:cNvPr>
            <p:cNvCxnSpPr>
              <a:cxnSpLocks/>
              <a:endCxn id="132" idx="2"/>
            </p:cNvCxnSpPr>
            <p:nvPr/>
          </p:nvCxnSpPr>
          <p:spPr>
            <a:xfrm flipV="1">
              <a:off x="1223599" y="3410239"/>
              <a:ext cx="1358023" cy="59887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96056C9-C6DF-4820-AD26-3F735FD0C72F}"/>
                </a:ext>
              </a:extLst>
            </p:cNvPr>
            <p:cNvCxnSpPr>
              <a:cxnSpLocks/>
              <a:endCxn id="127" idx="2"/>
            </p:cNvCxnSpPr>
            <p:nvPr/>
          </p:nvCxnSpPr>
          <p:spPr>
            <a:xfrm>
              <a:off x="1223599" y="4009116"/>
              <a:ext cx="1358023" cy="598878"/>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E4EE570-4D44-470D-B87B-8CD03C7CDCF7}"/>
                </a:ext>
              </a:extLst>
            </p:cNvPr>
            <p:cNvCxnSpPr>
              <a:cxnSpLocks/>
              <a:stCxn id="137" idx="6"/>
              <a:endCxn id="117" idx="2"/>
            </p:cNvCxnSpPr>
            <p:nvPr/>
          </p:nvCxnSpPr>
          <p:spPr>
            <a:xfrm>
              <a:off x="3121622" y="2212483"/>
              <a:ext cx="1358022" cy="646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2AD7F6D-3F1B-43D3-A9F7-E0C247D1AE00}"/>
                </a:ext>
              </a:extLst>
            </p:cNvPr>
            <p:cNvCxnSpPr>
              <a:cxnSpLocks/>
              <a:stCxn id="132" idx="6"/>
              <a:endCxn id="117" idx="2"/>
            </p:cNvCxnSpPr>
            <p:nvPr/>
          </p:nvCxnSpPr>
          <p:spPr>
            <a:xfrm flipV="1">
              <a:off x="3121622" y="2858904"/>
              <a:ext cx="1358022" cy="551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7B3825B-1158-4BFE-BC1E-5A6694AD544E}"/>
                </a:ext>
              </a:extLst>
            </p:cNvPr>
            <p:cNvCxnSpPr>
              <a:cxnSpLocks/>
              <a:stCxn id="127" idx="6"/>
              <a:endCxn id="117" idx="2"/>
            </p:cNvCxnSpPr>
            <p:nvPr/>
          </p:nvCxnSpPr>
          <p:spPr>
            <a:xfrm flipV="1">
              <a:off x="3121622" y="2858904"/>
              <a:ext cx="1358022" cy="1749090"/>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89142830-2434-4CDD-AA19-8B28B82AB232}"/>
                </a:ext>
              </a:extLst>
            </p:cNvPr>
            <p:cNvGrpSpPr/>
            <p:nvPr/>
          </p:nvGrpSpPr>
          <p:grpSpPr>
            <a:xfrm>
              <a:off x="2581622" y="1942483"/>
              <a:ext cx="540000" cy="2935511"/>
              <a:chOff x="3250470" y="2208977"/>
              <a:chExt cx="720000" cy="3914014"/>
            </a:xfrm>
          </p:grpSpPr>
          <p:grpSp>
            <p:nvGrpSpPr>
              <p:cNvPr id="124" name="Group 123">
                <a:extLst>
                  <a:ext uri="{FF2B5EF4-FFF2-40B4-BE49-F238E27FC236}">
                    <a16:creationId xmlns:a16="http://schemas.microsoft.com/office/drawing/2014/main" id="{B2D5DB1E-77A0-4805-BE3B-5F8C0EC89C14}"/>
                  </a:ext>
                </a:extLst>
              </p:cNvPr>
              <p:cNvGrpSpPr/>
              <p:nvPr/>
            </p:nvGrpSpPr>
            <p:grpSpPr>
              <a:xfrm>
                <a:off x="3250470" y="2208977"/>
                <a:ext cx="720000" cy="720000"/>
                <a:chOff x="3270425" y="2411833"/>
                <a:chExt cx="720000" cy="720000"/>
              </a:xfrm>
            </p:grpSpPr>
            <p:sp>
              <p:nvSpPr>
                <p:cNvPr id="137" name="Oval 136">
                  <a:extLst>
                    <a:ext uri="{FF2B5EF4-FFF2-40B4-BE49-F238E27FC236}">
                      <a16:creationId xmlns:a16="http://schemas.microsoft.com/office/drawing/2014/main" id="{991C3408-A35C-402C-BBB2-D5B533D2B422}"/>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latin typeface="Arial" panose="020B0604020202020204" pitchFamily="34" charset="0"/>
                    <a:cs typeface="Arial" panose="020B0604020202020204" pitchFamily="34" charset="0"/>
                  </a:endParaRPr>
                </a:p>
              </p:txBody>
            </p:sp>
            <p:cxnSp>
              <p:nvCxnSpPr>
                <p:cNvPr id="138" name="Straight Connector 137">
                  <a:extLst>
                    <a:ext uri="{FF2B5EF4-FFF2-40B4-BE49-F238E27FC236}">
                      <a16:creationId xmlns:a16="http://schemas.microsoft.com/office/drawing/2014/main" id="{8F994407-10F9-438C-B0FD-CD92020F9D81}"/>
                    </a:ext>
                  </a:extLst>
                </p:cNvPr>
                <p:cNvCxnSpPr>
                  <a:cxnSpLocks/>
                  <a:stCxn id="137" idx="0"/>
                  <a:endCxn id="137"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1C643330-DDD8-4C00-B208-9D81275398DC}"/>
                        </a:ext>
                      </a:extLst>
                    </p:cNvPr>
                    <p:cNvSpPr txBox="1"/>
                    <p:nvPr/>
                  </p:nvSpPr>
                  <p:spPr>
                    <a:xfrm>
                      <a:off x="3379398" y="2633333"/>
                      <a:ext cx="228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39" name="TextBox 138">
                      <a:extLst>
                        <a:ext uri="{FF2B5EF4-FFF2-40B4-BE49-F238E27FC236}">
                          <a16:creationId xmlns:a16="http://schemas.microsoft.com/office/drawing/2014/main" id="{1C643330-DDD8-4C00-B208-9D81275398DC}"/>
                        </a:ext>
                      </a:extLst>
                    </p:cNvPr>
                    <p:cNvSpPr txBox="1">
                      <a:spLocks noRot="1" noChangeAspect="1" noMove="1" noResize="1" noEditPoints="1" noAdjustHandles="1" noChangeArrowheads="1" noChangeShapeType="1" noTextEdit="1"/>
                    </p:cNvSpPr>
                    <p:nvPr/>
                  </p:nvSpPr>
                  <p:spPr>
                    <a:xfrm>
                      <a:off x="3379398" y="2633333"/>
                      <a:ext cx="228696" cy="276999"/>
                    </a:xfrm>
                    <a:prstGeom prst="rect">
                      <a:avLst/>
                    </a:prstGeom>
                    <a:blipFill>
                      <a:blip r:embed="rId5"/>
                      <a:stretch>
                        <a:fillRect l="-35714" r="-3214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780BDCF8-DF43-4976-AA93-FB0F5B1DEA81}"/>
                        </a:ext>
                      </a:extLst>
                    </p:cNvPr>
                    <p:cNvSpPr txBox="1"/>
                    <p:nvPr/>
                  </p:nvSpPr>
                  <p:spPr>
                    <a:xfrm>
                      <a:off x="3667600" y="2587168"/>
                      <a:ext cx="2633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40" name="TextBox 139">
                      <a:extLst>
                        <a:ext uri="{FF2B5EF4-FFF2-40B4-BE49-F238E27FC236}">
                          <a16:creationId xmlns:a16="http://schemas.microsoft.com/office/drawing/2014/main" id="{780BDCF8-DF43-4976-AA93-FB0F5B1DEA81}"/>
                        </a:ext>
                      </a:extLst>
                    </p:cNvPr>
                    <p:cNvSpPr txBox="1">
                      <a:spLocks noRot="1" noChangeAspect="1" noMove="1" noResize="1" noEditPoints="1" noAdjustHandles="1" noChangeArrowheads="1" noChangeShapeType="1" noTextEdit="1"/>
                    </p:cNvSpPr>
                    <p:nvPr/>
                  </p:nvSpPr>
                  <p:spPr>
                    <a:xfrm>
                      <a:off x="3667600" y="2587168"/>
                      <a:ext cx="263320" cy="369332"/>
                    </a:xfrm>
                    <a:prstGeom prst="rect">
                      <a:avLst/>
                    </a:prstGeom>
                    <a:blipFill>
                      <a:blip r:embed="rId6"/>
                      <a:stretch>
                        <a:fillRect l="-39394" r="-33333" b="-34783"/>
                      </a:stretch>
                    </a:blipFill>
                  </p:spPr>
                  <p:txBody>
                    <a:bodyPr/>
                    <a:lstStyle/>
                    <a:p>
                      <a:r>
                        <a:rPr lang="en-US">
                          <a:noFill/>
                        </a:rPr>
                        <a:t> </a:t>
                      </a:r>
                    </a:p>
                  </p:txBody>
                </p:sp>
              </mc:Fallback>
            </mc:AlternateContent>
          </p:grpSp>
          <p:grpSp>
            <p:nvGrpSpPr>
              <p:cNvPr id="125" name="Group 124">
                <a:extLst>
                  <a:ext uri="{FF2B5EF4-FFF2-40B4-BE49-F238E27FC236}">
                    <a16:creationId xmlns:a16="http://schemas.microsoft.com/office/drawing/2014/main" id="{8D60F66C-BA73-44EF-B375-6079655F2F2E}"/>
                  </a:ext>
                </a:extLst>
              </p:cNvPr>
              <p:cNvGrpSpPr/>
              <p:nvPr/>
            </p:nvGrpSpPr>
            <p:grpSpPr>
              <a:xfrm>
                <a:off x="3250470" y="3805984"/>
                <a:ext cx="720000" cy="720000"/>
                <a:chOff x="3270425" y="3496401"/>
                <a:chExt cx="720000" cy="720000"/>
              </a:xfrm>
            </p:grpSpPr>
            <p:sp>
              <p:nvSpPr>
                <p:cNvPr id="132" name="Oval 131">
                  <a:extLst>
                    <a:ext uri="{FF2B5EF4-FFF2-40B4-BE49-F238E27FC236}">
                      <a16:creationId xmlns:a16="http://schemas.microsoft.com/office/drawing/2014/main" id="{4D1F5E7F-7532-4D82-95CF-2D68707204C0}"/>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latin typeface="Arial" panose="020B0604020202020204" pitchFamily="34" charset="0"/>
                    <a:cs typeface="Arial" panose="020B0604020202020204" pitchFamily="34" charset="0"/>
                  </a:endParaRPr>
                </a:p>
              </p:txBody>
            </p:sp>
            <p:cxnSp>
              <p:nvCxnSpPr>
                <p:cNvPr id="133" name="Straight Connector 132">
                  <a:extLst>
                    <a:ext uri="{FF2B5EF4-FFF2-40B4-BE49-F238E27FC236}">
                      <a16:creationId xmlns:a16="http://schemas.microsoft.com/office/drawing/2014/main" id="{90D3EBF3-0EAC-4760-9079-2D5D0E3A5C87}"/>
                    </a:ext>
                  </a:extLst>
                </p:cNvPr>
                <p:cNvCxnSpPr>
                  <a:cxnSpLocks/>
                  <a:stCxn id="132" idx="0"/>
                  <a:endCxn id="132"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34" name="TextBox 133">
                  <a:extLst>
                    <a:ext uri="{FF2B5EF4-FFF2-40B4-BE49-F238E27FC236}">
                      <a16:creationId xmlns:a16="http://schemas.microsoft.com/office/drawing/2014/main" id="{6CD2444C-03CF-48E3-9B1C-7255A3CBA241}"/>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solidFill>
                      <a:schemeClr val="tx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39EDA992-1908-4480-8F8B-631E44E263C4}"/>
                        </a:ext>
                      </a:extLst>
                    </p:cNvPr>
                    <p:cNvSpPr txBox="1"/>
                    <p:nvPr/>
                  </p:nvSpPr>
                  <p:spPr>
                    <a:xfrm>
                      <a:off x="3361298" y="3703582"/>
                      <a:ext cx="228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35" name="TextBox 134">
                      <a:extLst>
                        <a:ext uri="{FF2B5EF4-FFF2-40B4-BE49-F238E27FC236}">
                          <a16:creationId xmlns:a16="http://schemas.microsoft.com/office/drawing/2014/main" id="{39EDA992-1908-4480-8F8B-631E44E263C4}"/>
                        </a:ext>
                      </a:extLst>
                    </p:cNvPr>
                    <p:cNvSpPr txBox="1">
                      <a:spLocks noRot="1" noChangeAspect="1" noMove="1" noResize="1" noEditPoints="1" noAdjustHandles="1" noChangeArrowheads="1" noChangeShapeType="1" noTextEdit="1"/>
                    </p:cNvSpPr>
                    <p:nvPr/>
                  </p:nvSpPr>
                  <p:spPr>
                    <a:xfrm>
                      <a:off x="3361298" y="3703582"/>
                      <a:ext cx="228696" cy="276999"/>
                    </a:xfrm>
                    <a:prstGeom prst="rect">
                      <a:avLst/>
                    </a:prstGeom>
                    <a:blipFill>
                      <a:blip r:embed="rId7"/>
                      <a:stretch>
                        <a:fillRect l="-31034" r="-31034"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FB109F1-D5B1-4FAA-B2DD-777BC665ACB1}"/>
                        </a:ext>
                      </a:extLst>
                    </p:cNvPr>
                    <p:cNvSpPr txBox="1"/>
                    <p:nvPr/>
                  </p:nvSpPr>
                  <p:spPr>
                    <a:xfrm>
                      <a:off x="3649500" y="3657416"/>
                      <a:ext cx="2633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36" name="TextBox 135">
                      <a:extLst>
                        <a:ext uri="{FF2B5EF4-FFF2-40B4-BE49-F238E27FC236}">
                          <a16:creationId xmlns:a16="http://schemas.microsoft.com/office/drawing/2014/main" id="{4FB109F1-D5B1-4FAA-B2DD-777BC665ACB1}"/>
                        </a:ext>
                      </a:extLst>
                    </p:cNvPr>
                    <p:cNvSpPr txBox="1">
                      <a:spLocks noRot="1" noChangeAspect="1" noMove="1" noResize="1" noEditPoints="1" noAdjustHandles="1" noChangeArrowheads="1" noChangeShapeType="1" noTextEdit="1"/>
                    </p:cNvSpPr>
                    <p:nvPr/>
                  </p:nvSpPr>
                  <p:spPr>
                    <a:xfrm>
                      <a:off x="3649500" y="3657416"/>
                      <a:ext cx="263320" cy="369332"/>
                    </a:xfrm>
                    <a:prstGeom prst="rect">
                      <a:avLst/>
                    </a:prstGeom>
                    <a:blipFill>
                      <a:blip r:embed="rId8"/>
                      <a:stretch>
                        <a:fillRect l="-40625" r="-37500" b="-37778"/>
                      </a:stretch>
                    </a:blipFill>
                  </p:spPr>
                  <p:txBody>
                    <a:bodyPr/>
                    <a:lstStyle/>
                    <a:p>
                      <a:r>
                        <a:rPr lang="en-US">
                          <a:noFill/>
                        </a:rPr>
                        <a:t> </a:t>
                      </a:r>
                    </a:p>
                  </p:txBody>
                </p:sp>
              </mc:Fallback>
            </mc:AlternateContent>
          </p:grpSp>
          <p:grpSp>
            <p:nvGrpSpPr>
              <p:cNvPr id="126" name="Group 125">
                <a:extLst>
                  <a:ext uri="{FF2B5EF4-FFF2-40B4-BE49-F238E27FC236}">
                    <a16:creationId xmlns:a16="http://schemas.microsoft.com/office/drawing/2014/main" id="{88C6E1A7-EE29-406D-BC36-63418D9CFF19}"/>
                  </a:ext>
                </a:extLst>
              </p:cNvPr>
              <p:cNvGrpSpPr/>
              <p:nvPr/>
            </p:nvGrpSpPr>
            <p:grpSpPr>
              <a:xfrm>
                <a:off x="3250470" y="5402991"/>
                <a:ext cx="720000" cy="720000"/>
                <a:chOff x="3270425" y="4724875"/>
                <a:chExt cx="720000" cy="720000"/>
              </a:xfrm>
            </p:grpSpPr>
            <p:sp>
              <p:nvSpPr>
                <p:cNvPr id="127" name="Oval 126">
                  <a:extLst>
                    <a:ext uri="{FF2B5EF4-FFF2-40B4-BE49-F238E27FC236}">
                      <a16:creationId xmlns:a16="http://schemas.microsoft.com/office/drawing/2014/main" id="{9F75987C-0511-421A-9D99-0D6AC991F7C6}"/>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latin typeface="Arial" panose="020B0604020202020204" pitchFamily="34" charset="0"/>
                    <a:cs typeface="Arial" panose="020B0604020202020204" pitchFamily="34" charset="0"/>
                  </a:endParaRPr>
                </a:p>
              </p:txBody>
            </p:sp>
            <p:cxnSp>
              <p:nvCxnSpPr>
                <p:cNvPr id="128" name="Straight Connector 127">
                  <a:extLst>
                    <a:ext uri="{FF2B5EF4-FFF2-40B4-BE49-F238E27FC236}">
                      <a16:creationId xmlns:a16="http://schemas.microsoft.com/office/drawing/2014/main" id="{446888BA-4E92-44C4-9538-974471E10BB0}"/>
                    </a:ext>
                  </a:extLst>
                </p:cNvPr>
                <p:cNvCxnSpPr>
                  <a:cxnSpLocks/>
                  <a:stCxn id="127" idx="0"/>
                  <a:endCxn id="127"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B722581F-FF75-45E8-A94B-571532BBDCD9}"/>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solidFill>
                      <a:schemeClr val="tx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5A2515E3-9757-473E-9C10-F9AA1EC3A57C}"/>
                        </a:ext>
                      </a:extLst>
                    </p:cNvPr>
                    <p:cNvSpPr txBox="1"/>
                    <p:nvPr/>
                  </p:nvSpPr>
                  <p:spPr>
                    <a:xfrm>
                      <a:off x="3367369" y="4946375"/>
                      <a:ext cx="228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30" name="TextBox 129">
                      <a:extLst>
                        <a:ext uri="{FF2B5EF4-FFF2-40B4-BE49-F238E27FC236}">
                          <a16:creationId xmlns:a16="http://schemas.microsoft.com/office/drawing/2014/main" id="{5A2515E3-9757-473E-9C10-F9AA1EC3A57C}"/>
                        </a:ext>
                      </a:extLst>
                    </p:cNvPr>
                    <p:cNvSpPr txBox="1">
                      <a:spLocks noRot="1" noChangeAspect="1" noMove="1" noResize="1" noEditPoints="1" noAdjustHandles="1" noChangeArrowheads="1" noChangeShapeType="1" noTextEdit="1"/>
                    </p:cNvSpPr>
                    <p:nvPr/>
                  </p:nvSpPr>
                  <p:spPr>
                    <a:xfrm>
                      <a:off x="3367369" y="4946375"/>
                      <a:ext cx="228696" cy="276999"/>
                    </a:xfrm>
                    <a:prstGeom prst="rect">
                      <a:avLst/>
                    </a:prstGeom>
                    <a:blipFill>
                      <a:blip r:embed="rId7"/>
                      <a:stretch>
                        <a:fillRect l="-32143" r="-35714"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E9FC7857-AB71-4EBD-AAFE-39A97C288D32}"/>
                        </a:ext>
                      </a:extLst>
                    </p:cNvPr>
                    <p:cNvSpPr txBox="1"/>
                    <p:nvPr/>
                  </p:nvSpPr>
                  <p:spPr>
                    <a:xfrm>
                      <a:off x="3655572" y="4900210"/>
                      <a:ext cx="2633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31" name="TextBox 130">
                      <a:extLst>
                        <a:ext uri="{FF2B5EF4-FFF2-40B4-BE49-F238E27FC236}">
                          <a16:creationId xmlns:a16="http://schemas.microsoft.com/office/drawing/2014/main" id="{E9FC7857-AB71-4EBD-AAFE-39A97C288D32}"/>
                        </a:ext>
                      </a:extLst>
                    </p:cNvPr>
                    <p:cNvSpPr txBox="1">
                      <a:spLocks noRot="1" noChangeAspect="1" noMove="1" noResize="1" noEditPoints="1" noAdjustHandles="1" noChangeArrowheads="1" noChangeShapeType="1" noTextEdit="1"/>
                    </p:cNvSpPr>
                    <p:nvPr/>
                  </p:nvSpPr>
                  <p:spPr>
                    <a:xfrm>
                      <a:off x="3655572" y="4900210"/>
                      <a:ext cx="263320" cy="369332"/>
                    </a:xfrm>
                    <a:prstGeom prst="rect">
                      <a:avLst/>
                    </a:prstGeom>
                    <a:blipFill>
                      <a:blip r:embed="rId9"/>
                      <a:stretch>
                        <a:fillRect l="-40625" r="-37500" b="-34783"/>
                      </a:stretch>
                    </a:blipFill>
                  </p:spPr>
                  <p:txBody>
                    <a:bodyPr/>
                    <a:lstStyle/>
                    <a:p>
                      <a:r>
                        <a:rPr lang="en-US">
                          <a:noFill/>
                        </a:rPr>
                        <a:t> </a:t>
                      </a:r>
                    </a:p>
                  </p:txBody>
                </p:sp>
              </mc:Fallback>
            </mc:AlternateContent>
          </p:grpSp>
        </p:grpSp>
        <p:grpSp>
          <p:nvGrpSpPr>
            <p:cNvPr id="97" name="Group 96">
              <a:extLst>
                <a:ext uri="{FF2B5EF4-FFF2-40B4-BE49-F238E27FC236}">
                  <a16:creationId xmlns:a16="http://schemas.microsoft.com/office/drawing/2014/main" id="{64B9C06E-E054-497F-A5E6-71A6AF3E2B9B}"/>
                </a:ext>
              </a:extLst>
            </p:cNvPr>
            <p:cNvGrpSpPr/>
            <p:nvPr/>
          </p:nvGrpSpPr>
          <p:grpSpPr>
            <a:xfrm>
              <a:off x="4572290" y="3185934"/>
              <a:ext cx="212463" cy="354493"/>
              <a:chOff x="5380335" y="3415591"/>
              <a:chExt cx="283284" cy="472657"/>
            </a:xfrm>
          </p:grpSpPr>
          <p:sp>
            <p:nvSpPr>
              <p:cNvPr id="122" name="TextBox 121">
                <a:extLst>
                  <a:ext uri="{FF2B5EF4-FFF2-40B4-BE49-F238E27FC236}">
                    <a16:creationId xmlns:a16="http://schemas.microsoft.com/office/drawing/2014/main" id="{13FCB067-4348-48D2-A959-14FA85389597}"/>
                  </a:ext>
                </a:extLst>
              </p:cNvPr>
              <p:cNvSpPr txBox="1"/>
              <p:nvPr/>
            </p:nvSpPr>
            <p:spPr>
              <a:xfrm>
                <a:off x="5380335" y="3415591"/>
                <a:ext cx="87" cy="276999"/>
              </a:xfrm>
              <a:prstGeom prst="rect">
                <a:avLst/>
              </a:prstGeom>
              <a:noFill/>
            </p:spPr>
            <p:txBody>
              <a:bodyPr wrap="none" lIns="0" tIns="0" rIns="0" bIns="0" rtlCol="0">
                <a:spAutoFit/>
              </a:bodyPr>
              <a:lstStyle/>
              <a:p>
                <a:endParaRPr lang="en-US" sz="1350" dirty="0">
                  <a:solidFill>
                    <a:schemeClr val="tx1">
                      <a:lumMod val="75000"/>
                    </a:schemeClr>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3E9414C2-9EF4-4A38-8C2D-BFBDCC08631C}"/>
                  </a:ext>
                </a:extLst>
              </p:cNvPr>
              <p:cNvSpPr txBox="1"/>
              <p:nvPr/>
            </p:nvSpPr>
            <p:spPr>
              <a:xfrm>
                <a:off x="5663532" y="3518916"/>
                <a:ext cx="87" cy="369332"/>
              </a:xfrm>
              <a:prstGeom prst="rect">
                <a:avLst/>
              </a:prstGeom>
              <a:noFill/>
            </p:spPr>
            <p:txBody>
              <a:bodyPr wrap="none" lIns="0" tIns="0" rIns="0" bIns="0" rtlCol="0">
                <a:spAutoFit/>
              </a:bodyPr>
              <a:lstStyle/>
              <a:p>
                <a:endParaRPr lang="de-DE" dirty="0">
                  <a:solidFill>
                    <a:schemeClr val="tx1">
                      <a:lumMod val="75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B8C4E3D-6F36-480C-A7BB-4D867E223F4A}"/>
                    </a:ext>
                  </a:extLst>
                </p:cNvPr>
                <p:cNvSpPr txBox="1"/>
                <p:nvPr/>
              </p:nvSpPr>
              <p:spPr>
                <a:xfrm>
                  <a:off x="1664550" y="1931480"/>
                  <a:ext cx="402290"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smtClean="0">
                                <a:solidFill>
                                  <a:schemeClr val="tx1">
                                    <a:lumMod val="75000"/>
                                  </a:schemeClr>
                                </a:solidFill>
                                <a:latin typeface="Cambria Math" panose="02040503050406030204" pitchFamily="18" charset="0"/>
                              </a:rPr>
                            </m:ctrlPr>
                          </m:sSubSupPr>
                          <m:e>
                            <m:r>
                              <a:rPr lang="de-DE" b="1" i="1">
                                <a:solidFill>
                                  <a:schemeClr val="tx1">
                                    <a:lumMod val="75000"/>
                                  </a:schemeClr>
                                </a:solidFill>
                                <a:latin typeface="Cambria Math" panose="02040503050406030204" pitchFamily="18" charset="0"/>
                              </a:rPr>
                              <m:t>𝑾</m:t>
                            </m:r>
                          </m:e>
                          <m:sub>
                            <m:r>
                              <a:rPr lang="de-DE" b="1" i="1">
                                <a:solidFill>
                                  <a:schemeClr val="tx1">
                                    <a:lumMod val="75000"/>
                                  </a:schemeClr>
                                </a:solidFill>
                                <a:latin typeface="Cambria Math" panose="02040503050406030204" pitchFamily="18" charset="0"/>
                              </a:rPr>
                              <m:t>𝒙</m:t>
                            </m:r>
                          </m:sub>
                          <m:sup>
                            <m:r>
                              <a:rPr lang="de-DE" b="1" i="1">
                                <a:solidFill>
                                  <a:schemeClr val="tx1">
                                    <a:lumMod val="75000"/>
                                  </a:schemeClr>
                                </a:solidFill>
                                <a:latin typeface="Cambria Math" panose="02040503050406030204" pitchFamily="18" charset="0"/>
                              </a:rPr>
                              <m:t>𝟐</m:t>
                            </m:r>
                          </m:sup>
                        </m:sSubSup>
                      </m:oMath>
                    </m:oMathPara>
                  </a14:m>
                  <a:endParaRPr lang="de-DE" b="1"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98" name="TextBox 97">
                  <a:extLst>
                    <a:ext uri="{FF2B5EF4-FFF2-40B4-BE49-F238E27FC236}">
                      <a16:creationId xmlns:a16="http://schemas.microsoft.com/office/drawing/2014/main" id="{CB8C4E3D-6F36-480C-A7BB-4D867E223F4A}"/>
                    </a:ext>
                  </a:extLst>
                </p:cNvPr>
                <p:cNvSpPr txBox="1">
                  <a:spLocks noRot="1" noChangeAspect="1" noMove="1" noResize="1" noEditPoints="1" noAdjustHandles="1" noChangeArrowheads="1" noChangeShapeType="1" noTextEdit="1"/>
                </p:cNvSpPr>
                <p:nvPr/>
              </p:nvSpPr>
              <p:spPr>
                <a:xfrm>
                  <a:off x="1664550" y="1931480"/>
                  <a:ext cx="402290" cy="283219"/>
                </a:xfrm>
                <a:prstGeom prst="rect">
                  <a:avLst/>
                </a:prstGeom>
                <a:blipFill>
                  <a:blip r:embed="rId10"/>
                  <a:stretch>
                    <a:fillRect l="-13636" r="-4545"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1FB7152F-DF6A-4CBD-A9F2-BA603C79B051}"/>
                    </a:ext>
                  </a:extLst>
                </p:cNvPr>
                <p:cNvSpPr txBox="1"/>
                <p:nvPr/>
              </p:nvSpPr>
              <p:spPr>
                <a:xfrm>
                  <a:off x="3747829" y="1936217"/>
                  <a:ext cx="402290"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smtClean="0">
                                <a:solidFill>
                                  <a:schemeClr val="tx1">
                                    <a:lumMod val="75000"/>
                                  </a:schemeClr>
                                </a:solidFill>
                                <a:latin typeface="Cambria Math" panose="02040503050406030204" pitchFamily="18" charset="0"/>
                              </a:rPr>
                            </m:ctrlPr>
                          </m:sSubSupPr>
                          <m:e>
                            <m:r>
                              <a:rPr lang="de-DE" b="1" i="1">
                                <a:solidFill>
                                  <a:schemeClr val="tx1">
                                    <a:lumMod val="75000"/>
                                  </a:schemeClr>
                                </a:solidFill>
                                <a:latin typeface="Cambria Math" panose="02040503050406030204" pitchFamily="18" charset="0"/>
                              </a:rPr>
                              <m:t>𝑾</m:t>
                            </m:r>
                          </m:e>
                          <m:sub>
                            <m:r>
                              <a:rPr lang="de-DE" b="1" i="1">
                                <a:solidFill>
                                  <a:schemeClr val="tx1">
                                    <a:lumMod val="75000"/>
                                  </a:schemeClr>
                                </a:solidFill>
                                <a:latin typeface="Cambria Math" panose="02040503050406030204" pitchFamily="18" charset="0"/>
                              </a:rPr>
                              <m:t>𝒚</m:t>
                            </m:r>
                          </m:sub>
                          <m:sup>
                            <m:r>
                              <a:rPr lang="de-DE" b="1" i="1">
                                <a:solidFill>
                                  <a:schemeClr val="tx1">
                                    <a:lumMod val="75000"/>
                                  </a:schemeClr>
                                </a:solidFill>
                                <a:latin typeface="Cambria Math" panose="02040503050406030204" pitchFamily="18" charset="0"/>
                              </a:rPr>
                              <m:t>𝟑</m:t>
                            </m:r>
                          </m:sup>
                        </m:sSubSup>
                      </m:oMath>
                    </m:oMathPara>
                  </a14:m>
                  <a:endParaRPr lang="de-DE" b="1"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99" name="TextBox 98">
                  <a:extLst>
                    <a:ext uri="{FF2B5EF4-FFF2-40B4-BE49-F238E27FC236}">
                      <a16:creationId xmlns:a16="http://schemas.microsoft.com/office/drawing/2014/main" id="{1FB7152F-DF6A-4CBD-A9F2-BA603C79B051}"/>
                    </a:ext>
                  </a:extLst>
                </p:cNvPr>
                <p:cNvSpPr txBox="1">
                  <a:spLocks noRot="1" noChangeAspect="1" noMove="1" noResize="1" noEditPoints="1" noAdjustHandles="1" noChangeArrowheads="1" noChangeShapeType="1" noTextEdit="1"/>
                </p:cNvSpPr>
                <p:nvPr/>
              </p:nvSpPr>
              <p:spPr>
                <a:xfrm>
                  <a:off x="3747829" y="1936217"/>
                  <a:ext cx="402290" cy="315023"/>
                </a:xfrm>
                <a:prstGeom prst="rect">
                  <a:avLst/>
                </a:prstGeom>
                <a:blipFill>
                  <a:blip r:embed="rId11"/>
                  <a:stretch>
                    <a:fillRect l="-13636" t="-1961" r="-4545" b="-21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776FB4E7-6928-48CD-9A11-1A128D4C4ABF}"/>
                    </a:ext>
                  </a:extLst>
                </p:cNvPr>
                <p:cNvSpPr/>
                <p:nvPr/>
              </p:nvSpPr>
              <p:spPr>
                <a:xfrm>
                  <a:off x="3121622" y="1889318"/>
                  <a:ext cx="486864"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i="1">
                                <a:solidFill>
                                  <a:schemeClr val="tx1">
                                    <a:lumMod val="75000"/>
                                  </a:schemeClr>
                                </a:solidFill>
                                <a:latin typeface="Cambria Math" panose="02040503050406030204" pitchFamily="18" charset="0"/>
                              </a:rPr>
                              <m:t>1</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00" name="Rectangle 99">
                  <a:extLst>
                    <a:ext uri="{FF2B5EF4-FFF2-40B4-BE49-F238E27FC236}">
                      <a16:creationId xmlns:a16="http://schemas.microsoft.com/office/drawing/2014/main" id="{776FB4E7-6928-48CD-9A11-1A128D4C4ABF}"/>
                    </a:ext>
                  </a:extLst>
                </p:cNvPr>
                <p:cNvSpPr>
                  <a:spLocks noRot="1" noChangeAspect="1" noMove="1" noResize="1" noEditPoints="1" noAdjustHandles="1" noChangeArrowheads="1" noChangeShapeType="1" noTextEdit="1"/>
                </p:cNvSpPr>
                <p:nvPr/>
              </p:nvSpPr>
              <p:spPr>
                <a:xfrm>
                  <a:off x="3121622" y="1889318"/>
                  <a:ext cx="486864" cy="372538"/>
                </a:xfrm>
                <a:prstGeom prst="rect">
                  <a:avLst/>
                </a:prstGeom>
                <a:blipFill>
                  <a:blip r:embed="rId12"/>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6D34A749-0D92-4B53-9DDD-419A03B76EBC}"/>
                    </a:ext>
                  </a:extLst>
                </p:cNvPr>
                <p:cNvSpPr/>
                <p:nvPr/>
              </p:nvSpPr>
              <p:spPr>
                <a:xfrm>
                  <a:off x="2997709" y="2895091"/>
                  <a:ext cx="486864" cy="3730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2</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01" name="Rectangle 100">
                  <a:extLst>
                    <a:ext uri="{FF2B5EF4-FFF2-40B4-BE49-F238E27FC236}">
                      <a16:creationId xmlns:a16="http://schemas.microsoft.com/office/drawing/2014/main" id="{6D34A749-0D92-4B53-9DDD-419A03B76EBC}"/>
                    </a:ext>
                  </a:extLst>
                </p:cNvPr>
                <p:cNvSpPr>
                  <a:spLocks noRot="1" noChangeAspect="1" noMove="1" noResize="1" noEditPoints="1" noAdjustHandles="1" noChangeArrowheads="1" noChangeShapeType="1" noTextEdit="1"/>
                </p:cNvSpPr>
                <p:nvPr/>
              </p:nvSpPr>
              <p:spPr>
                <a:xfrm>
                  <a:off x="2997709" y="2895091"/>
                  <a:ext cx="486864" cy="373051"/>
                </a:xfrm>
                <a:prstGeom prst="rect">
                  <a:avLst/>
                </a:prstGeom>
                <a:blipFill>
                  <a:blip r:embed="rId13"/>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AA142803-3C97-4D4B-8128-45E9180B88DB}"/>
                    </a:ext>
                  </a:extLst>
                </p:cNvPr>
                <p:cNvSpPr/>
                <p:nvPr/>
              </p:nvSpPr>
              <p:spPr>
                <a:xfrm>
                  <a:off x="2962646" y="4058088"/>
                  <a:ext cx="486864" cy="37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𝑜</m:t>
                            </m:r>
                          </m:e>
                          <m:sub>
                            <m:r>
                              <a:rPr lang="de-DE" b="0" i="1" smtClean="0">
                                <a:solidFill>
                                  <a:schemeClr val="tx1">
                                    <a:lumMod val="75000"/>
                                  </a:schemeClr>
                                </a:solidFill>
                                <a:latin typeface="Cambria Math" panose="02040503050406030204" pitchFamily="18" charset="0"/>
                              </a:rPr>
                              <m:t>3</m:t>
                            </m:r>
                          </m:sub>
                          <m:sup>
                            <m:r>
                              <a:rPr lang="de-DE" i="1">
                                <a:solidFill>
                                  <a:schemeClr val="tx1">
                                    <a:lumMod val="75000"/>
                                  </a:schemeClr>
                                </a:solidFill>
                                <a:latin typeface="Cambria Math" panose="02040503050406030204" pitchFamily="18" charset="0"/>
                              </a:rPr>
                              <m:t>2</m:t>
                            </m:r>
                          </m:sup>
                        </m:sSubSup>
                      </m:oMath>
                    </m:oMathPara>
                  </a14:m>
                  <a:endParaRPr lang="en-GB"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02" name="Rectangle 101">
                  <a:extLst>
                    <a:ext uri="{FF2B5EF4-FFF2-40B4-BE49-F238E27FC236}">
                      <a16:creationId xmlns:a16="http://schemas.microsoft.com/office/drawing/2014/main" id="{AA142803-3C97-4D4B-8128-45E9180B88DB}"/>
                    </a:ext>
                  </a:extLst>
                </p:cNvPr>
                <p:cNvSpPr>
                  <a:spLocks noRot="1" noChangeAspect="1" noMove="1" noResize="1" noEditPoints="1" noAdjustHandles="1" noChangeArrowheads="1" noChangeShapeType="1" noTextEdit="1"/>
                </p:cNvSpPr>
                <p:nvPr/>
              </p:nvSpPr>
              <p:spPr>
                <a:xfrm>
                  <a:off x="2962646" y="4058088"/>
                  <a:ext cx="486864" cy="374461"/>
                </a:xfrm>
                <a:prstGeom prst="rect">
                  <a:avLst/>
                </a:prstGeom>
                <a:blipFill>
                  <a:blip r:embed="rId14"/>
                  <a:stretch>
                    <a:fillRect b="-3279"/>
                  </a:stretch>
                </a:blipFill>
              </p:spPr>
              <p:txBody>
                <a:bodyPr/>
                <a:lstStyle/>
                <a:p>
                  <a:r>
                    <a:rPr lang="en-US">
                      <a:noFill/>
                    </a:rPr>
                    <a:t> </a:t>
                  </a:r>
                </a:p>
              </p:txBody>
            </p:sp>
          </mc:Fallback>
        </mc:AlternateContent>
        <p:grpSp>
          <p:nvGrpSpPr>
            <p:cNvPr id="103" name="Group 102">
              <a:extLst>
                <a:ext uri="{FF2B5EF4-FFF2-40B4-BE49-F238E27FC236}">
                  <a16:creationId xmlns:a16="http://schemas.microsoft.com/office/drawing/2014/main" id="{41130B40-4C1D-4F62-9E2E-A1FEFD818EA2}"/>
                </a:ext>
              </a:extLst>
            </p:cNvPr>
            <p:cNvGrpSpPr/>
            <p:nvPr/>
          </p:nvGrpSpPr>
          <p:grpSpPr>
            <a:xfrm>
              <a:off x="4479644" y="2588904"/>
              <a:ext cx="540000" cy="540000"/>
              <a:chOff x="5256808" y="3354664"/>
              <a:chExt cx="720000" cy="720000"/>
            </a:xfrm>
            <a:solidFill>
              <a:schemeClr val="accent6">
                <a:lumMod val="40000"/>
                <a:lumOff val="60000"/>
              </a:schemeClr>
            </a:solidFill>
          </p:grpSpPr>
          <p:sp>
            <p:nvSpPr>
              <p:cNvPr id="117" name="Oval 116">
                <a:extLst>
                  <a:ext uri="{FF2B5EF4-FFF2-40B4-BE49-F238E27FC236}">
                    <a16:creationId xmlns:a16="http://schemas.microsoft.com/office/drawing/2014/main" id="{CC88DF92-B77F-4450-A662-5AC11D19B130}"/>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97C0BB1F-7E2C-43F8-A2A5-76FA02D03BF9}"/>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solidFill>
                    <a:schemeClr val="tx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03D69C69-3309-42DB-8B27-28964A9F3E31}"/>
                      </a:ext>
                    </a:extLst>
                  </p:cNvPr>
                  <p:cNvSpPr txBox="1"/>
                  <p:nvPr/>
                </p:nvSpPr>
                <p:spPr>
                  <a:xfrm>
                    <a:off x="5375331" y="3565083"/>
                    <a:ext cx="228696"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19" name="TextBox 118">
                    <a:extLst>
                      <a:ext uri="{FF2B5EF4-FFF2-40B4-BE49-F238E27FC236}">
                        <a16:creationId xmlns:a16="http://schemas.microsoft.com/office/drawing/2014/main" id="{03D69C69-3309-42DB-8B27-28964A9F3E31}"/>
                      </a:ext>
                    </a:extLst>
                  </p:cNvPr>
                  <p:cNvSpPr txBox="1">
                    <a:spLocks noRot="1" noChangeAspect="1" noMove="1" noResize="1" noEditPoints="1" noAdjustHandles="1" noChangeArrowheads="1" noChangeShapeType="1" noTextEdit="1"/>
                  </p:cNvSpPr>
                  <p:nvPr/>
                </p:nvSpPr>
                <p:spPr>
                  <a:xfrm>
                    <a:off x="5375331" y="3565083"/>
                    <a:ext cx="228696" cy="276999"/>
                  </a:xfrm>
                  <a:prstGeom prst="rect">
                    <a:avLst/>
                  </a:prstGeom>
                  <a:blipFill>
                    <a:blip r:embed="rId15"/>
                    <a:stretch>
                      <a:fillRect l="-32143" r="-35714"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D3F72AB-1E84-4F28-A113-A06B636D6B62}"/>
                      </a:ext>
                    </a:extLst>
                  </p:cNvPr>
                  <p:cNvSpPr txBox="1"/>
                  <p:nvPr/>
                </p:nvSpPr>
                <p:spPr>
                  <a:xfrm>
                    <a:off x="5663532" y="3518916"/>
                    <a:ext cx="263320"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20" name="TextBox 119">
                    <a:extLst>
                      <a:ext uri="{FF2B5EF4-FFF2-40B4-BE49-F238E27FC236}">
                        <a16:creationId xmlns:a16="http://schemas.microsoft.com/office/drawing/2014/main" id="{3D3F72AB-1E84-4F28-A113-A06B636D6B62}"/>
                      </a:ext>
                    </a:extLst>
                  </p:cNvPr>
                  <p:cNvSpPr txBox="1">
                    <a:spLocks noRot="1" noChangeAspect="1" noMove="1" noResize="1" noEditPoints="1" noAdjustHandles="1" noChangeArrowheads="1" noChangeShapeType="1" noTextEdit="1"/>
                  </p:cNvSpPr>
                  <p:nvPr/>
                </p:nvSpPr>
                <p:spPr>
                  <a:xfrm>
                    <a:off x="5663532" y="3518916"/>
                    <a:ext cx="263320" cy="369332"/>
                  </a:xfrm>
                  <a:prstGeom prst="rect">
                    <a:avLst/>
                  </a:prstGeom>
                  <a:blipFill>
                    <a:blip r:embed="rId16"/>
                    <a:stretch>
                      <a:fillRect l="-40625" r="-37500" b="-37778"/>
                    </a:stretch>
                  </a:blipFill>
                </p:spPr>
                <p:txBody>
                  <a:bodyPr/>
                  <a:lstStyle/>
                  <a:p>
                    <a:r>
                      <a:rPr lang="en-US">
                        <a:noFill/>
                      </a:rPr>
                      <a:t> </a:t>
                    </a:r>
                  </a:p>
                </p:txBody>
              </p:sp>
            </mc:Fallback>
          </mc:AlternateContent>
          <p:cxnSp>
            <p:nvCxnSpPr>
              <p:cNvPr id="121" name="Straight Connector 120">
                <a:extLst>
                  <a:ext uri="{FF2B5EF4-FFF2-40B4-BE49-F238E27FC236}">
                    <a16:creationId xmlns:a16="http://schemas.microsoft.com/office/drawing/2014/main" id="{62DD61AA-70BA-49C6-B6DA-EC362082BA8C}"/>
                  </a:ext>
                </a:extLst>
              </p:cNvPr>
              <p:cNvCxnSpPr>
                <a:stCxn id="117" idx="0"/>
                <a:endCxn id="117"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04" name="Straight Arrow Connector 103">
              <a:extLst>
                <a:ext uri="{FF2B5EF4-FFF2-40B4-BE49-F238E27FC236}">
                  <a16:creationId xmlns:a16="http://schemas.microsoft.com/office/drawing/2014/main" id="{E866E994-12E2-4C1C-BAD8-652B58A71382}"/>
                </a:ext>
              </a:extLst>
            </p:cNvPr>
            <p:cNvCxnSpPr/>
            <p:nvPr/>
          </p:nvCxnSpPr>
          <p:spPr>
            <a:xfrm flipV="1">
              <a:off x="5019645" y="2858904"/>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Rectangle 104">
                  <a:extLst>
                    <a:ext uri="{FF2B5EF4-FFF2-40B4-BE49-F238E27FC236}">
                      <a16:creationId xmlns:a16="http://schemas.microsoft.com/office/drawing/2014/main" id="{00011AC1-10AB-4057-AB7A-CD37C9801BE5}"/>
                    </a:ext>
                  </a:extLst>
                </p:cNvPr>
                <p:cNvSpPr/>
                <p:nvPr/>
              </p:nvSpPr>
              <p:spPr>
                <a:xfrm>
                  <a:off x="5340503" y="2640416"/>
                  <a:ext cx="4736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1</m:t>
                            </m:r>
                          </m:sub>
                        </m:sSub>
                      </m:oMath>
                    </m:oMathPara>
                  </a14:m>
                  <a:endParaRPr lang="en-US"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05" name="Rectangle 104">
                  <a:extLst>
                    <a:ext uri="{FF2B5EF4-FFF2-40B4-BE49-F238E27FC236}">
                      <a16:creationId xmlns:a16="http://schemas.microsoft.com/office/drawing/2014/main" id="{00011AC1-10AB-4057-AB7A-CD37C9801BE5}"/>
                    </a:ext>
                  </a:extLst>
                </p:cNvPr>
                <p:cNvSpPr>
                  <a:spLocks noRot="1" noChangeAspect="1" noMove="1" noResize="1" noEditPoints="1" noAdjustHandles="1" noChangeArrowheads="1" noChangeShapeType="1" noTextEdit="1"/>
                </p:cNvSpPr>
                <p:nvPr/>
              </p:nvSpPr>
              <p:spPr>
                <a:xfrm>
                  <a:off x="5340503" y="2640416"/>
                  <a:ext cx="473656" cy="369332"/>
                </a:xfrm>
                <a:prstGeom prst="rect">
                  <a:avLst/>
                </a:prstGeom>
                <a:blipFill>
                  <a:blip r:embed="rId17"/>
                  <a:stretch>
                    <a:fillRect b="-8197"/>
                  </a:stretch>
                </a:blipFill>
              </p:spPr>
              <p:txBody>
                <a:bodyPr/>
                <a:lstStyle/>
                <a:p>
                  <a:r>
                    <a:rPr lang="en-US">
                      <a:noFill/>
                    </a:rPr>
                    <a:t> </a:t>
                  </a:r>
                </a:p>
              </p:txBody>
            </p:sp>
          </mc:Fallback>
        </mc:AlternateContent>
        <p:grpSp>
          <p:nvGrpSpPr>
            <p:cNvPr id="106" name="Group 105">
              <a:extLst>
                <a:ext uri="{FF2B5EF4-FFF2-40B4-BE49-F238E27FC236}">
                  <a16:creationId xmlns:a16="http://schemas.microsoft.com/office/drawing/2014/main" id="{99947451-D855-4A66-A1AA-D44D8CB4EDC9}"/>
                </a:ext>
              </a:extLst>
            </p:cNvPr>
            <p:cNvGrpSpPr/>
            <p:nvPr/>
          </p:nvGrpSpPr>
          <p:grpSpPr>
            <a:xfrm>
              <a:off x="4483554" y="3712790"/>
              <a:ext cx="540000" cy="540000"/>
              <a:chOff x="5256808" y="3354664"/>
              <a:chExt cx="720000" cy="720000"/>
            </a:xfrm>
            <a:solidFill>
              <a:schemeClr val="accent5">
                <a:lumMod val="10000"/>
                <a:lumOff val="90000"/>
              </a:schemeClr>
            </a:solidFill>
          </p:grpSpPr>
          <p:sp>
            <p:nvSpPr>
              <p:cNvPr id="112" name="Oval 111">
                <a:extLst>
                  <a:ext uri="{FF2B5EF4-FFF2-40B4-BE49-F238E27FC236}">
                    <a16:creationId xmlns:a16="http://schemas.microsoft.com/office/drawing/2014/main" id="{35297527-D04B-4A79-97D2-00D37EDADFDB}"/>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02E88168-9E4C-4ADC-BFC5-151A9758ABBC}"/>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solidFill>
                    <a:schemeClr val="tx1">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C581CDD7-F26B-4120-ADCD-6F90F6598082}"/>
                      </a:ext>
                    </a:extLst>
                  </p:cNvPr>
                  <p:cNvSpPr txBox="1"/>
                  <p:nvPr/>
                </p:nvSpPr>
                <p:spPr>
                  <a:xfrm>
                    <a:off x="5375331" y="3565083"/>
                    <a:ext cx="228696"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smtClean="0">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14" name="TextBox 113">
                    <a:extLst>
                      <a:ext uri="{FF2B5EF4-FFF2-40B4-BE49-F238E27FC236}">
                        <a16:creationId xmlns:a16="http://schemas.microsoft.com/office/drawing/2014/main" id="{C581CDD7-F26B-4120-ADCD-6F90F6598082}"/>
                      </a:ext>
                    </a:extLst>
                  </p:cNvPr>
                  <p:cNvSpPr txBox="1">
                    <a:spLocks noRot="1" noChangeAspect="1" noMove="1" noResize="1" noEditPoints="1" noAdjustHandles="1" noChangeArrowheads="1" noChangeShapeType="1" noTextEdit="1"/>
                  </p:cNvSpPr>
                  <p:nvPr/>
                </p:nvSpPr>
                <p:spPr>
                  <a:xfrm>
                    <a:off x="5375331" y="3565083"/>
                    <a:ext cx="228696" cy="276999"/>
                  </a:xfrm>
                  <a:prstGeom prst="rect">
                    <a:avLst/>
                  </a:prstGeom>
                  <a:blipFill>
                    <a:blip r:embed="rId18"/>
                    <a:stretch>
                      <a:fillRect l="-35714" r="-3214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23A745D7-8838-4134-BC58-22FC94495065}"/>
                      </a:ext>
                    </a:extLst>
                  </p:cNvPr>
                  <p:cNvSpPr txBox="1"/>
                  <p:nvPr/>
                </p:nvSpPr>
                <p:spPr>
                  <a:xfrm>
                    <a:off x="5663532" y="3518916"/>
                    <a:ext cx="263320"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15" name="TextBox 114">
                    <a:extLst>
                      <a:ext uri="{FF2B5EF4-FFF2-40B4-BE49-F238E27FC236}">
                        <a16:creationId xmlns:a16="http://schemas.microsoft.com/office/drawing/2014/main" id="{23A745D7-8838-4134-BC58-22FC94495065}"/>
                      </a:ext>
                    </a:extLst>
                  </p:cNvPr>
                  <p:cNvSpPr txBox="1">
                    <a:spLocks noRot="1" noChangeAspect="1" noMove="1" noResize="1" noEditPoints="1" noAdjustHandles="1" noChangeArrowheads="1" noChangeShapeType="1" noTextEdit="1"/>
                  </p:cNvSpPr>
                  <p:nvPr/>
                </p:nvSpPr>
                <p:spPr>
                  <a:xfrm>
                    <a:off x="5663532" y="3518916"/>
                    <a:ext cx="263320" cy="369332"/>
                  </a:xfrm>
                  <a:prstGeom prst="rect">
                    <a:avLst/>
                  </a:prstGeom>
                  <a:blipFill>
                    <a:blip r:embed="rId19"/>
                    <a:stretch>
                      <a:fillRect l="-39394" r="-33333" b="-34783"/>
                    </a:stretch>
                  </a:blipFill>
                </p:spPr>
                <p:txBody>
                  <a:bodyPr/>
                  <a:lstStyle/>
                  <a:p>
                    <a:r>
                      <a:rPr lang="en-US">
                        <a:noFill/>
                      </a:rPr>
                      <a:t> </a:t>
                    </a:r>
                  </a:p>
                </p:txBody>
              </p:sp>
            </mc:Fallback>
          </mc:AlternateContent>
          <p:cxnSp>
            <p:nvCxnSpPr>
              <p:cNvPr id="116" name="Straight Connector 115">
                <a:extLst>
                  <a:ext uri="{FF2B5EF4-FFF2-40B4-BE49-F238E27FC236}">
                    <a16:creationId xmlns:a16="http://schemas.microsoft.com/office/drawing/2014/main" id="{DBEC32D4-9E88-40CC-919D-FEE2DA399851}"/>
                  </a:ext>
                </a:extLst>
              </p:cNvPr>
              <p:cNvCxnSpPr>
                <a:stCxn id="112" idx="0"/>
                <a:endCxn id="112"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07" name="Straight Arrow Connector 106">
              <a:extLst>
                <a:ext uri="{FF2B5EF4-FFF2-40B4-BE49-F238E27FC236}">
                  <a16:creationId xmlns:a16="http://schemas.microsoft.com/office/drawing/2014/main" id="{F7189D6F-F5BF-40C4-9101-7B84884A4351}"/>
                </a:ext>
              </a:extLst>
            </p:cNvPr>
            <p:cNvCxnSpPr/>
            <p:nvPr/>
          </p:nvCxnSpPr>
          <p:spPr>
            <a:xfrm flipV="1">
              <a:off x="5023555" y="3982790"/>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2A62F9E0-4EB4-4A70-BCD5-5AE7388C7848}"/>
                    </a:ext>
                  </a:extLst>
                </p:cNvPr>
                <p:cNvSpPr/>
                <p:nvPr/>
              </p:nvSpPr>
              <p:spPr>
                <a:xfrm>
                  <a:off x="5344413" y="3764302"/>
                  <a:ext cx="4789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𝑦</m:t>
                            </m:r>
                          </m:e>
                          <m:sub>
                            <m:r>
                              <a:rPr lang="de-DE" b="0" i="1" smtClean="0">
                                <a:solidFill>
                                  <a:schemeClr val="tx1">
                                    <a:lumMod val="75000"/>
                                  </a:schemeClr>
                                </a:solidFill>
                                <a:latin typeface="Cambria Math" panose="02040503050406030204" pitchFamily="18" charset="0"/>
                              </a:rPr>
                              <m:t>2</m:t>
                            </m:r>
                          </m:sub>
                        </m:sSub>
                      </m:oMath>
                    </m:oMathPara>
                  </a14:m>
                  <a:endParaRPr lang="en-US"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108" name="Rectangle 107">
                  <a:extLst>
                    <a:ext uri="{FF2B5EF4-FFF2-40B4-BE49-F238E27FC236}">
                      <a16:creationId xmlns:a16="http://schemas.microsoft.com/office/drawing/2014/main" id="{2A62F9E0-4EB4-4A70-BCD5-5AE7388C7848}"/>
                    </a:ext>
                  </a:extLst>
                </p:cNvPr>
                <p:cNvSpPr>
                  <a:spLocks noRot="1" noChangeAspect="1" noMove="1" noResize="1" noEditPoints="1" noAdjustHandles="1" noChangeArrowheads="1" noChangeShapeType="1" noTextEdit="1"/>
                </p:cNvSpPr>
                <p:nvPr/>
              </p:nvSpPr>
              <p:spPr>
                <a:xfrm>
                  <a:off x="5344413" y="3764302"/>
                  <a:ext cx="478977" cy="369332"/>
                </a:xfrm>
                <a:prstGeom prst="rect">
                  <a:avLst/>
                </a:prstGeom>
                <a:blipFill>
                  <a:blip r:embed="rId20"/>
                  <a:stretch>
                    <a:fillRect b="-8197"/>
                  </a:stretch>
                </a:blipFill>
              </p:spPr>
              <p:txBody>
                <a:bodyPr/>
                <a:lstStyle/>
                <a:p>
                  <a:r>
                    <a:rPr lang="en-US">
                      <a:noFill/>
                    </a:rPr>
                    <a:t> </a:t>
                  </a:r>
                </a:p>
              </p:txBody>
            </p:sp>
          </mc:Fallback>
        </mc:AlternateContent>
        <p:cxnSp>
          <p:nvCxnSpPr>
            <p:cNvPr id="109" name="Straight Arrow Connector 108">
              <a:extLst>
                <a:ext uri="{FF2B5EF4-FFF2-40B4-BE49-F238E27FC236}">
                  <a16:creationId xmlns:a16="http://schemas.microsoft.com/office/drawing/2014/main" id="{256737E0-E1AE-49BE-BA75-D36EC725BF51}"/>
                </a:ext>
              </a:extLst>
            </p:cNvPr>
            <p:cNvCxnSpPr>
              <a:cxnSpLocks/>
              <a:stCxn id="137" idx="6"/>
              <a:endCxn id="112" idx="2"/>
            </p:cNvCxnSpPr>
            <p:nvPr/>
          </p:nvCxnSpPr>
          <p:spPr>
            <a:xfrm>
              <a:off x="3121622" y="2212483"/>
              <a:ext cx="1361932" cy="177030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1B5D6D9-5C91-4E52-BA37-9717C1F8AF8B}"/>
                </a:ext>
              </a:extLst>
            </p:cNvPr>
            <p:cNvCxnSpPr>
              <a:cxnSpLocks/>
              <a:stCxn id="132" idx="6"/>
              <a:endCxn id="112" idx="2"/>
            </p:cNvCxnSpPr>
            <p:nvPr/>
          </p:nvCxnSpPr>
          <p:spPr>
            <a:xfrm>
              <a:off x="3121622" y="3410238"/>
              <a:ext cx="1361932" cy="572552"/>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8556375-427E-4E36-AECC-335E47776A4D}"/>
                </a:ext>
              </a:extLst>
            </p:cNvPr>
            <p:cNvCxnSpPr>
              <a:cxnSpLocks/>
              <a:stCxn id="127" idx="6"/>
              <a:endCxn id="112" idx="2"/>
            </p:cNvCxnSpPr>
            <p:nvPr/>
          </p:nvCxnSpPr>
          <p:spPr>
            <a:xfrm flipV="1">
              <a:off x="3121622" y="3982790"/>
              <a:ext cx="1361932" cy="62520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8A874166-94B1-407E-95C7-803E4D8ABC05}"/>
              </a:ext>
            </a:extLst>
          </p:cNvPr>
          <p:cNvSpPr txBox="1"/>
          <p:nvPr/>
        </p:nvSpPr>
        <p:spPr>
          <a:xfrm>
            <a:off x="427606" y="1000611"/>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Input </a:t>
            </a:r>
          </a:p>
          <a:p>
            <a:pPr algn="ctr"/>
            <a:r>
              <a:rPr lang="en-US" dirty="0">
                <a:solidFill>
                  <a:schemeClr val="tx1">
                    <a:lumMod val="75000"/>
                  </a:schemeClr>
                </a:solidFill>
                <a:latin typeface="Arial" panose="020B0604020202020204" pitchFamily="34" charset="0"/>
                <a:cs typeface="Arial" panose="020B0604020202020204" pitchFamily="34" charset="0"/>
              </a:rPr>
              <a:t>Layer #1</a:t>
            </a:r>
          </a:p>
        </p:txBody>
      </p:sp>
      <p:sp>
        <p:nvSpPr>
          <p:cNvPr id="17" name="TextBox 16">
            <a:extLst>
              <a:ext uri="{FF2B5EF4-FFF2-40B4-BE49-F238E27FC236}">
                <a16:creationId xmlns:a16="http://schemas.microsoft.com/office/drawing/2014/main" id="{FE539C99-0B09-459F-8D1D-340A8F4FD6F9}"/>
              </a:ext>
            </a:extLst>
          </p:cNvPr>
          <p:cNvSpPr txBox="1"/>
          <p:nvPr/>
        </p:nvSpPr>
        <p:spPr>
          <a:xfrm>
            <a:off x="2324754" y="973715"/>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Hidden </a:t>
            </a:r>
          </a:p>
          <a:p>
            <a:pPr algn="ctr"/>
            <a:r>
              <a:rPr lang="en-US" dirty="0">
                <a:solidFill>
                  <a:schemeClr val="tx1">
                    <a:lumMod val="75000"/>
                  </a:schemeClr>
                </a:solidFill>
                <a:latin typeface="Arial" panose="020B0604020202020204" pitchFamily="34" charset="0"/>
                <a:cs typeface="Arial" panose="020B0604020202020204" pitchFamily="34" charset="0"/>
              </a:rPr>
              <a:t>Layer #2</a:t>
            </a:r>
          </a:p>
        </p:txBody>
      </p:sp>
      <p:sp>
        <p:nvSpPr>
          <p:cNvPr id="20" name="TextBox 19">
            <a:extLst>
              <a:ext uri="{FF2B5EF4-FFF2-40B4-BE49-F238E27FC236}">
                <a16:creationId xmlns:a16="http://schemas.microsoft.com/office/drawing/2014/main" id="{88A17735-7F4D-4349-99A0-C8EB967B51B3}"/>
              </a:ext>
            </a:extLst>
          </p:cNvPr>
          <p:cNvSpPr txBox="1"/>
          <p:nvPr/>
        </p:nvSpPr>
        <p:spPr>
          <a:xfrm>
            <a:off x="4208471" y="973715"/>
            <a:ext cx="1082348" cy="646331"/>
          </a:xfrm>
          <a:prstGeom prst="rect">
            <a:avLst/>
          </a:prstGeom>
          <a:noFill/>
        </p:spPr>
        <p:txBody>
          <a:bodyPr wrap="none" rtlCol="0">
            <a:spAutoFit/>
          </a:bodyPr>
          <a:lstStyle/>
          <a:p>
            <a:pPr algn="ctr"/>
            <a:r>
              <a:rPr lang="en-US" dirty="0">
                <a:solidFill>
                  <a:schemeClr val="tx1">
                    <a:lumMod val="75000"/>
                  </a:schemeClr>
                </a:solidFill>
                <a:latin typeface="Arial" panose="020B0604020202020204" pitchFamily="34" charset="0"/>
                <a:cs typeface="Arial" panose="020B0604020202020204" pitchFamily="34" charset="0"/>
              </a:rPr>
              <a:t>Output </a:t>
            </a:r>
          </a:p>
          <a:p>
            <a:pPr algn="ctr"/>
            <a:r>
              <a:rPr lang="en-US" dirty="0">
                <a:solidFill>
                  <a:schemeClr val="tx1">
                    <a:lumMod val="75000"/>
                  </a:schemeClr>
                </a:solidFill>
                <a:latin typeface="Arial" panose="020B0604020202020204" pitchFamily="34" charset="0"/>
                <a:cs typeface="Arial" panose="020B0604020202020204" pitchFamily="34" charset="0"/>
              </a:rPr>
              <a:t>Layer #3</a:t>
            </a:r>
          </a:p>
        </p:txBody>
      </p:sp>
      <p:sp>
        <p:nvSpPr>
          <p:cNvPr id="22" name="TextBox 21">
            <a:extLst>
              <a:ext uri="{FF2B5EF4-FFF2-40B4-BE49-F238E27FC236}">
                <a16:creationId xmlns:a16="http://schemas.microsoft.com/office/drawing/2014/main" id="{5B0DDF9B-2F9B-45C3-BAE6-72C6FF4EB71B}"/>
              </a:ext>
            </a:extLst>
          </p:cNvPr>
          <p:cNvSpPr txBox="1"/>
          <p:nvPr/>
        </p:nvSpPr>
        <p:spPr>
          <a:xfrm>
            <a:off x="637322" y="1591876"/>
            <a:ext cx="692497"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m=2 inputs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A4537BE6-45EF-41F6-9A3C-613B7C8997EA}"/>
              </a:ext>
            </a:extLst>
          </p:cNvPr>
          <p:cNvSpPr txBox="1"/>
          <p:nvPr/>
        </p:nvSpPr>
        <p:spPr>
          <a:xfrm>
            <a:off x="2524609" y="1585768"/>
            <a:ext cx="575479"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h=3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DF8AEA86-D0FB-4331-8685-9FFB48CF50F7}"/>
              </a:ext>
            </a:extLst>
          </p:cNvPr>
          <p:cNvSpPr txBox="1"/>
          <p:nvPr/>
        </p:nvSpPr>
        <p:spPr>
          <a:xfrm>
            <a:off x="4465814" y="1593378"/>
            <a:ext cx="575479"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n=2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80" name="TextBox 79">
            <a:extLst>
              <a:ext uri="{FF2B5EF4-FFF2-40B4-BE49-F238E27FC236}">
                <a16:creationId xmlns:a16="http://schemas.microsoft.com/office/drawing/2014/main" id="{4B48B1F1-6B43-48D8-8C29-F35F9AE6B90C}"/>
              </a:ext>
            </a:extLst>
          </p:cNvPr>
          <p:cNvSpPr txBox="1"/>
          <p:nvPr/>
        </p:nvSpPr>
        <p:spPr>
          <a:xfrm>
            <a:off x="5752908" y="3428544"/>
            <a:ext cx="1941557" cy="369332"/>
          </a:xfrm>
          <a:prstGeom prst="rect">
            <a:avLst/>
          </a:prstGeom>
          <a:noFill/>
        </p:spPr>
        <p:txBody>
          <a:bodyPr wrap="none" rtlCol="0">
            <a:spAutoFit/>
          </a:bodyPr>
          <a:lstStyle/>
          <a:p>
            <a:r>
              <a:rPr lang="de-DE" dirty="0">
                <a:solidFill>
                  <a:schemeClr val="tx1">
                    <a:lumMod val="75000"/>
                  </a:schemeClr>
                </a:solidFill>
                <a:latin typeface="Arial" panose="020B0604020202020204" pitchFamily="34" charset="0"/>
                <a:cs typeface="Arial" panose="020B0604020202020204" pitchFamily="34" charset="0"/>
              </a:rPr>
              <a:t>Gradient descent</a:t>
            </a:r>
            <a:endParaRPr lang="en-GB" dirty="0">
              <a:solidFill>
                <a:schemeClr val="tx1">
                  <a:lumMod val="75000"/>
                </a:schemeClr>
              </a:solidFill>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DA72A177-A7D9-4B01-B471-88A0409A7C16}"/>
              </a:ext>
            </a:extLst>
          </p:cNvPr>
          <p:cNvSpPr/>
          <p:nvPr/>
        </p:nvSpPr>
        <p:spPr>
          <a:xfrm>
            <a:off x="6531645" y="4041303"/>
            <a:ext cx="2253580" cy="7974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latin typeface="Arial" panose="020B0604020202020204" pitchFamily="34" charset="0"/>
              <a:cs typeface="Arial" panose="020B0604020202020204" pitchFamily="34" charset="0"/>
            </a:endParaRPr>
          </a:p>
        </p:txBody>
      </p:sp>
      <p:cxnSp>
        <p:nvCxnSpPr>
          <p:cNvPr id="82" name="Straight Arrow Connector 81">
            <a:extLst>
              <a:ext uri="{FF2B5EF4-FFF2-40B4-BE49-F238E27FC236}">
                <a16:creationId xmlns:a16="http://schemas.microsoft.com/office/drawing/2014/main" id="{A0388FAD-865E-4A78-A10F-B74F9056835D}"/>
              </a:ext>
            </a:extLst>
          </p:cNvPr>
          <p:cNvCxnSpPr>
            <a:cxnSpLocks/>
            <a:stCxn id="80" idx="2"/>
            <a:endCxn id="81" idx="1"/>
          </p:cNvCxnSpPr>
          <p:nvPr/>
        </p:nvCxnSpPr>
        <p:spPr>
          <a:xfrm>
            <a:off x="6723687" y="3797876"/>
            <a:ext cx="137987" cy="3602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B2DE752-A772-4A39-8A87-8D9BF9A4FA9E}"/>
                  </a:ext>
                </a:extLst>
              </p:cNvPr>
              <p:cNvSpPr txBox="1"/>
              <p:nvPr/>
            </p:nvSpPr>
            <p:spPr>
              <a:xfrm>
                <a:off x="6712848" y="4136804"/>
                <a:ext cx="1787990" cy="594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lumMod val="75000"/>
                            </a:schemeClr>
                          </a:solidFill>
                          <a:latin typeface="Cambria Math" panose="02040503050406030204" pitchFamily="18" charset="0"/>
                          <a:ea typeface="Cambria Math" panose="02040503050406030204" pitchFamily="18" charset="0"/>
                        </a:rPr>
                        <m:t>∆</m:t>
                      </m:r>
                      <m:sSub>
                        <m:sSubPr>
                          <m:ctrlPr>
                            <a:rPr lang="en-US" i="1">
                              <a:solidFill>
                                <a:schemeClr val="tx1">
                                  <a:lumMod val="75000"/>
                                </a:schemeClr>
                              </a:solidFill>
                              <a:latin typeface="Cambria Math" panose="02040503050406030204" pitchFamily="18" charset="0"/>
                              <a:ea typeface="Cambria Math" panose="02040503050406030204" pitchFamily="18" charset="0"/>
                            </a:rPr>
                          </m:ctrlPr>
                        </m:sSubPr>
                        <m:e>
                          <m:r>
                            <a:rPr lang="en-US" i="1">
                              <a:solidFill>
                                <a:schemeClr val="tx1">
                                  <a:lumMod val="75000"/>
                                </a:schemeClr>
                              </a:solidFill>
                              <a:latin typeface="Cambria Math" panose="02040503050406030204" pitchFamily="18" charset="0"/>
                              <a:ea typeface="Cambria Math" panose="02040503050406030204" pitchFamily="18" charset="0"/>
                            </a:rPr>
                            <m:t>𝑤</m:t>
                          </m:r>
                        </m:e>
                        <m:sub>
                          <m:r>
                            <a:rPr lang="de-DE" b="0" i="1" smtClean="0">
                              <a:solidFill>
                                <a:schemeClr val="tx1">
                                  <a:lumMod val="75000"/>
                                </a:schemeClr>
                              </a:solidFill>
                              <a:latin typeface="Cambria Math" panose="02040503050406030204" pitchFamily="18" charset="0"/>
                              <a:ea typeface="Cambria Math" panose="02040503050406030204" pitchFamily="18" charset="0"/>
                            </a:rPr>
                            <m:t>𝑢</m:t>
                          </m:r>
                          <m:r>
                            <a:rPr lang="de-DE" b="0" i="1" smtClean="0">
                              <a:solidFill>
                                <a:schemeClr val="tx1">
                                  <a:lumMod val="75000"/>
                                </a:schemeClr>
                              </a:solidFill>
                              <a:latin typeface="Cambria Math" panose="02040503050406030204" pitchFamily="18" charset="0"/>
                              <a:ea typeface="Cambria Math" panose="02040503050406030204" pitchFamily="18" charset="0"/>
                            </a:rPr>
                            <m:t>,</m:t>
                          </m:r>
                          <m:r>
                            <a:rPr lang="de-DE" b="0" i="1" smtClean="0">
                              <a:solidFill>
                                <a:schemeClr val="tx1">
                                  <a:lumMod val="75000"/>
                                </a:schemeClr>
                              </a:solidFill>
                              <a:latin typeface="Cambria Math" panose="02040503050406030204" pitchFamily="18" charset="0"/>
                              <a:ea typeface="Cambria Math" panose="02040503050406030204" pitchFamily="18" charset="0"/>
                            </a:rPr>
                            <m:t>𝑣</m:t>
                          </m:r>
                        </m:sub>
                      </m:sSub>
                      <m:r>
                        <a:rPr lang="en-US" i="1" smtClean="0">
                          <a:solidFill>
                            <a:schemeClr val="tx1">
                              <a:lumMod val="75000"/>
                            </a:schemeClr>
                          </a:solidFill>
                          <a:latin typeface="Cambria Math" panose="02040503050406030204" pitchFamily="18" charset="0"/>
                        </a:rPr>
                        <m:t>=</m:t>
                      </m:r>
                      <m:r>
                        <a:rPr lang="en-US" b="0" i="1" smtClean="0">
                          <a:solidFill>
                            <a:schemeClr val="tx1">
                              <a:lumMod val="75000"/>
                            </a:schemeClr>
                          </a:solidFill>
                          <a:latin typeface="Cambria Math" panose="02040503050406030204" pitchFamily="18" charset="0"/>
                        </a:rPr>
                        <m:t>−</m:t>
                      </m:r>
                      <m:r>
                        <a:rPr lang="en-US" i="1" dirty="0" smtClean="0">
                          <a:solidFill>
                            <a:schemeClr val="tx1">
                              <a:lumMod val="75000"/>
                            </a:schemeClr>
                          </a:solidFill>
                          <a:latin typeface="Cambria Math" panose="02040503050406030204" pitchFamily="18" charset="0"/>
                        </a:rPr>
                        <m:t>𝜂</m:t>
                      </m:r>
                      <m:f>
                        <m:fPr>
                          <m:ctrlPr>
                            <a:rPr lang="en-US" i="1" dirty="0" smtClean="0">
                              <a:solidFill>
                                <a:schemeClr val="tx1">
                                  <a:lumMod val="75000"/>
                                </a:schemeClr>
                              </a:solidFill>
                              <a:latin typeface="Cambria Math" panose="02040503050406030204" pitchFamily="18" charset="0"/>
                            </a:rPr>
                          </m:ctrlPr>
                        </m:fPr>
                        <m:num>
                          <m:r>
                            <a:rPr lang="en-US" i="1" dirty="0" smtClean="0">
                              <a:solidFill>
                                <a:schemeClr val="tx1">
                                  <a:lumMod val="75000"/>
                                </a:schemeClr>
                              </a:solidFill>
                              <a:latin typeface="Cambria Math" panose="02040503050406030204" pitchFamily="18" charset="0"/>
                              <a:ea typeface="Cambria Math" panose="02040503050406030204" pitchFamily="18" charset="0"/>
                            </a:rPr>
                            <m:t>𝜕</m:t>
                          </m:r>
                          <m:r>
                            <a:rPr lang="en-US" b="0" i="1" dirty="0" smtClean="0">
                              <a:solidFill>
                                <a:schemeClr val="tx1">
                                  <a:lumMod val="75000"/>
                                </a:schemeClr>
                              </a:solidFill>
                              <a:latin typeface="Cambria Math" panose="02040503050406030204" pitchFamily="18" charset="0"/>
                              <a:ea typeface="Cambria Math" panose="02040503050406030204" pitchFamily="18" charset="0"/>
                            </a:rPr>
                            <m:t>𝐸</m:t>
                          </m:r>
                        </m:num>
                        <m:den>
                          <m:r>
                            <a:rPr lang="en-US" i="1" dirty="0" smtClean="0">
                              <a:solidFill>
                                <a:schemeClr val="tx1">
                                  <a:lumMod val="75000"/>
                                </a:schemeClr>
                              </a:solidFill>
                              <a:latin typeface="Cambria Math" panose="02040503050406030204" pitchFamily="18" charset="0"/>
                              <a:ea typeface="Cambria Math" panose="02040503050406030204" pitchFamily="18" charset="0"/>
                            </a:rPr>
                            <m:t>𝜕</m:t>
                          </m:r>
                          <m:sSub>
                            <m:sSubPr>
                              <m:ctrlPr>
                                <a:rPr lang="en-US" i="1" dirty="0" smtClean="0">
                                  <a:solidFill>
                                    <a:schemeClr val="tx1">
                                      <a:lumMod val="75000"/>
                                    </a:schemeClr>
                                  </a:solidFill>
                                  <a:latin typeface="Cambria Math" panose="02040503050406030204" pitchFamily="18" charset="0"/>
                                  <a:ea typeface="Cambria Math" panose="02040503050406030204" pitchFamily="18" charset="0"/>
                                </a:rPr>
                              </m:ctrlPr>
                            </m:sSubPr>
                            <m:e>
                              <m:r>
                                <a:rPr lang="en-US" b="0" i="1" dirty="0" smtClean="0">
                                  <a:solidFill>
                                    <a:schemeClr val="tx1">
                                      <a:lumMod val="75000"/>
                                    </a:schemeClr>
                                  </a:solidFill>
                                  <a:latin typeface="Cambria Math" panose="02040503050406030204" pitchFamily="18" charset="0"/>
                                  <a:ea typeface="Cambria Math" panose="02040503050406030204" pitchFamily="18" charset="0"/>
                                </a:rPr>
                                <m:t>𝑤</m:t>
                              </m:r>
                            </m:e>
                            <m:sub>
                              <m:r>
                                <a:rPr lang="de-DE" b="0" i="1" dirty="0" smtClean="0">
                                  <a:solidFill>
                                    <a:schemeClr val="tx1">
                                      <a:lumMod val="75000"/>
                                    </a:schemeClr>
                                  </a:solidFill>
                                  <a:latin typeface="Cambria Math" panose="02040503050406030204" pitchFamily="18" charset="0"/>
                                  <a:ea typeface="Cambria Math" panose="02040503050406030204" pitchFamily="18" charset="0"/>
                                </a:rPr>
                                <m:t>𝑢</m:t>
                              </m:r>
                              <m:r>
                                <a:rPr lang="de-DE" b="0" i="1" dirty="0" smtClean="0">
                                  <a:solidFill>
                                    <a:schemeClr val="tx1">
                                      <a:lumMod val="75000"/>
                                    </a:schemeClr>
                                  </a:solidFill>
                                  <a:latin typeface="Cambria Math" panose="02040503050406030204" pitchFamily="18" charset="0"/>
                                  <a:ea typeface="Cambria Math" panose="02040503050406030204" pitchFamily="18" charset="0"/>
                                </a:rPr>
                                <m:t>,</m:t>
                              </m:r>
                              <m:r>
                                <a:rPr lang="de-DE" b="0" i="1" dirty="0" smtClean="0">
                                  <a:solidFill>
                                    <a:schemeClr val="tx1">
                                      <a:lumMod val="75000"/>
                                    </a:schemeClr>
                                  </a:solidFill>
                                  <a:latin typeface="Cambria Math" panose="02040503050406030204" pitchFamily="18" charset="0"/>
                                  <a:ea typeface="Cambria Math" panose="02040503050406030204" pitchFamily="18" charset="0"/>
                                </a:rPr>
                                <m:t>𝑣</m:t>
                              </m:r>
                            </m:sub>
                          </m:sSub>
                        </m:den>
                      </m:f>
                    </m:oMath>
                  </m:oMathPara>
                </a14:m>
                <a:endParaRPr lang="en-US"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83" name="TextBox 82">
                <a:extLst>
                  <a:ext uri="{FF2B5EF4-FFF2-40B4-BE49-F238E27FC236}">
                    <a16:creationId xmlns:a16="http://schemas.microsoft.com/office/drawing/2014/main" id="{0B2DE752-A772-4A39-8A87-8D9BF9A4FA9E}"/>
                  </a:ext>
                </a:extLst>
              </p:cNvPr>
              <p:cNvSpPr txBox="1">
                <a:spLocks noRot="1" noChangeAspect="1" noMove="1" noResize="1" noEditPoints="1" noAdjustHandles="1" noChangeArrowheads="1" noChangeShapeType="1" noTextEdit="1"/>
              </p:cNvSpPr>
              <p:nvPr/>
            </p:nvSpPr>
            <p:spPr>
              <a:xfrm>
                <a:off x="6712848" y="4136804"/>
                <a:ext cx="1787990" cy="594715"/>
              </a:xfrm>
              <a:prstGeom prst="rect">
                <a:avLst/>
              </a:prstGeom>
              <a:blipFill>
                <a:blip r:embed="rId21"/>
                <a:stretch>
                  <a:fillRect/>
                </a:stretch>
              </a:blipFill>
            </p:spPr>
            <p:txBody>
              <a:bodyPr/>
              <a:lstStyle/>
              <a:p>
                <a:r>
                  <a:rPr lang="en-US">
                    <a:noFill/>
                  </a:rPr>
                  <a:t> </a:t>
                </a:r>
              </a:p>
            </p:txBody>
          </p:sp>
        </mc:Fallback>
      </mc:AlternateContent>
      <p:sp>
        <p:nvSpPr>
          <p:cNvPr id="7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49</a:t>
            </a:fld>
            <a:endParaRPr lang="de-DE" dirty="0"/>
          </a:p>
        </p:txBody>
      </p:sp>
    </p:spTree>
    <p:extLst>
      <p:ext uri="{BB962C8B-B14F-4D97-AF65-F5344CB8AC3E}">
        <p14:creationId xmlns:p14="http://schemas.microsoft.com/office/powerpoint/2010/main" val="28154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15C29056-5AFA-7949-831A-3EC086771171}" type="slidenum">
              <a:rPr lang="de-DE" smtClean="0"/>
              <a:pPr/>
              <a:t>5</a:t>
            </a:fld>
            <a:endParaRPr lang="de-DE" dirty="0"/>
          </a:p>
        </p:txBody>
      </p:sp>
      <p:sp>
        <p:nvSpPr>
          <p:cNvPr id="2" name="Title 1"/>
          <p:cNvSpPr>
            <a:spLocks noGrp="1"/>
          </p:cNvSpPr>
          <p:nvPr>
            <p:ph type="title"/>
          </p:nvPr>
        </p:nvSpPr>
        <p:spPr/>
        <p:txBody>
          <a:bodyPr/>
          <a:lstStyle/>
          <a:p>
            <a:r>
              <a:rPr lang="en-GB" dirty="0"/>
              <a:t>Classification vs. Regression</a:t>
            </a:r>
            <a:endParaRPr lang="en-US" dirty="0"/>
          </a:p>
        </p:txBody>
      </p:sp>
      <p:sp>
        <p:nvSpPr>
          <p:cNvPr id="6" name="Text Placeholder 5"/>
          <p:cNvSpPr>
            <a:spLocks noGrp="1"/>
          </p:cNvSpPr>
          <p:nvPr>
            <p:ph type="body" sz="quarter" idx="17"/>
          </p:nvPr>
        </p:nvSpPr>
        <p:spPr>
          <a:xfrm>
            <a:off x="331881" y="2915722"/>
            <a:ext cx="4011613" cy="2450361"/>
          </a:xfrm>
        </p:spPr>
        <p:txBody>
          <a:bodyPr/>
          <a:lstStyle/>
          <a:p>
            <a:pPr marL="6350" indent="0" algn="ctr">
              <a:buNone/>
            </a:pPr>
            <a:r>
              <a:rPr lang="en-GB" b="1" dirty="0"/>
              <a:t>Transparent</a:t>
            </a:r>
          </a:p>
          <a:p>
            <a:r>
              <a:rPr lang="en-GB" dirty="0"/>
              <a:t>The decision process maps the application domain</a:t>
            </a:r>
          </a:p>
          <a:p>
            <a:endParaRPr lang="en-GB" dirty="0"/>
          </a:p>
          <a:p>
            <a:r>
              <a:rPr lang="en-GB" i="1" dirty="0"/>
              <a:t>How did we come to this final medical diagnosis?</a:t>
            </a:r>
            <a:endParaRPr lang="en-US" i="1" dirty="0"/>
          </a:p>
        </p:txBody>
      </p:sp>
      <p:sp>
        <p:nvSpPr>
          <p:cNvPr id="7" name="Text Placeholder 6"/>
          <p:cNvSpPr>
            <a:spLocks noGrp="1"/>
          </p:cNvSpPr>
          <p:nvPr>
            <p:ph type="body" sz="quarter" idx="18"/>
          </p:nvPr>
        </p:nvSpPr>
        <p:spPr>
          <a:xfrm>
            <a:off x="4653105" y="2915720"/>
            <a:ext cx="4032250" cy="2450363"/>
          </a:xfrm>
        </p:spPr>
        <p:txBody>
          <a:bodyPr/>
          <a:lstStyle/>
          <a:p>
            <a:pPr marL="6350" indent="0" algn="ctr">
              <a:buNone/>
            </a:pPr>
            <a:r>
              <a:rPr lang="en-GB" b="1" dirty="0"/>
              <a:t>Black-box</a:t>
            </a:r>
          </a:p>
          <a:p>
            <a:r>
              <a:rPr lang="en-GB" dirty="0"/>
              <a:t>Abstract mathematical procedures not meaningful for the application domain</a:t>
            </a:r>
          </a:p>
          <a:p>
            <a:r>
              <a:rPr lang="en-GB" i="1" dirty="0"/>
              <a:t>Recover most similar face in a million. How and why is not important. </a:t>
            </a:r>
            <a:endParaRPr lang="en-US" i="1" dirty="0"/>
          </a:p>
        </p:txBody>
      </p:sp>
      <p:sp>
        <p:nvSpPr>
          <p:cNvPr id="5" name="Footer Placeholder 4"/>
          <p:cNvSpPr>
            <a:spLocks noGrp="1"/>
          </p:cNvSpPr>
          <p:nvPr>
            <p:ph type="ftr" sz="quarter" idx="3"/>
          </p:nvPr>
        </p:nvSpPr>
        <p:spPr/>
        <p:txBody>
          <a:bodyPr/>
          <a:lstStyle/>
          <a:p>
            <a:r>
              <a:rPr lang="en"/>
              <a:t>Guide to Intelligent Data Science </a:t>
            </a:r>
            <a:r>
              <a:rPr lang="en" b="0"/>
              <a:t>Second Edition, 2020</a:t>
            </a:r>
            <a:endParaRPr lang="de-DE" b="0" dirty="0"/>
          </a:p>
        </p:txBody>
      </p:sp>
      <p:sp>
        <p:nvSpPr>
          <p:cNvPr id="8" name="Text Placeholder 5"/>
          <p:cNvSpPr txBox="1">
            <a:spLocks/>
          </p:cNvSpPr>
          <p:nvPr/>
        </p:nvSpPr>
        <p:spPr>
          <a:xfrm>
            <a:off x="563914" y="889146"/>
            <a:ext cx="7827665" cy="1557592"/>
          </a:xfrm>
          <a:prstGeom prst="rect">
            <a:avLst/>
          </a:prstGeom>
        </p:spPr>
        <p:txBody>
          <a:bodyPr vert="horz" lIns="0" tIns="0" rIns="0" bIns="0" rtlCol="0">
            <a:noAutofit/>
          </a:bodyPr>
          <a:lstStyle>
            <a:lvl1pPr marL="266700" indent="-260350" algn="l" defTabSz="685800" rtl="0" eaLnBrk="1" latinLnBrk="0" hangingPunct="1">
              <a:lnSpc>
                <a:spcPct val="100000"/>
              </a:lnSpc>
              <a:spcBef>
                <a:spcPts val="750"/>
              </a:spcBef>
              <a:buClr>
                <a:srgbClr val="92AEBC"/>
              </a:buClr>
              <a:buFont typeface="Symbol" pitchFamily="2" charset="2"/>
              <a:buChar char="-"/>
              <a:tabLst/>
              <a:defRPr sz="20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14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4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kern="1200">
                <a:solidFill>
                  <a:schemeClr val="tx1">
                    <a:lumMod val="75000"/>
                  </a:schemeClr>
                </a:solidFill>
                <a:latin typeface="Arial" panose="020B0604020202020204" pitchFamily="34" charset="0"/>
                <a:ea typeface="+mn-ea"/>
                <a:cs typeface="Arial" panose="020B0604020202020204" pitchFamily="34" charset="0"/>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40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indent="0" algn="ctr">
              <a:buFont typeface="Symbol" pitchFamily="2" charset="2"/>
              <a:buNone/>
            </a:pPr>
            <a:r>
              <a:rPr lang="en-GB" b="1" dirty="0"/>
              <a:t>Supervised Learning</a:t>
            </a:r>
          </a:p>
          <a:p>
            <a:r>
              <a:rPr lang="en-GB" dirty="0"/>
              <a:t>A target attribute is predicted based on other attributes</a:t>
            </a:r>
          </a:p>
          <a:p>
            <a:r>
              <a:rPr lang="en-GB" dirty="0"/>
              <a:t>Assumption: in addition to the object description </a:t>
            </a:r>
            <a:r>
              <a:rPr lang="en-GB" b="1" dirty="0"/>
              <a:t>x</a:t>
            </a:r>
            <a:r>
              <a:rPr lang="en-GB" dirty="0"/>
              <a:t>, we have also the value for the target attribute </a:t>
            </a:r>
            <a:r>
              <a:rPr lang="en-GB" b="1" dirty="0"/>
              <a:t>y</a:t>
            </a:r>
            <a:endParaRPr lang="en-US" b="1" dirty="0"/>
          </a:p>
        </p:txBody>
      </p:sp>
    </p:spTree>
    <p:extLst>
      <p:ext uri="{BB962C8B-B14F-4D97-AF65-F5344CB8AC3E}">
        <p14:creationId xmlns:p14="http://schemas.microsoft.com/office/powerpoint/2010/main" val="3966841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0D1B-B18C-4091-B4DF-8B6947AC6024}"/>
              </a:ext>
            </a:extLst>
          </p:cNvPr>
          <p:cNvSpPr>
            <a:spLocks noGrp="1"/>
          </p:cNvSpPr>
          <p:nvPr>
            <p:ph type="title"/>
          </p:nvPr>
        </p:nvSpPr>
        <p:spPr/>
        <p:txBody>
          <a:bodyPr/>
          <a:lstStyle/>
          <a:p>
            <a:r>
              <a:rPr lang="de-DE" dirty="0"/>
              <a:t>... </a:t>
            </a:r>
            <a:r>
              <a:rPr lang="de-DE" dirty="0" err="1"/>
              <a:t>Some</a:t>
            </a:r>
            <a:r>
              <a:rPr lang="de-DE" dirty="0"/>
              <a:t> </a:t>
            </a:r>
            <a:r>
              <a:rPr lang="de-DE" dirty="0" err="1"/>
              <a:t>Calculations</a:t>
            </a:r>
            <a:r>
              <a:rPr lang="de-DE" dirty="0"/>
              <a:t> for </a:t>
            </a:r>
            <a:r>
              <a:rPr lang="de-DE" dirty="0" err="1"/>
              <a:t>the</a:t>
            </a:r>
            <a:r>
              <a:rPr lang="de-DE" dirty="0"/>
              <a:t> Output Layer ....</a:t>
            </a:r>
            <a:endParaRPr lang="en-GB"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E36C7C8-E303-4CA5-8AAE-93DD92348F8A}"/>
                  </a:ext>
                </a:extLst>
              </p:cNvPr>
              <p:cNvSpPr txBox="1"/>
              <p:nvPr/>
            </p:nvSpPr>
            <p:spPr>
              <a:xfrm>
                <a:off x="403698" y="848477"/>
                <a:ext cx="8100480" cy="4052520"/>
              </a:xfrm>
              <a:prstGeom prst="rect">
                <a:avLst/>
              </a:prstGeom>
              <a:solidFill>
                <a:schemeClr val="bg1"/>
              </a:solidFill>
            </p:spPr>
            <p:txBody>
              <a:bodyPr wrap="square" lIns="0" tIns="0" rIns="0" bIns="0" rtlCol="0">
                <a:spAutoFit/>
              </a:bodyPr>
              <a:lstStyle/>
              <a:p>
                <a:pPr algn="l">
                  <a:lnSpc>
                    <a:spcPct val="100000"/>
                  </a:lnSpc>
                </a:pPr>
                <a:r>
                  <a:rPr lang="de-DE"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For each weight in the output layer:</a:t>
                </a:r>
              </a:p>
              <a:p>
                <a:pPr algn="l">
                  <a:lnSpc>
                    <a:spcPct val="100000"/>
                  </a:lnSpc>
                </a:pPr>
                <a:endParaRPr lang="de-DE" sz="200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ea typeface="Cambria Math" panose="02040503050406030204" pitchFamily="18" charset="0"/>
                        </a:rPr>
                        <m:t>∆</m:t>
                      </m:r>
                      <m:sSubSup>
                        <m:sSubSupPr>
                          <m:ctrlPr>
                            <a:rPr lang="en-GB" i="1" dirty="0" smtClean="0">
                              <a:latin typeface="Cambria Math" panose="02040503050406030204" pitchFamily="18" charset="0"/>
                              <a:ea typeface="Cambria Math" panose="02040503050406030204" pitchFamily="18" charset="0"/>
                            </a:rPr>
                          </m:ctrlPr>
                        </m:sSubSupPr>
                        <m:e>
                          <m:r>
                            <a:rPr lang="de-DE" b="0" i="1" dirty="0" smtClean="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b="0" i="1" dirty="0" smtClean="0">
                              <a:latin typeface="Cambria Math" panose="02040503050406030204" pitchFamily="18" charset="0"/>
                              <a:ea typeface="Cambria Math" panose="02040503050406030204" pitchFamily="18" charset="0"/>
                            </a:rPr>
                            <m:t>𝑜𝑢𝑡</m:t>
                          </m:r>
                        </m:sup>
                      </m:sSubSup>
                      <m:r>
                        <a:rPr lang="de-DE" b="1" i="1" dirty="0" smtClean="0">
                          <a:latin typeface="Cambria Math" panose="02040503050406030204" pitchFamily="18" charset="0"/>
                        </a:rPr>
                        <m:t>=</m:t>
                      </m:r>
                      <m:r>
                        <a:rPr lang="de-DE" i="1" dirty="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𝜂</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d>
                            <m:dPr>
                              <m:ctrlPr>
                                <a:rPr lang="de-DE" b="0" i="1" dirty="0" smtClean="0">
                                  <a:latin typeface="Cambria Math" panose="02040503050406030204" pitchFamily="18" charset="0"/>
                                  <a:ea typeface="Cambria Math" panose="02040503050406030204" pitchFamily="18" charset="0"/>
                                </a:rPr>
                              </m:ctrlPr>
                            </m:dPr>
                            <m:e>
                              <m:sSup>
                                <m:sSupPr>
                                  <m:ctrlPr>
                                    <a:rPr lang="de-DE" b="0" i="1" dirty="0" smtClean="0">
                                      <a:latin typeface="Cambria Math" panose="02040503050406030204" pitchFamily="18" charset="0"/>
                                      <a:ea typeface="Cambria Math" panose="02040503050406030204" pitchFamily="18" charset="0"/>
                                    </a:rPr>
                                  </m:ctrlPr>
                                </m:sSupPr>
                                <m:e>
                                  <m:r>
                                    <a:rPr lang="de-DE" b="1" i="1" dirty="0" smtClean="0">
                                      <a:latin typeface="Cambria Math" panose="02040503050406030204" pitchFamily="18" charset="0"/>
                                      <a:ea typeface="Cambria Math" panose="02040503050406030204" pitchFamily="18" charset="0"/>
                                    </a:rPr>
                                    <m:t>𝒘</m:t>
                                  </m:r>
                                </m:e>
                                <m:sup>
                                  <m:r>
                                    <a:rPr lang="de-DE" b="0" i="1" dirty="0" smtClean="0">
                                      <a:latin typeface="Cambria Math" panose="02040503050406030204" pitchFamily="18" charset="0"/>
                                      <a:ea typeface="Cambria Math" panose="02040503050406030204" pitchFamily="18" charset="0"/>
                                    </a:rPr>
                                    <m:t>𝑜𝑢𝑡</m:t>
                                  </m:r>
                                </m:sup>
                              </m:sSup>
                            </m:e>
                          </m:d>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oMath>
                  </m:oMathPara>
                </a14:m>
                <a:endParaRPr lang="de-DE" b="0" dirty="0">
                  <a:latin typeface="Arial" panose="020B0604020202020204" pitchFamily="34" charset="0"/>
                  <a:ea typeface="Cambria Math" panose="02040503050406030204" pitchFamily="18" charset="0"/>
                </a:endParaRPr>
              </a:p>
              <a:p>
                <a:endParaRPr lang="en-GB"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f>
                        <m:fPr>
                          <m:ctrlPr>
                            <a:rPr lang="de-DE" i="1" dirty="0" smtClean="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b="0" i="1" dirty="0" smtClean="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nary>
                            <m:naryPr>
                              <m:chr m:val="∑"/>
                              <m:limLoc m:val="subSup"/>
                              <m:supHide m:val="on"/>
                              <m:ctrlPr>
                                <a:rPr lang="en-US" i="1">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nary>
                                <m:naryPr>
                                  <m:chr m:val="∑"/>
                                  <m:ctrlPr>
                                    <a:rPr lang="en-US" i="1">
                                      <a:latin typeface="Cambria Math" panose="02040503050406030204" pitchFamily="18" charset="0"/>
                                    </a:rPr>
                                  </m:ctrlPr>
                                </m:naryPr>
                                <m:sub>
                                  <m:r>
                                    <a:rPr lang="de-DE" b="0" i="1" smtClean="0">
                                      <a:latin typeface="Cambria Math" panose="02040503050406030204" pitchFamily="18" charset="0"/>
                                    </a:rPr>
                                    <m:t>𝑘</m:t>
                                  </m:r>
                                  <m:r>
                                    <a:rPr lang="de-DE" i="1">
                                      <a:latin typeface="Cambria Math" panose="02040503050406030204" pitchFamily="18" charset="0"/>
                                    </a:rPr>
                                    <m:t>=1</m:t>
                                  </m:r>
                                </m:sub>
                                <m:sup>
                                  <m:r>
                                    <a:rPr lang="de-DE" i="1">
                                      <a:latin typeface="Cambria Math" panose="02040503050406030204" pitchFamily="18" charset="0"/>
                                    </a:rPr>
                                    <m:t>𝑛</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b="0" i="1" smtClean="0">
                                                  <a:latin typeface="Cambria Math" panose="02040503050406030204" pitchFamily="18" charset="0"/>
                                                </a:rPr>
                                                <m:t>𝑦</m:t>
                                              </m:r>
                                            </m:e>
                                            <m:sub>
                                              <m:r>
                                                <a:rPr lang="de-DE" b="0" i="1" smtClean="0">
                                                  <a:latin typeface="Cambria Math" panose="02040503050406030204" pitchFamily="18" charset="0"/>
                                                </a:rPr>
                                                <m:t>𝑘</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𝑘</m:t>
                                              </m:r>
                                            </m:sub>
                                          </m:sSub>
                                        </m:e>
                                      </m:d>
                                    </m:e>
                                    <m:sup>
                                      <m:r>
                                        <a:rPr lang="en-US" i="1">
                                          <a:latin typeface="Cambria Math" panose="02040503050406030204" pitchFamily="18" charset="0"/>
                                        </a:rPr>
                                        <m:t>2</m:t>
                                      </m:r>
                                    </m:sup>
                                  </m:sSup>
                                </m:e>
                              </m:nary>
                            </m:e>
                          </m:nary>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b="0" i="1" dirty="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nary>
                        <m:naryPr>
                          <m:chr m:val="∑"/>
                          <m:limLoc m:val="subSup"/>
                          <m:supHide m:val="on"/>
                          <m:ctrlPr>
                            <a:rPr lang="en-US" i="1" smtClean="0">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b="0" i="1" smtClean="0">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b="0" i="1" smtClean="0">
                                              <a:latin typeface="Cambria Math" panose="02040503050406030204" pitchFamily="18" charset="0"/>
                                            </a:rPr>
                                            <m:t>𝑡</m:t>
                                          </m:r>
                                        </m:e>
                                        <m:sub>
                                          <m:r>
                                            <a:rPr lang="en-US" i="1">
                                              <a:latin typeface="Cambria Math" panose="02040503050406030204" pitchFamily="18" charset="0"/>
                                            </a:rPr>
                                            <m:t>𝑗</m:t>
                                          </m:r>
                                        </m:sub>
                                      </m:sSub>
                                    </m:e>
                                  </m:d>
                                </m:e>
                                <m:sup>
                                  <m:r>
                                    <a:rPr lang="en-US" i="1">
                                      <a:latin typeface="Cambria Math" panose="02040503050406030204" pitchFamily="18" charset="0"/>
                                    </a:rPr>
                                    <m:t>2</m:t>
                                  </m:r>
                                </m:sup>
                              </m:sSup>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b="0" i="1" dirty="0" smtClean="0">
                              <a:latin typeface="Cambria Math" panose="02040503050406030204" pitchFamily="18" charset="0"/>
                              <a:ea typeface="Cambria Math" panose="02040503050406030204" pitchFamily="18" charset="0"/>
                            </a:rPr>
                            <m:t>=</m:t>
                          </m:r>
                        </m:e>
                      </m:nary>
                    </m:oMath>
                  </m:oMathPara>
                </a14:m>
                <a:endParaRPr lang="en-GB"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endParaRPr lang="en-GB"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b="0" i="1" smtClean="0">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b="0" i="1" smtClean="0">
                                      <a:latin typeface="Cambria Math" panose="02040503050406030204" pitchFamily="18" charset="0"/>
                                    </a:rPr>
                                    <m:t>𝑡</m:t>
                                  </m:r>
                                </m:e>
                                <m:sub>
                                  <m:r>
                                    <a:rPr lang="en-US" i="1">
                                      <a:latin typeface="Cambria Math" panose="02040503050406030204" pitchFamily="18" charset="0"/>
                                    </a:rPr>
                                    <m:t>𝑗</m:t>
                                  </m:r>
                                </m:sub>
                              </m:sSub>
                            </m:e>
                          </m:d>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𝑦</m:t>
                                  </m:r>
                                </m:e>
                                <m:sub>
                                  <m:r>
                                    <a:rPr lang="en-US" i="1">
                                      <a:latin typeface="Cambria Math" panose="02040503050406030204" pitchFamily="18" charset="0"/>
                                    </a:rPr>
                                    <m:t>𝑗</m:t>
                                  </m:r>
                                </m:sub>
                              </m:sSub>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i="1" dirty="0">
                              <a:latin typeface="Cambria Math" panose="02040503050406030204" pitchFamily="18" charset="0"/>
                              <a:ea typeface="Cambria Math" panose="02040503050406030204" pitchFamily="18" charset="0"/>
                            </a:rPr>
                            <m:t>=</m:t>
                          </m:r>
                          <m:nary>
                            <m:naryPr>
                              <m:chr m:val="∑"/>
                              <m:limLoc m:val="subSup"/>
                              <m:supHide m:val="on"/>
                              <m:ctrlPr>
                                <a:rPr lang="en-US" i="1">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𝑡</m:t>
                                      </m:r>
                                    </m:e>
                                    <m:sub>
                                      <m:r>
                                        <a:rPr lang="en-US" i="1">
                                          <a:latin typeface="Cambria Math" panose="02040503050406030204" pitchFamily="18" charset="0"/>
                                        </a:rPr>
                                        <m:t>𝑗</m:t>
                                      </m:r>
                                    </m:sub>
                                  </m:sSub>
                                </m:e>
                              </m:d>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r>
                                        <a:rPr lang="de-DE" b="0" i="1" smtClean="0">
                                          <a:latin typeface="Cambria Math" panose="02040503050406030204" pitchFamily="18" charset="0"/>
                                        </a:rPr>
                                        <m:t>(</m:t>
                                      </m:r>
                                      <m:r>
                                        <a:rPr lang="de-DE" b="0" i="1" smtClean="0">
                                          <a:latin typeface="Cambria Math" panose="02040503050406030204" pitchFamily="18" charset="0"/>
                                        </a:rPr>
                                        <m:t>𝑛𝑒𝑡</m:t>
                                      </m:r>
                                    </m:e>
                                    <m:sub>
                                      <m:r>
                                        <a:rPr lang="en-US" i="1">
                                          <a:latin typeface="Cambria Math" panose="02040503050406030204" pitchFamily="18" charset="0"/>
                                        </a:rPr>
                                        <m:t>𝑗</m:t>
                                      </m:r>
                                    </m:sub>
                                  </m:sSub>
                                  <m:r>
                                    <a:rPr lang="de-DE" b="0" i="1" smtClean="0">
                                      <a:latin typeface="Cambria Math" panose="02040503050406030204" pitchFamily="18" charset="0"/>
                                    </a:rPr>
                                    <m:t>)</m:t>
                                  </m:r>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i="1" dirty="0">
                                  <a:latin typeface="Cambria Math" panose="02040503050406030204" pitchFamily="18" charset="0"/>
                                  <a:ea typeface="Cambria Math" panose="02040503050406030204" pitchFamily="18" charset="0"/>
                                </a:rPr>
                                <m:t>=</m:t>
                              </m:r>
                            </m:e>
                          </m:nary>
                        </m:e>
                      </m:nary>
                    </m:oMath>
                  </m:oMathPara>
                </a14:m>
                <a:endParaRPr lang="en-GB"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endParaRPr lang="en-GB"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14:m>
                  <m:oMath xmlns:m="http://schemas.openxmlformats.org/officeDocument/2006/math">
                    <m:r>
                      <a:rPr lang="de-DE" i="1" dirty="0" smtClean="0">
                        <a:latin typeface="Cambria Math" panose="02040503050406030204" pitchFamily="18" charset="0"/>
                        <a:ea typeface="Cambria Math" panose="02040503050406030204" pitchFamily="18" charset="0"/>
                      </a:rPr>
                      <m:t>=</m:t>
                    </m:r>
                    <m:nary>
                      <m:naryPr>
                        <m:chr m:val="∑"/>
                        <m:limLoc m:val="subSup"/>
                        <m:supHide m:val="on"/>
                        <m:ctrlPr>
                          <a:rPr lang="en-US" i="1">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𝑡</m:t>
                                </m:r>
                              </m:e>
                              <m:sub>
                                <m:r>
                                  <a:rPr lang="en-US" i="1">
                                    <a:latin typeface="Cambria Math" panose="02040503050406030204" pitchFamily="18" charset="0"/>
                                  </a:rPr>
                                  <m:t>𝑗</m:t>
                                </m:r>
                              </m:sub>
                            </m:sSub>
                          </m:e>
                        </m:d>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r>
                                  <a:rPr lang="de-DE" b="0" i="1" smtClean="0">
                                    <a:latin typeface="Cambria Math" panose="02040503050406030204" pitchFamily="18" charset="0"/>
                                  </a:rPr>
                                  <m:t>(</m:t>
                                </m:r>
                                <m:r>
                                  <a:rPr lang="de-DE" b="0" i="1" smtClean="0">
                                    <a:latin typeface="Cambria Math" panose="02040503050406030204" pitchFamily="18" charset="0"/>
                                  </a:rPr>
                                  <m:t>𝑛𝑒𝑡</m:t>
                                </m:r>
                              </m:e>
                              <m:sub>
                                <m:r>
                                  <a:rPr lang="en-US" i="1">
                                    <a:latin typeface="Cambria Math" panose="02040503050406030204" pitchFamily="18" charset="0"/>
                                  </a:rPr>
                                  <m:t>𝑗</m:t>
                                </m:r>
                              </m:sub>
                            </m:sSub>
                            <m:r>
                              <a:rPr lang="de-DE" b="0" i="1" smtClean="0">
                                <a:latin typeface="Cambria Math" panose="02040503050406030204" pitchFamily="18" charset="0"/>
                              </a:rPr>
                              <m:t>)</m:t>
                            </m:r>
                          </m:num>
                          <m:den>
                            <m:r>
                              <a:rPr lang="de-DE" i="1" dirty="0">
                                <a:latin typeface="Cambria Math" panose="02040503050406030204" pitchFamily="18" charset="0"/>
                                <a:ea typeface="Cambria Math" panose="02040503050406030204" pitchFamily="18" charset="0"/>
                              </a:rPr>
                              <m:t>𝜕</m:t>
                            </m:r>
                            <m:sSub>
                              <m:sSubPr>
                                <m:ctrlPr>
                                  <a:rPr lang="de-DE"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𝑛𝑒𝑡</m:t>
                                </m:r>
                              </m:e>
                              <m:sub>
                                <m:r>
                                  <a:rPr lang="de-DE" b="0" i="1" dirty="0" smtClean="0">
                                    <a:latin typeface="Cambria Math" panose="02040503050406030204" pitchFamily="18" charset="0"/>
                                    <a:ea typeface="Cambria Math" panose="02040503050406030204" pitchFamily="18" charset="0"/>
                                  </a:rPr>
                                  <m:t>𝑗</m:t>
                                </m:r>
                              </m:sub>
                            </m:sSub>
                          </m:den>
                        </m:f>
                        <m:f>
                          <m:fPr>
                            <m:ctrlPr>
                              <a:rPr lang="de-DE" i="1" dirty="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𝑛𝑒𝑡</m:t>
                                </m:r>
                              </m:e>
                              <m:sub>
                                <m:r>
                                  <a:rPr lang="en-US" i="1">
                                    <a:latin typeface="Cambria Math" panose="02040503050406030204" pitchFamily="18" charset="0"/>
                                  </a:rPr>
                                  <m:t>𝑗</m:t>
                                </m:r>
                              </m:sub>
                            </m:sSub>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i="1" dirty="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i="1" dirty="0">
                            <a:latin typeface="Cambria Math" panose="02040503050406030204" pitchFamily="18" charset="0"/>
                            <a:ea typeface="Cambria Math" panose="02040503050406030204" pitchFamily="18" charset="0"/>
                          </a:rPr>
                          <m:t>=</m:t>
                        </m:r>
                      </m:e>
                    </m:nary>
                  </m:oMath>
                </a14:m>
                <a:r>
                  <a:rPr lang="en-US" dirty="0"/>
                  <a:t> </a:t>
                </a:r>
                <a14:m>
                  <m:oMath xmlns:m="http://schemas.openxmlformats.org/officeDocument/2006/math">
                    <m:nary>
                      <m:naryPr>
                        <m:chr m:val="∑"/>
                        <m:limLoc m:val="subSup"/>
                        <m:supHide m:val="on"/>
                        <m:ctrlPr>
                          <a:rPr lang="en-US" i="1">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𝑡</m:t>
                                </m:r>
                              </m:e>
                              <m:sub>
                                <m:r>
                                  <a:rPr lang="en-US" i="1">
                                    <a:latin typeface="Cambria Math" panose="02040503050406030204" pitchFamily="18" charset="0"/>
                                  </a:rPr>
                                  <m:t>𝑗</m:t>
                                </m:r>
                              </m:sub>
                            </m:sSub>
                          </m:e>
                        </m:d>
                        <m:r>
                          <a:rPr lang="de-DE" b="0" i="1" smtClean="0">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de-DE" b="0" i="1" smtClean="0">
                                <a:latin typeface="Cambria Math" panose="02040503050406030204" pitchFamily="18" charset="0"/>
                              </a:rPr>
                              <m:t>𝑛𝑒𝑡</m:t>
                            </m:r>
                          </m:e>
                          <m:sub>
                            <m:r>
                              <a:rPr lang="en-US" i="1">
                                <a:latin typeface="Cambria Math" panose="02040503050406030204" pitchFamily="18" charset="0"/>
                              </a:rPr>
                              <m:t>𝑗</m:t>
                            </m:r>
                          </m:sub>
                        </m:sSub>
                        <m:r>
                          <a:rPr lang="en-US" i="1">
                            <a:latin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𝑛𝑒𝑡</m:t>
                                </m:r>
                              </m:e>
                              <m:sub>
                                <m:r>
                                  <a:rPr lang="en-US" i="1">
                                    <a:latin typeface="Cambria Math" panose="02040503050406030204" pitchFamily="18" charset="0"/>
                                  </a:rPr>
                                  <m:t>𝑗</m:t>
                                </m:r>
                              </m:sub>
                            </m:sSub>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i="1" dirty="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i="1" dirty="0">
                            <a:latin typeface="Cambria Math" panose="02040503050406030204" pitchFamily="18" charset="0"/>
                            <a:ea typeface="Cambria Math" panose="02040503050406030204" pitchFamily="18" charset="0"/>
                          </a:rPr>
                          <m:t>=</m:t>
                        </m:r>
                      </m:e>
                    </m:nary>
                  </m:oMath>
                </a14:m>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E36C7C8-E303-4CA5-8AAE-93DD92348F8A}"/>
                  </a:ext>
                </a:extLst>
              </p:cNvPr>
              <p:cNvSpPr txBox="1">
                <a:spLocks noRot="1" noChangeAspect="1" noMove="1" noResize="1" noEditPoints="1" noAdjustHandles="1" noChangeArrowheads="1" noChangeShapeType="1" noTextEdit="1"/>
              </p:cNvSpPr>
              <p:nvPr/>
            </p:nvSpPr>
            <p:spPr>
              <a:xfrm>
                <a:off x="403698" y="848477"/>
                <a:ext cx="8100480" cy="4052520"/>
              </a:xfrm>
              <a:prstGeom prst="rect">
                <a:avLst/>
              </a:prstGeom>
              <a:blipFill>
                <a:blip r:embed="rId2"/>
                <a:stretch>
                  <a:fillRect l="-2333" t="-1805" b="-1383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C94D048-0B76-43D3-A4D5-404B74DAB9C4}"/>
              </a:ext>
            </a:extLst>
          </p:cNvPr>
          <p:cNvSpPr txBox="1"/>
          <p:nvPr/>
        </p:nvSpPr>
        <p:spPr>
          <a:xfrm>
            <a:off x="7120043" y="3260430"/>
            <a:ext cx="1534074" cy="153888"/>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Net input to output neuron </a:t>
            </a:r>
            <a:r>
              <a:rPr lang="de-DE"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j</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12" name="Oval 11">
            <a:extLst>
              <a:ext uri="{FF2B5EF4-FFF2-40B4-BE49-F238E27FC236}">
                <a16:creationId xmlns:a16="http://schemas.microsoft.com/office/drawing/2014/main" id="{ADE68CC1-98C8-46B0-9D93-FBAFA3B91ADA}"/>
              </a:ext>
            </a:extLst>
          </p:cNvPr>
          <p:cNvSpPr/>
          <p:nvPr/>
        </p:nvSpPr>
        <p:spPr>
          <a:xfrm>
            <a:off x="6209996" y="3414318"/>
            <a:ext cx="667804" cy="326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7C913CF0-9106-4FBA-826E-1605D905DFD5}"/>
              </a:ext>
            </a:extLst>
          </p:cNvPr>
          <p:cNvCxnSpPr>
            <a:cxnSpLocks/>
          </p:cNvCxnSpPr>
          <p:nvPr/>
        </p:nvCxnSpPr>
        <p:spPr>
          <a:xfrm flipH="1">
            <a:off x="6888081" y="3414318"/>
            <a:ext cx="455193" cy="1975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FBDDBBC-F07A-41CA-9F27-F38E737DE358}"/>
              </a:ext>
            </a:extLst>
          </p:cNvPr>
          <p:cNvSpPr txBox="1"/>
          <p:nvPr/>
        </p:nvSpPr>
        <p:spPr>
          <a:xfrm>
            <a:off x="2285192" y="2012322"/>
            <a:ext cx="1211870" cy="307777"/>
          </a:xfrm>
          <a:prstGeom prst="rect">
            <a:avLst/>
          </a:prstGeom>
          <a:solidFill>
            <a:schemeClr val="bg1"/>
          </a:solidFill>
        </p:spPr>
        <p:txBody>
          <a:bodyPr wrap="non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To output neuron </a:t>
            </a:r>
            <a:r>
              <a:rPr lang="de-DE"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j</a:t>
            </a:r>
          </a:p>
          <a:p>
            <a:pPr algn="l">
              <a:lnSpc>
                <a:spcPct val="100000"/>
              </a:lnSpc>
            </a:pPr>
            <a:r>
              <a:rPr lang="de-DE" sz="100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From hidden neuron </a:t>
            </a:r>
            <a:r>
              <a:rPr lang="de-DE" sz="100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600D3952-8FB8-4A18-936C-202A40E5837E}"/>
              </a:ext>
            </a:extLst>
          </p:cNvPr>
          <p:cNvCxnSpPr>
            <a:cxnSpLocks/>
          </p:cNvCxnSpPr>
          <p:nvPr/>
        </p:nvCxnSpPr>
        <p:spPr>
          <a:xfrm flipV="1">
            <a:off x="3376713" y="2012322"/>
            <a:ext cx="183396" cy="153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8ECAB0B-B07F-437B-BB8A-3B9181DC177D}"/>
              </a:ext>
            </a:extLst>
          </p:cNvPr>
          <p:cNvSpPr/>
          <p:nvPr/>
        </p:nvSpPr>
        <p:spPr>
          <a:xfrm>
            <a:off x="3593314" y="1764506"/>
            <a:ext cx="232728" cy="215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50</a:t>
            </a:fld>
            <a:endParaRPr lang="de-DE" dirty="0"/>
          </a:p>
        </p:txBody>
      </p:sp>
    </p:spTree>
    <p:extLst>
      <p:ext uri="{BB962C8B-B14F-4D97-AF65-F5344CB8AC3E}">
        <p14:creationId xmlns:p14="http://schemas.microsoft.com/office/powerpoint/2010/main" val="2321479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11A0773-30E9-4A2A-8A5B-CC1BED1BBAEC}"/>
                  </a:ext>
                </a:extLst>
              </p:cNvPr>
              <p:cNvSpPr txBox="1"/>
              <p:nvPr/>
            </p:nvSpPr>
            <p:spPr>
              <a:xfrm>
                <a:off x="3467910" y="4139720"/>
                <a:ext cx="719847" cy="41370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𝛿</m:t>
                          </m:r>
                        </m:e>
                        <m:sub>
                          <m:r>
                            <a:rPr lang="en-US" i="1">
                              <a:latin typeface="Cambria Math" panose="02040503050406030204" pitchFamily="18" charset="0"/>
                            </a:rPr>
                            <m:t>𝑗</m:t>
                          </m:r>
                        </m:sub>
                        <m:sup>
                          <m:r>
                            <a:rPr lang="en-US" i="1">
                              <a:latin typeface="Cambria Math" panose="02040503050406030204" pitchFamily="18" charset="0"/>
                            </a:rPr>
                            <m:t>𝑜𝑢𝑡</m:t>
                          </m:r>
                        </m:sup>
                      </m:sSubSup>
                    </m:oMath>
                  </m:oMathPara>
                </a14:m>
                <a:endParaRPr lang="en-GB" dirty="0"/>
              </a:p>
            </p:txBody>
          </p:sp>
        </mc:Choice>
        <mc:Fallback xmlns="">
          <p:sp>
            <p:nvSpPr>
              <p:cNvPr id="8" name="TextBox 7">
                <a:extLst>
                  <a:ext uri="{FF2B5EF4-FFF2-40B4-BE49-F238E27FC236}">
                    <a16:creationId xmlns:a16="http://schemas.microsoft.com/office/drawing/2014/main" id="{711A0773-30E9-4A2A-8A5B-CC1BED1BBAEC}"/>
                  </a:ext>
                </a:extLst>
              </p:cNvPr>
              <p:cNvSpPr txBox="1">
                <a:spLocks noRot="1" noChangeAspect="1" noMove="1" noResize="1" noEditPoints="1" noAdjustHandles="1" noChangeArrowheads="1" noChangeShapeType="1" noTextEdit="1"/>
              </p:cNvSpPr>
              <p:nvPr/>
            </p:nvSpPr>
            <p:spPr>
              <a:xfrm>
                <a:off x="3467910" y="4139720"/>
                <a:ext cx="719847" cy="413703"/>
              </a:xfrm>
              <a:prstGeom prst="rect">
                <a:avLst/>
              </a:prstGeom>
              <a:blipFill>
                <a:blip r:embed="rId2"/>
                <a:stretch>
                  <a:fillRect b="-8824"/>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3BC40D1B-B18C-4091-B4DF-8B6947AC6024}"/>
              </a:ext>
            </a:extLst>
          </p:cNvPr>
          <p:cNvSpPr>
            <a:spLocks noGrp="1"/>
          </p:cNvSpPr>
          <p:nvPr>
            <p:ph type="title"/>
          </p:nvPr>
        </p:nvSpPr>
        <p:spPr/>
        <p:txBody>
          <a:bodyPr/>
          <a:lstStyle/>
          <a:p>
            <a:r>
              <a:rPr lang="de-DE" dirty="0"/>
              <a:t>... </a:t>
            </a:r>
            <a:r>
              <a:rPr lang="de-DE" dirty="0" err="1"/>
              <a:t>Some</a:t>
            </a:r>
            <a:r>
              <a:rPr lang="de-DE" dirty="0"/>
              <a:t> </a:t>
            </a:r>
            <a:r>
              <a:rPr lang="de-DE" dirty="0" err="1"/>
              <a:t>Calculations</a:t>
            </a:r>
            <a:r>
              <a:rPr lang="de-DE" dirty="0"/>
              <a:t> for </a:t>
            </a:r>
            <a:r>
              <a:rPr lang="de-DE" dirty="0" err="1"/>
              <a:t>the</a:t>
            </a:r>
            <a:r>
              <a:rPr lang="de-DE" dirty="0"/>
              <a:t> Output Layer ....</a:t>
            </a:r>
            <a:endParaRPr lang="en-GB"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62B5AEC-C9DD-48FC-B287-6AE16501BFEA}"/>
                  </a:ext>
                </a:extLst>
              </p:cNvPr>
              <p:cNvSpPr txBox="1"/>
              <p:nvPr/>
            </p:nvSpPr>
            <p:spPr>
              <a:xfrm>
                <a:off x="1164888" y="4619390"/>
                <a:ext cx="7020938" cy="5120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i="1" dirty="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r>
                        <a:rPr lang="en-US" i="1" smtClean="0">
                          <a:latin typeface="Cambria Math" panose="02040503050406030204" pitchFamily="18" charset="0"/>
                        </a:rPr>
                        <m:t>=</m:t>
                      </m:r>
                      <m:r>
                        <a:rPr lang="en-US" i="1">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𝜂</m:t>
                      </m:r>
                      <m:nary>
                        <m:naryPr>
                          <m:chr m:val="∑"/>
                          <m:limLoc m:val="subSup"/>
                          <m:supHide m:val="on"/>
                          <m:ctrlPr>
                            <a:rPr lang="en-US" i="1">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𝑡</m:t>
                                  </m:r>
                                </m:e>
                                <m:sub>
                                  <m:r>
                                    <a:rPr lang="en-US" i="1">
                                      <a:latin typeface="Cambria Math" panose="02040503050406030204" pitchFamily="18" charset="0"/>
                                    </a:rPr>
                                    <m:t>𝑗</m:t>
                                  </m:r>
                                </m:sub>
                              </m:sSub>
                            </m:e>
                          </m:d>
                          <m:r>
                            <a:rPr lang="de-DE" i="1">
                              <a:latin typeface="Cambria Math" panose="02040503050406030204" pitchFamily="18" charset="0"/>
                            </a:rPr>
                            <m:t> </m:t>
                          </m:r>
                          <m:sSup>
                            <m:sSupPr>
                              <m:ctrlPr>
                                <a:rPr lang="en-US" i="1">
                                  <a:latin typeface="Cambria Math" panose="02040503050406030204" pitchFamily="18" charset="0"/>
                                </a:rPr>
                              </m:ctrlPr>
                            </m:sSupPr>
                            <m:e>
                              <m:r>
                                <a:rPr lang="de-DE" i="1">
                                  <a:latin typeface="Cambria Math" panose="02040503050406030204" pitchFamily="18" charset="0"/>
                                </a:rPr>
                                <m:t>𝑓</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𝑛𝑒𝑡</m:t>
                                  </m:r>
                                </m:e>
                                <m:sub>
                                  <m:r>
                                    <a:rPr lang="en-US" i="1">
                                      <a:latin typeface="Cambria Math" panose="02040503050406030204" pitchFamily="18" charset="0"/>
                                    </a:rPr>
                                    <m:t>𝑗</m:t>
                                  </m:r>
                                </m:sub>
                              </m:sSub>
                            </m:e>
                          </m:d>
                          <m:sSubSup>
                            <m:sSubSupPr>
                              <m:ctrlPr>
                                <a:rPr lang="de-DE" i="1">
                                  <a:latin typeface="Cambria Math" panose="02040503050406030204" pitchFamily="18" charset="0"/>
                                </a:rPr>
                              </m:ctrlPr>
                            </m:sSubSupPr>
                            <m:e>
                              <m:r>
                                <a:rPr lang="de-DE" i="1">
                                  <a:latin typeface="Cambria Math" panose="02040503050406030204" pitchFamily="18" charset="0"/>
                                </a:rPr>
                                <m:t> </m:t>
                              </m:r>
                              <m:r>
                                <a:rPr lang="de-DE" i="1">
                                  <a:latin typeface="Cambria Math" panose="02040503050406030204" pitchFamily="18" charset="0"/>
                                </a:rPr>
                                <m:t>𝑜</m:t>
                              </m:r>
                            </m:e>
                            <m:sub>
                              <m:r>
                                <a:rPr lang="de-DE" i="1">
                                  <a:latin typeface="Cambria Math" panose="02040503050406030204" pitchFamily="18" charset="0"/>
                                </a:rPr>
                                <m:t>𝑖</m:t>
                              </m:r>
                            </m:sub>
                            <m:sup>
                              <m:r>
                                <a:rPr lang="de-DE" i="1">
                                  <a:latin typeface="Cambria Math" panose="02040503050406030204" pitchFamily="18" charset="0"/>
                                </a:rPr>
                                <m:t>h𝑖𝑑𝑑𝑒𝑛</m:t>
                              </m:r>
                            </m:sup>
                          </m:sSubSup>
                          <m:r>
                            <a:rPr lang="de-DE" i="1" dirty="0">
                              <a:latin typeface="Cambria Math" panose="02040503050406030204" pitchFamily="18" charset="0"/>
                              <a:ea typeface="Cambria Math" panose="02040503050406030204" pitchFamily="18" charset="0"/>
                            </a:rPr>
                            <m:t>=</m:t>
                          </m:r>
                        </m:e>
                      </m:nary>
                      <m:r>
                        <a:rPr lang="de-DE" b="0" i="1" dirty="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𝜂</m:t>
                      </m:r>
                      <m:nary>
                        <m:naryPr>
                          <m:chr m:val="∑"/>
                          <m:limLoc m:val="subSup"/>
                          <m:supHide m:val="on"/>
                          <m:ctrlPr>
                            <a:rPr lang="en-US" i="1">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sSubSup>
                            <m:sSubSupPr>
                              <m:ctrlPr>
                                <a:rPr lang="en-US" i="1">
                                  <a:latin typeface="Cambria Math" panose="02040503050406030204" pitchFamily="18" charset="0"/>
                                </a:rPr>
                              </m:ctrlPr>
                            </m:sSubSupPr>
                            <m:e>
                              <m:r>
                                <a:rPr lang="en-US" i="1">
                                  <a:latin typeface="Cambria Math" panose="02040503050406030204" pitchFamily="18" charset="0"/>
                                </a:rPr>
                                <m:t>𝛿</m:t>
                              </m:r>
                            </m:e>
                            <m:sub>
                              <m:r>
                                <a:rPr lang="de-DE" i="1">
                                  <a:latin typeface="Cambria Math" panose="02040503050406030204" pitchFamily="18" charset="0"/>
                                </a:rPr>
                                <m:t>𝑗</m:t>
                              </m:r>
                            </m:sub>
                            <m:sup>
                              <m:r>
                                <a:rPr lang="de-DE" i="1">
                                  <a:latin typeface="Cambria Math" panose="02040503050406030204" pitchFamily="18" charset="0"/>
                                </a:rPr>
                                <m:t>𝑜𝑢𝑡</m:t>
                              </m:r>
                            </m:sup>
                          </m:sSubSup>
                          <m:sSubSup>
                            <m:sSubSupPr>
                              <m:ctrlPr>
                                <a:rPr lang="de-DE" i="1">
                                  <a:latin typeface="Cambria Math" panose="02040503050406030204" pitchFamily="18" charset="0"/>
                                </a:rPr>
                              </m:ctrlPr>
                            </m:sSubSupPr>
                            <m:e>
                              <m:r>
                                <a:rPr lang="de-DE" i="1">
                                  <a:latin typeface="Cambria Math" panose="02040503050406030204" pitchFamily="18" charset="0"/>
                                </a:rPr>
                                <m:t> </m:t>
                              </m:r>
                              <m:r>
                                <a:rPr lang="de-DE" i="1">
                                  <a:latin typeface="Cambria Math" panose="02040503050406030204" pitchFamily="18" charset="0"/>
                                </a:rPr>
                                <m:t>𝑜</m:t>
                              </m:r>
                            </m:e>
                            <m:sub>
                              <m:r>
                                <a:rPr lang="de-DE" i="1">
                                  <a:latin typeface="Cambria Math" panose="02040503050406030204" pitchFamily="18" charset="0"/>
                                </a:rPr>
                                <m:t>𝑖</m:t>
                              </m:r>
                            </m:sub>
                            <m:sup>
                              <m:r>
                                <a:rPr lang="de-DE" i="1">
                                  <a:latin typeface="Cambria Math" panose="02040503050406030204" pitchFamily="18" charset="0"/>
                                </a:rPr>
                                <m:t>h𝑖𝑑𝑑𝑒𝑛</m:t>
                              </m:r>
                            </m:sup>
                          </m:sSubSup>
                        </m:e>
                      </m:nary>
                    </m:oMath>
                  </m:oMathPara>
                </a14:m>
                <a:endParaRPr lang="en-US" dirty="0"/>
              </a:p>
            </p:txBody>
          </p:sp>
        </mc:Choice>
        <mc:Fallback xmlns="">
          <p:sp>
            <p:nvSpPr>
              <p:cNvPr id="22" name="TextBox 21">
                <a:extLst>
                  <a:ext uri="{FF2B5EF4-FFF2-40B4-BE49-F238E27FC236}">
                    <a16:creationId xmlns:a16="http://schemas.microsoft.com/office/drawing/2014/main" id="{962B5AEC-C9DD-48FC-B287-6AE16501BFEA}"/>
                  </a:ext>
                </a:extLst>
              </p:cNvPr>
              <p:cNvSpPr txBox="1">
                <a:spLocks noRot="1" noChangeAspect="1" noMove="1" noResize="1" noEditPoints="1" noAdjustHandles="1" noChangeArrowheads="1" noChangeShapeType="1" noTextEdit="1"/>
              </p:cNvSpPr>
              <p:nvPr/>
            </p:nvSpPr>
            <p:spPr>
              <a:xfrm>
                <a:off x="1164888" y="4619390"/>
                <a:ext cx="7020938" cy="51206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E36C7C8-E303-4CA5-8AAE-93DD92348F8A}"/>
                  </a:ext>
                </a:extLst>
              </p:cNvPr>
              <p:cNvSpPr txBox="1"/>
              <p:nvPr/>
            </p:nvSpPr>
            <p:spPr>
              <a:xfrm>
                <a:off x="403698" y="848477"/>
                <a:ext cx="8100480" cy="3062377"/>
              </a:xfrm>
              <a:prstGeom prst="rect">
                <a:avLst/>
              </a:prstGeom>
              <a:solidFill>
                <a:schemeClr val="bg1"/>
              </a:solidFill>
            </p:spPr>
            <p:txBody>
              <a:bodyPr wrap="square" lIns="0" tIns="0" rIns="0" bIns="0" rtlCol="0">
                <a:spAutoFit/>
              </a:bodyPr>
              <a:lstStyle/>
              <a:p>
                <a:pPr algn="l">
                  <a:lnSpc>
                    <a:spcPct val="100000"/>
                  </a:lnSpc>
                </a:pPr>
                <a:r>
                  <a:rPr lang="de-DE"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For each weight in the output layer:</a:t>
                </a:r>
                <a:endParaRPr lang="de-DE" sz="200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ea typeface="Cambria Math" panose="02040503050406030204" pitchFamily="18" charset="0"/>
                        </a:rPr>
                        <m:t>∆</m:t>
                      </m:r>
                      <m:sSubSup>
                        <m:sSubSupPr>
                          <m:ctrlPr>
                            <a:rPr lang="en-GB" i="1" dirty="0" smtClean="0">
                              <a:latin typeface="Cambria Math" panose="02040503050406030204" pitchFamily="18" charset="0"/>
                              <a:ea typeface="Cambria Math" panose="02040503050406030204" pitchFamily="18" charset="0"/>
                            </a:rPr>
                          </m:ctrlPr>
                        </m:sSubSupPr>
                        <m:e>
                          <m:r>
                            <a:rPr lang="de-DE" b="0" i="1" dirty="0" smtClean="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b="0" i="1" dirty="0" smtClean="0">
                              <a:latin typeface="Cambria Math" panose="02040503050406030204" pitchFamily="18" charset="0"/>
                              <a:ea typeface="Cambria Math" panose="02040503050406030204" pitchFamily="18" charset="0"/>
                            </a:rPr>
                            <m:t>𝑜𝑢𝑡</m:t>
                          </m:r>
                        </m:sup>
                      </m:sSubSup>
                      <m:r>
                        <a:rPr lang="de-DE" b="1" i="1" dirty="0" smtClean="0">
                          <a:latin typeface="Cambria Math" panose="02040503050406030204" pitchFamily="18" charset="0"/>
                        </a:rPr>
                        <m:t>=</m:t>
                      </m:r>
                      <m:r>
                        <a:rPr lang="de-DE" i="1" dirty="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𝜂</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d>
                            <m:dPr>
                              <m:ctrlPr>
                                <a:rPr lang="de-DE" b="0" i="1" dirty="0" smtClean="0">
                                  <a:latin typeface="Cambria Math" panose="02040503050406030204" pitchFamily="18" charset="0"/>
                                  <a:ea typeface="Cambria Math" panose="02040503050406030204" pitchFamily="18" charset="0"/>
                                </a:rPr>
                              </m:ctrlPr>
                            </m:dPr>
                            <m:e>
                              <m:sSup>
                                <m:sSupPr>
                                  <m:ctrlPr>
                                    <a:rPr lang="de-DE" b="0" i="1" dirty="0" smtClean="0">
                                      <a:latin typeface="Cambria Math" panose="02040503050406030204" pitchFamily="18" charset="0"/>
                                      <a:ea typeface="Cambria Math" panose="02040503050406030204" pitchFamily="18" charset="0"/>
                                    </a:rPr>
                                  </m:ctrlPr>
                                </m:sSupPr>
                                <m:e>
                                  <m:r>
                                    <a:rPr lang="de-DE" b="1" i="1" dirty="0" smtClean="0">
                                      <a:latin typeface="Cambria Math" panose="02040503050406030204" pitchFamily="18" charset="0"/>
                                      <a:ea typeface="Cambria Math" panose="02040503050406030204" pitchFamily="18" charset="0"/>
                                    </a:rPr>
                                    <m:t>𝒘</m:t>
                                  </m:r>
                                </m:e>
                                <m:sup>
                                  <m:r>
                                    <a:rPr lang="de-DE" b="0" i="1" dirty="0" smtClean="0">
                                      <a:latin typeface="Cambria Math" panose="02040503050406030204" pitchFamily="18" charset="0"/>
                                      <a:ea typeface="Cambria Math" panose="02040503050406030204" pitchFamily="18" charset="0"/>
                                    </a:rPr>
                                    <m:t>𝑜𝑢𝑡</m:t>
                                  </m:r>
                                </m:sup>
                              </m:sSup>
                            </m:e>
                          </m:d>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oMath>
                  </m:oMathPara>
                </a14:m>
                <a:endParaRPr lang="de-DE" b="0" dirty="0">
                  <a:latin typeface="Arial" panose="020B0604020202020204" pitchFamily="34" charset="0"/>
                  <a:ea typeface="Cambria Math" panose="02040503050406030204" pitchFamily="18" charset="0"/>
                </a:endParaRPr>
              </a:p>
              <a:p>
                <a:endParaRPr lang="en-GB"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f>
                        <m:fPr>
                          <m:ctrlPr>
                            <a:rPr lang="de-DE" i="1" dirty="0" smtClean="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b="0" i="1" dirty="0" smtClean="0">
                          <a:latin typeface="Cambria Math" panose="02040503050406030204" pitchFamily="18" charset="0"/>
                          <a:ea typeface="Cambria Math" panose="02040503050406030204" pitchFamily="18" charset="0"/>
                        </a:rPr>
                        <m:t>=</m:t>
                      </m:r>
                      <m:r>
                        <a:rPr lang="de-DE" i="1" dirty="0"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m:t>
                      </m:r>
                      <m:nary>
                        <m:naryPr>
                          <m:chr m:val="∑"/>
                          <m:limLoc m:val="subSup"/>
                          <m:supHide m:val="on"/>
                          <m:ctrlPr>
                            <a:rPr lang="en-US" i="1" smtClean="0">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𝑡</m:t>
                                  </m:r>
                                </m:e>
                                <m:sub>
                                  <m:r>
                                    <a:rPr lang="en-US" i="1">
                                      <a:latin typeface="Cambria Math" panose="02040503050406030204" pitchFamily="18" charset="0"/>
                                    </a:rPr>
                                    <m:t>𝑗</m:t>
                                  </m:r>
                                </m:sub>
                              </m:sSub>
                            </m:e>
                          </m:d>
                          <m:r>
                            <a:rPr lang="de-DE" b="0" i="1" smtClean="0">
                              <a:latin typeface="Cambria Math" panose="02040503050406030204" pitchFamily="18" charset="0"/>
                            </a:rPr>
                            <m:t> </m:t>
                          </m:r>
                          <m:sSup>
                            <m:sSupPr>
                              <m:ctrlPr>
                                <a:rPr lang="en-US" i="1">
                                  <a:latin typeface="Cambria Math" panose="02040503050406030204" pitchFamily="18" charset="0"/>
                                </a:rPr>
                              </m:ctrlPr>
                            </m:sSupPr>
                            <m:e>
                              <m:r>
                                <a:rPr lang="de-DE" b="0" i="1" smtClean="0">
                                  <a:latin typeface="Cambria Math" panose="02040503050406030204" pitchFamily="18" charset="0"/>
                                </a:rPr>
                                <m:t>𝑓</m:t>
                              </m:r>
                            </m:e>
                            <m:sup>
                              <m:r>
                                <a:rPr lang="en-US" b="0" i="1">
                                  <a:latin typeface="Cambria Math" panose="02040503050406030204" pitchFamily="18" charset="0"/>
                                </a:rPr>
                                <m:t>′</m:t>
                              </m:r>
                            </m:sup>
                          </m:sSup>
                          <m:d>
                            <m:dPr>
                              <m:ctrlPr>
                                <a:rPr lang="en-US" b="0" i="1">
                                  <a:latin typeface="Cambria Math" panose="02040503050406030204" pitchFamily="18" charset="0"/>
                                </a:rPr>
                              </m:ctrlPr>
                            </m:dPr>
                            <m:e>
                              <m:sSub>
                                <m:sSubPr>
                                  <m:ctrlPr>
                                    <a:rPr lang="en-US" i="1">
                                      <a:latin typeface="Cambria Math" panose="02040503050406030204" pitchFamily="18" charset="0"/>
                                    </a:rPr>
                                  </m:ctrlPr>
                                </m:sSubPr>
                                <m:e>
                                  <m:r>
                                    <a:rPr lang="de-DE" b="0" i="1" smtClean="0">
                                      <a:latin typeface="Cambria Math" panose="02040503050406030204" pitchFamily="18" charset="0"/>
                                    </a:rPr>
                                    <m:t>𝑛𝑒𝑡</m:t>
                                  </m:r>
                                </m:e>
                                <m:sub>
                                  <m:r>
                                    <a:rPr lang="en-US" i="1">
                                      <a:latin typeface="Cambria Math" panose="02040503050406030204" pitchFamily="18" charset="0"/>
                                    </a:rPr>
                                    <m:t>𝑗</m:t>
                                  </m:r>
                                </m:sub>
                              </m:sSub>
                            </m:e>
                          </m:d>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𝑘</m:t>
                                      </m:r>
                                    </m:e>
                                    <m:sup>
                                      <m:r>
                                        <a:rPr lang="de-DE" b="0" i="1" smtClean="0">
                                          <a:latin typeface="Cambria Math" panose="02040503050406030204" pitchFamily="18" charset="0"/>
                                        </a:rPr>
                                        <m:t>′</m:t>
                                      </m:r>
                                    </m:sup>
                                  </m:sSup>
                                  <m:r>
                                    <a:rPr lang="de-DE" b="0" i="1" smtClean="0">
                                      <a:latin typeface="Cambria Math" panose="02040503050406030204" pitchFamily="18" charset="0"/>
                                    </a:rPr>
                                    <m:t>=1</m:t>
                                  </m:r>
                                </m:sub>
                                <m:sup>
                                  <m:r>
                                    <a:rPr lang="de-DE" i="1">
                                      <a:latin typeface="Cambria Math" panose="02040503050406030204" pitchFamily="18" charset="0"/>
                                    </a:rPr>
                                    <m:t>h</m:t>
                                  </m:r>
                                </m:sup>
                                <m:e>
                                  <m:sSubSup>
                                    <m:sSubSupPr>
                                      <m:ctrlPr>
                                        <a:rPr lang="de-DE" i="1">
                                          <a:latin typeface="Cambria Math" panose="02040503050406030204" pitchFamily="18" charset="0"/>
                                        </a:rPr>
                                      </m:ctrlPr>
                                    </m:sSubSupPr>
                                    <m:e>
                                      <m:r>
                                        <a:rPr lang="de-DE" i="1">
                                          <a:latin typeface="Cambria Math" panose="02040503050406030204" pitchFamily="18" charset="0"/>
                                        </a:rPr>
                                        <m:t>𝑤</m:t>
                                      </m:r>
                                    </m:e>
                                    <m:sub>
                                      <m:r>
                                        <a:rPr lang="de-DE" i="1" smtClean="0">
                                          <a:latin typeface="Cambria Math" panose="02040503050406030204" pitchFamily="18" charset="0"/>
                                        </a:rPr>
                                        <m:t>𝑗</m:t>
                                      </m:r>
                                      <m:r>
                                        <a:rPr lang="de-DE" i="1">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𝑘</m:t>
                                          </m:r>
                                        </m:e>
                                        <m:sup>
                                          <m:r>
                                            <a:rPr lang="de-DE" b="0" i="1" smtClean="0">
                                              <a:latin typeface="Cambria Math" panose="02040503050406030204" pitchFamily="18" charset="0"/>
                                            </a:rPr>
                                            <m:t>′</m:t>
                                          </m:r>
                                        </m:sup>
                                      </m:sSup>
                                    </m:sub>
                                    <m:sup>
                                      <m:r>
                                        <a:rPr lang="de-DE" b="0" i="1" smtClean="0">
                                          <a:latin typeface="Cambria Math" panose="02040503050406030204" pitchFamily="18" charset="0"/>
                                        </a:rPr>
                                        <m:t>𝑜𝑢𝑡</m:t>
                                      </m:r>
                                    </m:sup>
                                  </m:sSubSup>
                                  <m:sSubSup>
                                    <m:sSubSupPr>
                                      <m:ctrlPr>
                                        <a:rPr lang="de-DE" i="1">
                                          <a:latin typeface="Cambria Math" panose="02040503050406030204" pitchFamily="18" charset="0"/>
                                        </a:rPr>
                                      </m:ctrlPr>
                                    </m:sSubSupPr>
                                    <m:e>
                                      <m:r>
                                        <a:rPr lang="de-DE" i="1">
                                          <a:latin typeface="Cambria Math" panose="02040503050406030204" pitchFamily="18" charset="0"/>
                                        </a:rPr>
                                        <m:t>𝑜</m:t>
                                      </m:r>
                                    </m:e>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𝑘</m:t>
                                          </m:r>
                                        </m:e>
                                        <m:sup>
                                          <m:r>
                                            <a:rPr lang="de-DE" b="0" i="1" smtClean="0">
                                              <a:latin typeface="Cambria Math" panose="02040503050406030204" pitchFamily="18" charset="0"/>
                                            </a:rPr>
                                            <m:t>′</m:t>
                                          </m:r>
                                        </m:sup>
                                      </m:sSup>
                                    </m:sub>
                                    <m:sup>
                                      <m:r>
                                        <a:rPr lang="de-DE" b="0" i="1" smtClean="0">
                                          <a:latin typeface="Cambria Math" panose="02040503050406030204" pitchFamily="18" charset="0"/>
                                        </a:rPr>
                                        <m:t>h𝑖𝑑𝑑𝑒𝑛</m:t>
                                      </m:r>
                                    </m:sup>
                                  </m:sSubSup>
                                </m:e>
                              </m:nary>
                            </m:num>
                            <m:den>
                              <m:r>
                                <a:rPr lang="de-DE" i="1" dirty="0">
                                  <a:latin typeface="Cambria Math" panose="02040503050406030204" pitchFamily="18" charset="0"/>
                                  <a:ea typeface="Cambria Math" panose="02040503050406030204" pitchFamily="18" charset="0"/>
                                </a:rPr>
                                <m:t>𝜕</m:t>
                              </m:r>
                              <m:sSubSup>
                                <m:sSubSupPr>
                                  <m:ctrlPr>
                                    <a:rPr lang="en-GB"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i="1" dirty="0">
                                      <a:latin typeface="Cambria Math" panose="02040503050406030204" pitchFamily="18" charset="0"/>
                                      <a:ea typeface="Cambria Math" panose="02040503050406030204" pitchFamily="18" charset="0"/>
                                    </a:rPr>
                                    <m:t>𝑗𝑖</m:t>
                                  </m:r>
                                </m:sub>
                                <m:sup>
                                  <m:r>
                                    <a:rPr lang="de-DE" i="1" dirty="0">
                                      <a:latin typeface="Cambria Math" panose="02040503050406030204" pitchFamily="18" charset="0"/>
                                      <a:ea typeface="Cambria Math" panose="02040503050406030204" pitchFamily="18" charset="0"/>
                                    </a:rPr>
                                    <m:t>𝑜𝑢𝑡</m:t>
                                  </m:r>
                                </m:sup>
                              </m:sSubSup>
                            </m:den>
                          </m:f>
                          <m:r>
                            <a:rPr lang="de-DE" i="1" dirty="0">
                              <a:latin typeface="Cambria Math" panose="02040503050406030204" pitchFamily="18" charset="0"/>
                              <a:ea typeface="Cambria Math" panose="02040503050406030204" pitchFamily="18" charset="0"/>
                            </a:rPr>
                            <m:t>=</m:t>
                          </m:r>
                        </m:e>
                      </m:nary>
                    </m:oMath>
                  </m:oMathPara>
                </a14:m>
                <a:endParaRPr lang="de-DE" dirty="0">
                  <a:latin typeface="Arial" panose="020B0604020202020204" pitchFamily="34" charset="0"/>
                  <a:ea typeface="Cambria Math" panose="02040503050406030204" pitchFamily="18" charset="0"/>
                </a:endParaRPr>
              </a:p>
              <a:p>
                <a:endParaRPr lang="en-GB"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nary>
                        <m:naryPr>
                          <m:chr m:val="∑"/>
                          <m:limLoc m:val="subSup"/>
                          <m:supHide m:val="on"/>
                          <m:ctrlPr>
                            <a:rPr lang="en-US" i="1" smtClean="0">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𝑡</m:t>
                                  </m:r>
                                </m:e>
                                <m:sub>
                                  <m:r>
                                    <a:rPr lang="en-US" i="1">
                                      <a:latin typeface="Cambria Math" panose="02040503050406030204" pitchFamily="18" charset="0"/>
                                    </a:rPr>
                                    <m:t>𝑗</m:t>
                                  </m:r>
                                </m:sub>
                              </m:sSub>
                            </m:e>
                          </m:d>
                          <m:r>
                            <a:rPr lang="de-DE" b="0" i="1" smtClean="0">
                              <a:latin typeface="Cambria Math" panose="02040503050406030204" pitchFamily="18" charset="0"/>
                            </a:rPr>
                            <m:t> </m:t>
                          </m:r>
                          <m:r>
                            <a:rPr lang="de-DE" b="0" i="1" smtClean="0">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de-DE" b="0" i="1" smtClean="0">
                                  <a:latin typeface="Cambria Math" panose="02040503050406030204" pitchFamily="18" charset="0"/>
                                </a:rPr>
                                <m:t>𝑛𝑒𝑡</m:t>
                              </m:r>
                            </m:e>
                            <m:sub>
                              <m:r>
                                <a:rPr lang="en-US" i="1">
                                  <a:latin typeface="Cambria Math" panose="02040503050406030204" pitchFamily="18" charset="0"/>
                                </a:rPr>
                                <m:t>𝑗</m:t>
                              </m:r>
                            </m:sub>
                          </m:sSub>
                          <m:r>
                            <a:rPr lang="en-US" i="1">
                              <a:latin typeface="Cambria Math" panose="02040503050406030204" pitchFamily="18" charset="0"/>
                            </a:rPr>
                            <m:t>)</m:t>
                          </m:r>
                          <m:sSubSup>
                            <m:sSubSupPr>
                              <m:ctrlPr>
                                <a:rPr lang="de-DE" i="1">
                                  <a:latin typeface="Cambria Math" panose="02040503050406030204" pitchFamily="18" charset="0"/>
                                </a:rPr>
                              </m:ctrlPr>
                            </m:sSubSupPr>
                            <m:e>
                              <m:r>
                                <a:rPr lang="de-DE" b="0" i="1" smtClean="0">
                                  <a:latin typeface="Cambria Math" panose="02040503050406030204" pitchFamily="18" charset="0"/>
                                </a:rPr>
                                <m:t> </m:t>
                              </m:r>
                              <m:r>
                                <a:rPr lang="de-DE" i="1">
                                  <a:latin typeface="Cambria Math" panose="02040503050406030204" pitchFamily="18" charset="0"/>
                                </a:rPr>
                                <m:t>𝑜</m:t>
                              </m:r>
                            </m:e>
                            <m:sub>
                              <m:r>
                                <a:rPr lang="de-DE" b="0" i="1" smtClean="0">
                                  <a:latin typeface="Cambria Math" panose="02040503050406030204" pitchFamily="18" charset="0"/>
                                </a:rPr>
                                <m:t>𝑖</m:t>
                              </m:r>
                            </m:sub>
                            <m:sup>
                              <m:r>
                                <a:rPr lang="de-DE" i="1">
                                  <a:latin typeface="Cambria Math" panose="02040503050406030204" pitchFamily="18" charset="0"/>
                                </a:rPr>
                                <m:t>h𝑖𝑑𝑑𝑒𝑛</m:t>
                              </m:r>
                            </m:sup>
                          </m:sSubSup>
                        </m:e>
                      </m:nary>
                    </m:oMath>
                  </m:oMathPara>
                </a14:m>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a:p>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E36C7C8-E303-4CA5-8AAE-93DD92348F8A}"/>
                  </a:ext>
                </a:extLst>
              </p:cNvPr>
              <p:cNvSpPr txBox="1">
                <a:spLocks noRot="1" noChangeAspect="1" noMove="1" noResize="1" noEditPoints="1" noAdjustHandles="1" noChangeArrowheads="1" noChangeShapeType="1" noTextEdit="1"/>
              </p:cNvSpPr>
              <p:nvPr/>
            </p:nvSpPr>
            <p:spPr>
              <a:xfrm>
                <a:off x="403698" y="848477"/>
                <a:ext cx="8100480" cy="3062377"/>
              </a:xfrm>
              <a:prstGeom prst="rect">
                <a:avLst/>
              </a:prstGeom>
              <a:blipFill>
                <a:blip r:embed="rId4"/>
                <a:stretch>
                  <a:fillRect l="-1881" t="-2386"/>
                </a:stretch>
              </a:blipFill>
            </p:spPr>
            <p:txBody>
              <a:bodyPr/>
              <a:lstStyle/>
              <a:p>
                <a:r>
                  <a:rPr lang="en-US">
                    <a:noFill/>
                  </a:rPr>
                  <a:t> </a:t>
                </a:r>
              </a:p>
            </p:txBody>
          </p:sp>
        </mc:Fallback>
      </mc:AlternateContent>
      <p:sp>
        <p:nvSpPr>
          <p:cNvPr id="3" name="Right Brace 2">
            <a:extLst>
              <a:ext uri="{FF2B5EF4-FFF2-40B4-BE49-F238E27FC236}">
                <a16:creationId xmlns:a16="http://schemas.microsoft.com/office/drawing/2014/main" id="{1EB91A4E-A888-46F0-AC98-255DD91997C9}"/>
              </a:ext>
            </a:extLst>
          </p:cNvPr>
          <p:cNvSpPr/>
          <p:nvPr/>
        </p:nvSpPr>
        <p:spPr>
          <a:xfrm rot="16200000">
            <a:off x="3784385" y="3716099"/>
            <a:ext cx="225422" cy="1680550"/>
          </a:xfrm>
          <a:prstGeom prst="rightBrace">
            <a:avLst/>
          </a:prstGeom>
          <a:ln w="38100" cap="rnd" cmpd="sng">
            <a:solidFill>
              <a:schemeClr val="accent1"/>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BAE04BCC-492B-4A2F-AA78-F0C0343EFB79}"/>
              </a:ext>
            </a:extLst>
          </p:cNvPr>
          <p:cNvSpPr txBox="1"/>
          <p:nvPr/>
        </p:nvSpPr>
        <p:spPr>
          <a:xfrm>
            <a:off x="5970493" y="1544877"/>
            <a:ext cx="1106021" cy="461665"/>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Number of neurons in previous hidden layer</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sp>
        <p:nvSpPr>
          <p:cNvPr id="10" name="Oval 9">
            <a:extLst>
              <a:ext uri="{FF2B5EF4-FFF2-40B4-BE49-F238E27FC236}">
                <a16:creationId xmlns:a16="http://schemas.microsoft.com/office/drawing/2014/main" id="{42AEE4DF-0528-46E2-93FA-BD6F1E70D797}"/>
              </a:ext>
            </a:extLst>
          </p:cNvPr>
          <p:cNvSpPr/>
          <p:nvPr/>
        </p:nvSpPr>
        <p:spPr>
          <a:xfrm>
            <a:off x="5532335" y="2067152"/>
            <a:ext cx="234802" cy="2041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Arrow Connector 10">
            <a:extLst>
              <a:ext uri="{FF2B5EF4-FFF2-40B4-BE49-F238E27FC236}">
                <a16:creationId xmlns:a16="http://schemas.microsoft.com/office/drawing/2014/main" id="{5B4F2068-EA80-4F71-B8BE-2499F1A2F061}"/>
              </a:ext>
            </a:extLst>
          </p:cNvPr>
          <p:cNvCxnSpPr>
            <a:cxnSpLocks/>
          </p:cNvCxnSpPr>
          <p:nvPr/>
        </p:nvCxnSpPr>
        <p:spPr>
          <a:xfrm flipH="1">
            <a:off x="5781998" y="1990208"/>
            <a:ext cx="463924" cy="153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931180D-07DD-45AA-9BAA-EE5CE0186946}"/>
              </a:ext>
            </a:extLst>
          </p:cNvPr>
          <p:cNvSpPr/>
          <p:nvPr/>
        </p:nvSpPr>
        <p:spPr>
          <a:xfrm>
            <a:off x="5342022" y="3078819"/>
            <a:ext cx="855974" cy="4464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825D955-56B7-4739-A909-DA8FC0B85D61}"/>
              </a:ext>
            </a:extLst>
          </p:cNvPr>
          <p:cNvSpPr txBox="1"/>
          <p:nvPr/>
        </p:nvSpPr>
        <p:spPr>
          <a:xfrm>
            <a:off x="6784039" y="3317592"/>
            <a:ext cx="1106021" cy="461665"/>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Output of neuron </a:t>
            </a:r>
            <a:r>
              <a:rPr lang="de-DE"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a:t>
            </a: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in previous hidden layer</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98CEEC06-4C34-4C96-92C5-5269C461220F}"/>
              </a:ext>
            </a:extLst>
          </p:cNvPr>
          <p:cNvCxnSpPr>
            <a:cxnSpLocks/>
          </p:cNvCxnSpPr>
          <p:nvPr/>
        </p:nvCxnSpPr>
        <p:spPr>
          <a:xfrm flipH="1" flipV="1">
            <a:off x="6197996" y="3317592"/>
            <a:ext cx="528898" cy="2369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6" name="Slide Number Placeholder 5"/>
          <p:cNvSpPr>
            <a:spLocks noGrp="1"/>
          </p:cNvSpPr>
          <p:nvPr>
            <p:ph type="sldNum" sz="quarter" idx="15"/>
          </p:nvPr>
        </p:nvSpPr>
        <p:spPr/>
        <p:txBody>
          <a:bodyPr/>
          <a:lstStyle/>
          <a:p>
            <a:fld id="{15C29056-5AFA-7949-831A-3EC086771171}" type="slidenum">
              <a:rPr lang="de-DE" smtClean="0"/>
              <a:pPr/>
              <a:t>51</a:t>
            </a:fld>
            <a:endParaRPr lang="de-DE" dirty="0"/>
          </a:p>
        </p:txBody>
      </p:sp>
    </p:spTree>
    <p:extLst>
      <p:ext uri="{BB962C8B-B14F-4D97-AF65-F5344CB8AC3E}">
        <p14:creationId xmlns:p14="http://schemas.microsoft.com/office/powerpoint/2010/main" val="3486682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EFC5-1141-4D08-B09F-4A93E1D2433C}"/>
              </a:ext>
            </a:extLst>
          </p:cNvPr>
          <p:cNvSpPr>
            <a:spLocks noGrp="1"/>
          </p:cNvSpPr>
          <p:nvPr>
            <p:ph type="title"/>
          </p:nvPr>
        </p:nvSpPr>
        <p:spPr/>
        <p:txBody>
          <a:bodyPr/>
          <a:lstStyle/>
          <a:p>
            <a:r>
              <a:rPr lang="de-DE" dirty="0"/>
              <a:t>Update formula for weights to the output layer after all samples in T</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8E8C28-28D0-4FB0-AE28-00A6CF2E0768}"/>
                  </a:ext>
                </a:extLst>
              </p:cNvPr>
              <p:cNvSpPr>
                <a:spLocks noGrp="1"/>
              </p:cNvSpPr>
              <p:nvPr>
                <p:ph idx="1"/>
              </p:nvPr>
            </p:nvSpPr>
            <p:spPr>
              <a:xfrm>
                <a:off x="382307" y="899999"/>
                <a:ext cx="8426450" cy="4304637"/>
              </a:xfrm>
            </p:spPr>
            <p:txBody>
              <a:bodyPr>
                <a:normAutofit/>
              </a:bodyPr>
              <a:lstStyle/>
              <a:p>
                <a:r>
                  <a:rPr lang="de-DE" sz="2000" dirty="0"/>
                  <a:t>Final formula to update the weight </a:t>
                </a:r>
                <a14:m>
                  <m:oMath xmlns:m="http://schemas.openxmlformats.org/officeDocument/2006/math">
                    <m:sSubSup>
                      <m:sSubSupPr>
                        <m:ctrlPr>
                          <a:rPr lang="en-GB" sz="2000" i="1" dirty="0" smtClean="0">
                            <a:latin typeface="Cambria Math" panose="02040503050406030204" pitchFamily="18" charset="0"/>
                            <a:ea typeface="Cambria Math" panose="02040503050406030204" pitchFamily="18" charset="0"/>
                          </a:rPr>
                        </m:ctrlPr>
                      </m:sSubSupPr>
                      <m:e>
                        <m:r>
                          <a:rPr lang="de-DE" sz="2000" i="1" dirty="0">
                            <a:latin typeface="Cambria Math" panose="02040503050406030204" pitchFamily="18" charset="0"/>
                            <a:ea typeface="Cambria Math" panose="02040503050406030204" pitchFamily="18" charset="0"/>
                          </a:rPr>
                          <m:t>𝑤</m:t>
                        </m:r>
                      </m:e>
                      <m:sub>
                        <m:r>
                          <a:rPr lang="de-DE" sz="2000" i="1" dirty="0">
                            <a:latin typeface="Cambria Math" panose="02040503050406030204" pitchFamily="18" charset="0"/>
                            <a:ea typeface="Cambria Math" panose="02040503050406030204" pitchFamily="18" charset="0"/>
                          </a:rPr>
                          <m:t>𝑗𝑖</m:t>
                        </m:r>
                      </m:sub>
                      <m:sup>
                        <m:r>
                          <a:rPr lang="de-DE" sz="2000" i="1" dirty="0">
                            <a:latin typeface="Cambria Math" panose="02040503050406030204" pitchFamily="18" charset="0"/>
                            <a:ea typeface="Cambria Math" panose="02040503050406030204" pitchFamily="18" charset="0"/>
                          </a:rPr>
                          <m:t>𝑜𝑢𝑡</m:t>
                        </m:r>
                      </m:sup>
                    </m:sSubSup>
                  </m:oMath>
                </a14:m>
                <a:r>
                  <a:rPr lang="de-DE" sz="2000" dirty="0"/>
                  <a:t>, after all training samples in T have passed:</a:t>
                </a:r>
              </a:p>
              <a:p>
                <a:endParaRPr lang="de-DE" sz="900" dirty="0"/>
              </a:p>
              <a:p>
                <a:pPr marL="0" indent="0">
                  <a:buNone/>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sSubSup>
                        <m:sSubSupPr>
                          <m:ctrlPr>
                            <a:rPr lang="en-GB" sz="2000" i="1" dirty="0">
                              <a:latin typeface="Cambria Math" panose="02040503050406030204" pitchFamily="18" charset="0"/>
                              <a:ea typeface="Cambria Math" panose="02040503050406030204" pitchFamily="18" charset="0"/>
                            </a:rPr>
                          </m:ctrlPr>
                        </m:sSubSupPr>
                        <m:e>
                          <m:r>
                            <a:rPr lang="de-DE" sz="2000" i="1" dirty="0">
                              <a:latin typeface="Cambria Math" panose="02040503050406030204" pitchFamily="18" charset="0"/>
                              <a:ea typeface="Cambria Math" panose="02040503050406030204" pitchFamily="18" charset="0"/>
                            </a:rPr>
                            <m:t>𝑤</m:t>
                          </m:r>
                        </m:e>
                        <m:sub>
                          <m:r>
                            <a:rPr lang="de-DE" sz="2000" i="1" dirty="0">
                              <a:latin typeface="Cambria Math" panose="02040503050406030204" pitchFamily="18" charset="0"/>
                              <a:ea typeface="Cambria Math" panose="02040503050406030204" pitchFamily="18" charset="0"/>
                            </a:rPr>
                            <m:t>𝑗𝑖</m:t>
                          </m:r>
                        </m:sub>
                        <m:sup>
                          <m:r>
                            <a:rPr lang="de-DE" sz="2000" i="1" dirty="0">
                              <a:latin typeface="Cambria Math" panose="02040503050406030204" pitchFamily="18" charset="0"/>
                              <a:ea typeface="Cambria Math" panose="02040503050406030204" pitchFamily="18" charset="0"/>
                            </a:rPr>
                            <m:t>𝑜𝑢𝑡</m:t>
                          </m:r>
                        </m:sup>
                      </m:sSubSup>
                      <m:r>
                        <a:rPr lang="en-US" sz="1800" i="1" smtClean="0">
                          <a:latin typeface="Cambria Math" panose="02040503050406030204" pitchFamily="18" charset="0"/>
                        </a:rPr>
                        <m:t>=</m:t>
                      </m:r>
                      <m:r>
                        <a:rPr lang="de-DE" sz="1800" b="0" i="1" dirty="0"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𝜂</m:t>
                      </m:r>
                      <m:nary>
                        <m:naryPr>
                          <m:chr m:val="∑"/>
                          <m:limLoc m:val="subSup"/>
                          <m:supHide m:val="on"/>
                          <m:ctrlPr>
                            <a:rPr lang="en-US" sz="1800" i="1">
                              <a:latin typeface="Cambria Math" panose="02040503050406030204" pitchFamily="18" charset="0"/>
                            </a:rPr>
                          </m:ctrlPr>
                        </m:naryPr>
                        <m:sub>
                          <m:r>
                            <m:rPr>
                              <m:brk m:alnAt="9"/>
                            </m:rPr>
                            <a:rPr lang="de-DE" sz="1800" i="1">
                              <a:latin typeface="Cambria Math" panose="02040503050406030204" pitchFamily="18" charset="0"/>
                            </a:rPr>
                            <m:t>𝑥</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𝑇</m:t>
                          </m:r>
                        </m:sub>
                        <m:sup/>
                        <m:e>
                          <m:sSubSup>
                            <m:sSubSupPr>
                              <m:ctrlPr>
                                <a:rPr lang="en-US" sz="1800" i="1">
                                  <a:latin typeface="Cambria Math" panose="02040503050406030204" pitchFamily="18" charset="0"/>
                                </a:rPr>
                              </m:ctrlPr>
                            </m:sSubSupPr>
                            <m:e>
                              <m:r>
                                <a:rPr lang="en-US" sz="1800" i="1">
                                  <a:latin typeface="Cambria Math" panose="02040503050406030204" pitchFamily="18" charset="0"/>
                                </a:rPr>
                                <m:t>𝛿</m:t>
                              </m:r>
                            </m:e>
                            <m:sub>
                              <m:r>
                                <a:rPr lang="de-DE" sz="1800" i="1">
                                  <a:latin typeface="Cambria Math" panose="02040503050406030204" pitchFamily="18" charset="0"/>
                                </a:rPr>
                                <m:t>𝑗</m:t>
                              </m:r>
                            </m:sub>
                            <m:sup>
                              <m:r>
                                <a:rPr lang="de-DE" sz="1800" i="1">
                                  <a:latin typeface="Cambria Math" panose="02040503050406030204" pitchFamily="18" charset="0"/>
                                </a:rPr>
                                <m:t>𝑜𝑢𝑡</m:t>
                              </m:r>
                            </m:sup>
                          </m:sSubSup>
                          <m:sSubSup>
                            <m:sSubSupPr>
                              <m:ctrlPr>
                                <a:rPr lang="de-DE" sz="1800" i="1">
                                  <a:latin typeface="Cambria Math" panose="02040503050406030204" pitchFamily="18" charset="0"/>
                                </a:rPr>
                              </m:ctrlPr>
                            </m:sSubSupPr>
                            <m:e>
                              <m:r>
                                <a:rPr lang="de-DE" sz="1800" i="1">
                                  <a:latin typeface="Cambria Math" panose="02040503050406030204" pitchFamily="18" charset="0"/>
                                </a:rPr>
                                <m:t> </m:t>
                              </m:r>
                              <m:r>
                                <a:rPr lang="de-DE" sz="1800" i="1">
                                  <a:latin typeface="Cambria Math" panose="02040503050406030204" pitchFamily="18" charset="0"/>
                                </a:rPr>
                                <m:t>𝑜</m:t>
                              </m:r>
                            </m:e>
                            <m:sub>
                              <m:r>
                                <a:rPr lang="de-DE" sz="1800" i="1">
                                  <a:latin typeface="Cambria Math" panose="02040503050406030204" pitchFamily="18" charset="0"/>
                                </a:rPr>
                                <m:t>𝑖</m:t>
                              </m:r>
                            </m:sub>
                            <m:sup>
                              <m:r>
                                <a:rPr lang="de-DE" sz="1800" i="1">
                                  <a:latin typeface="Cambria Math" panose="02040503050406030204" pitchFamily="18" charset="0"/>
                                </a:rPr>
                                <m:t>h𝑖𝑑𝑑𝑒𝑛</m:t>
                              </m:r>
                            </m:sup>
                          </m:sSubSup>
                        </m:e>
                      </m:nary>
                    </m:oMath>
                  </m:oMathPara>
                </a14:m>
                <a:endParaRPr lang="en-US" sz="1800" dirty="0"/>
              </a:p>
              <a:p>
                <a:pPr marL="0" indent="0">
                  <a:buNone/>
                </a:pPr>
                <a:endParaRPr lang="de-DE" sz="9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𝛿</m:t>
                          </m:r>
                        </m:e>
                        <m:sub>
                          <m:r>
                            <a:rPr lang="de-DE" sz="1800" i="1">
                              <a:latin typeface="Cambria Math" panose="02040503050406030204" pitchFamily="18" charset="0"/>
                            </a:rPr>
                            <m:t>𝑗</m:t>
                          </m:r>
                        </m:sub>
                        <m:sup>
                          <m:r>
                            <a:rPr lang="de-DE" sz="1800" i="1">
                              <a:latin typeface="Cambria Math" panose="02040503050406030204" pitchFamily="18" charset="0"/>
                            </a:rPr>
                            <m:t>𝑜𝑢𝑡</m:t>
                          </m:r>
                        </m:sup>
                      </m:sSubSup>
                      <m:r>
                        <a:rPr lang="de-DE" sz="1800" b="0" i="1" smtClean="0">
                          <a:latin typeface="Cambria Math" panose="02040503050406030204" pitchFamily="18" charset="0"/>
                        </a:rPr>
                        <m:t>= </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de-DE" sz="1800" i="1">
                                  <a:latin typeface="Cambria Math" panose="02040503050406030204" pitchFamily="18" charset="0"/>
                                </a:rPr>
                                <m:t>𝑦</m:t>
                              </m:r>
                            </m:e>
                            <m:sub>
                              <m:r>
                                <a:rPr lang="en-US" sz="1800" i="1">
                                  <a:latin typeface="Cambria Math" panose="02040503050406030204" pitchFamily="18" charset="0"/>
                                </a:rPr>
                                <m:t>𝑗</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de-DE" sz="1800" i="1">
                                  <a:latin typeface="Cambria Math" panose="02040503050406030204" pitchFamily="18" charset="0"/>
                                </a:rPr>
                                <m:t>𝑡</m:t>
                              </m:r>
                            </m:e>
                            <m:sub>
                              <m:r>
                                <a:rPr lang="en-US" sz="1800" i="1">
                                  <a:latin typeface="Cambria Math" panose="02040503050406030204" pitchFamily="18" charset="0"/>
                                </a:rPr>
                                <m:t>𝑗</m:t>
                              </m:r>
                            </m:sub>
                          </m:sSub>
                        </m:e>
                      </m:d>
                      <m:r>
                        <a:rPr lang="de-DE" sz="1800" i="1">
                          <a:latin typeface="Cambria Math" panose="02040503050406030204" pitchFamily="18" charset="0"/>
                        </a:rPr>
                        <m:t> </m:t>
                      </m:r>
                      <m:sSup>
                        <m:sSupPr>
                          <m:ctrlPr>
                            <a:rPr lang="en-US" sz="1800" i="1">
                              <a:latin typeface="Cambria Math" panose="02040503050406030204" pitchFamily="18" charset="0"/>
                            </a:rPr>
                          </m:ctrlPr>
                        </m:sSupPr>
                        <m:e>
                          <m:r>
                            <a:rPr lang="de-DE" sz="1800" i="1">
                              <a:latin typeface="Cambria Math" panose="02040503050406030204" pitchFamily="18" charset="0"/>
                            </a:rPr>
                            <m:t>𝑓</m:t>
                          </m:r>
                        </m:e>
                        <m:sup>
                          <m:r>
                            <a:rPr lang="en-US" sz="1800" i="1">
                              <a:latin typeface="Cambria Math" panose="02040503050406030204" pitchFamily="18" charset="0"/>
                            </a:rPr>
                            <m:t>′</m:t>
                          </m:r>
                        </m:sup>
                      </m:sSup>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de-DE" sz="1800" i="1">
                                  <a:latin typeface="Cambria Math" panose="02040503050406030204" pitchFamily="18" charset="0"/>
                                </a:rPr>
                                <m:t>𝑛𝑒𝑡</m:t>
                              </m:r>
                            </m:e>
                            <m:sub>
                              <m:r>
                                <a:rPr lang="en-US" sz="1800" i="1">
                                  <a:latin typeface="Cambria Math" panose="02040503050406030204" pitchFamily="18" charset="0"/>
                                </a:rPr>
                                <m:t>𝑗</m:t>
                              </m:r>
                            </m:sub>
                          </m:sSub>
                        </m:e>
                      </m:d>
                    </m:oMath>
                  </m:oMathPara>
                </a14:m>
                <a:endParaRPr lang="en-US" dirty="0"/>
              </a:p>
              <a:p>
                <a:pPr marL="0" indent="0">
                  <a:buNone/>
                </a:pPr>
                <a:endParaRPr lang="en-US" dirty="0"/>
              </a:p>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b="0" i="1" smtClean="0">
                            <a:latin typeface="Cambria Math" panose="02040503050406030204" pitchFamily="18" charset="0"/>
                            <a:ea typeface="Cambria Math" panose="02040503050406030204" pitchFamily="18" charset="0"/>
                          </a:rPr>
                          <m:t>𝑗𝑖</m:t>
                        </m:r>
                      </m:sub>
                    </m:sSub>
                  </m:oMath>
                </a14:m>
                <a:endParaRPr lang="en-GB" dirty="0"/>
              </a:p>
            </p:txBody>
          </p:sp>
        </mc:Choice>
        <mc:Fallback xmlns="">
          <p:sp>
            <p:nvSpPr>
              <p:cNvPr id="3" name="Content Placeholder 2">
                <a:extLst>
                  <a:ext uri="{FF2B5EF4-FFF2-40B4-BE49-F238E27FC236}">
                    <a16:creationId xmlns:a16="http://schemas.microsoft.com/office/drawing/2014/main" id="{3F8E8C28-28D0-4FB0-AE28-00A6CF2E0768}"/>
                  </a:ext>
                </a:extLst>
              </p:cNvPr>
              <p:cNvSpPr>
                <a:spLocks noGrp="1" noRot="1" noChangeAspect="1" noMove="1" noResize="1" noEditPoints="1" noAdjustHandles="1" noChangeArrowheads="1" noChangeShapeType="1" noTextEdit="1"/>
              </p:cNvSpPr>
              <p:nvPr>
                <p:ph idx="1"/>
              </p:nvPr>
            </p:nvSpPr>
            <p:spPr>
              <a:xfrm>
                <a:off x="382307" y="899999"/>
                <a:ext cx="8426450" cy="4304637"/>
              </a:xfrm>
              <a:blipFill>
                <a:blip r:embed="rId2"/>
                <a:stretch>
                  <a:fillRect l="-2243" t="-1983"/>
                </a:stretch>
              </a:blipFill>
            </p:spPr>
            <p:txBody>
              <a:bodyPr/>
              <a:lstStyle/>
              <a:p>
                <a:r>
                  <a:rPr lang="en-US">
                    <a:noFill/>
                  </a:rPr>
                  <a:t> </a:t>
                </a:r>
              </a:p>
            </p:txBody>
          </p:sp>
        </mc:Fallback>
      </mc:AlternateContent>
      <p:pic>
        <p:nvPicPr>
          <p:cNvPr id="63" name="Picture 62">
            <a:extLst>
              <a:ext uri="{FF2B5EF4-FFF2-40B4-BE49-F238E27FC236}">
                <a16:creationId xmlns:a16="http://schemas.microsoft.com/office/drawing/2014/main" id="{903A9045-1DC4-4650-9408-D8BC021E013F}"/>
              </a:ext>
            </a:extLst>
          </p:cNvPr>
          <p:cNvPicPr>
            <a:picLocks noChangeAspect="1"/>
          </p:cNvPicPr>
          <p:nvPr/>
        </p:nvPicPr>
        <p:blipFill>
          <a:blip r:embed="rId3"/>
          <a:stretch>
            <a:fillRect/>
          </a:stretch>
        </p:blipFill>
        <p:spPr>
          <a:xfrm>
            <a:off x="137832" y="3358401"/>
            <a:ext cx="2855429" cy="1705040"/>
          </a:xfrm>
          <a:prstGeom prst="rect">
            <a:avLst/>
          </a:prstGeom>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AF96D748-C653-4785-A1E0-4C8433B8D944}"/>
                  </a:ext>
                </a:extLst>
              </p:cNvPr>
              <p:cNvSpPr txBox="1"/>
              <p:nvPr/>
            </p:nvSpPr>
            <p:spPr>
              <a:xfrm>
                <a:off x="1805267" y="4672250"/>
                <a:ext cx="420221" cy="306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i="1" dirty="0">
                              <a:latin typeface="Cambria Math" panose="02040503050406030204" pitchFamily="18" charset="0"/>
                              <a:ea typeface="Cambria Math" panose="02040503050406030204" pitchFamily="18" charset="0"/>
                            </a:rPr>
                            <m:t>𝑗𝑖</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65" name="TextBox 64">
                <a:extLst>
                  <a:ext uri="{FF2B5EF4-FFF2-40B4-BE49-F238E27FC236}">
                    <a16:creationId xmlns:a16="http://schemas.microsoft.com/office/drawing/2014/main" id="{AF96D748-C653-4785-A1E0-4C8433B8D944}"/>
                  </a:ext>
                </a:extLst>
              </p:cNvPr>
              <p:cNvSpPr txBox="1">
                <a:spLocks noRot="1" noChangeAspect="1" noMove="1" noResize="1" noEditPoints="1" noAdjustHandles="1" noChangeArrowheads="1" noChangeShapeType="1" noTextEdit="1"/>
              </p:cNvSpPr>
              <p:nvPr/>
            </p:nvSpPr>
            <p:spPr>
              <a:xfrm>
                <a:off x="1805267" y="4672250"/>
                <a:ext cx="420221" cy="306751"/>
              </a:xfrm>
              <a:prstGeom prst="rect">
                <a:avLst/>
              </a:prstGeom>
              <a:blipFill>
                <a:blip r:embed="rId4"/>
                <a:stretch>
                  <a:fillRect r="-4348" b="-3922"/>
                </a:stretch>
              </a:blipFill>
            </p:spPr>
            <p:txBody>
              <a:bodyPr/>
              <a:lstStyle/>
              <a:p>
                <a:r>
                  <a:rPr lang="en-GB">
                    <a:noFill/>
                  </a:rPr>
                  <a:t> </a:t>
                </a:r>
              </a:p>
            </p:txBody>
          </p:sp>
        </mc:Fallback>
      </mc:AlternateContent>
      <p:cxnSp>
        <p:nvCxnSpPr>
          <p:cNvPr id="67" name="Straight Arrow Connector 66">
            <a:extLst>
              <a:ext uri="{FF2B5EF4-FFF2-40B4-BE49-F238E27FC236}">
                <a16:creationId xmlns:a16="http://schemas.microsoft.com/office/drawing/2014/main" id="{141F1857-4403-4551-B6A5-B6D7C08C6346}"/>
              </a:ext>
            </a:extLst>
          </p:cNvPr>
          <p:cNvCxnSpPr>
            <a:cxnSpLocks/>
          </p:cNvCxnSpPr>
          <p:nvPr/>
        </p:nvCxnSpPr>
        <p:spPr>
          <a:xfrm flipV="1">
            <a:off x="1556496" y="4519780"/>
            <a:ext cx="779930" cy="370503"/>
          </a:xfrm>
          <a:prstGeom prst="straightConnector1">
            <a:avLst/>
          </a:prstGeom>
          <a:ln w="57150" cap="rnd" cmpd="sng">
            <a:solidFill>
              <a:schemeClr val="accent1"/>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D00B7D8A-4473-4212-96BB-7D93BE422EBA}"/>
                  </a:ext>
                </a:extLst>
              </p:cNvPr>
              <p:cNvSpPr txBox="1"/>
              <p:nvPr/>
            </p:nvSpPr>
            <p:spPr>
              <a:xfrm>
                <a:off x="2495820" y="4551655"/>
                <a:ext cx="420221" cy="306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rPr>
                            <m:t>𝛿</m:t>
                          </m:r>
                        </m:e>
                        <m:sub>
                          <m:r>
                            <a:rPr lang="de-DE" sz="1200" i="1" dirty="0">
                              <a:latin typeface="Cambria Math" panose="02040503050406030204" pitchFamily="18" charset="0"/>
                              <a:ea typeface="Cambria Math" panose="02040503050406030204" pitchFamily="18" charset="0"/>
                            </a:rPr>
                            <m:t>𝑗</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71" name="TextBox 70">
                <a:extLst>
                  <a:ext uri="{FF2B5EF4-FFF2-40B4-BE49-F238E27FC236}">
                    <a16:creationId xmlns:a16="http://schemas.microsoft.com/office/drawing/2014/main" id="{D00B7D8A-4473-4212-96BB-7D93BE422EBA}"/>
                  </a:ext>
                </a:extLst>
              </p:cNvPr>
              <p:cNvSpPr txBox="1">
                <a:spLocks noRot="1" noChangeAspect="1" noMove="1" noResize="1" noEditPoints="1" noAdjustHandles="1" noChangeArrowheads="1" noChangeShapeType="1" noTextEdit="1"/>
              </p:cNvSpPr>
              <p:nvPr/>
            </p:nvSpPr>
            <p:spPr>
              <a:xfrm>
                <a:off x="2495820" y="4551655"/>
                <a:ext cx="420221" cy="306751"/>
              </a:xfrm>
              <a:prstGeom prst="rect">
                <a:avLst/>
              </a:prstGeom>
              <a:blipFill>
                <a:blip r:embed="rId5"/>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D693227-CD75-40BC-9D2E-4FD8755283B0}"/>
                  </a:ext>
                </a:extLst>
              </p:cNvPr>
              <p:cNvSpPr txBox="1"/>
              <p:nvPr/>
            </p:nvSpPr>
            <p:spPr>
              <a:xfrm>
                <a:off x="1348067" y="4964731"/>
                <a:ext cx="665629" cy="2946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b="0" i="1" smtClean="0">
                              <a:latin typeface="Cambria Math" panose="02040503050406030204" pitchFamily="18" charset="0"/>
                            </a:rPr>
                            <m:t>𝑜</m:t>
                          </m:r>
                        </m:e>
                        <m:sub>
                          <m:r>
                            <a:rPr lang="de-DE" sz="1200" b="0" i="1" smtClean="0">
                              <a:latin typeface="Cambria Math" panose="02040503050406030204" pitchFamily="18" charset="0"/>
                            </a:rPr>
                            <m:t>𝑖</m:t>
                          </m:r>
                        </m:sub>
                        <m:sup>
                          <m:r>
                            <a:rPr lang="de-DE" sz="1200" b="0" i="1" dirty="0" smtClean="0">
                              <a:latin typeface="Cambria Math" panose="02040503050406030204" pitchFamily="18" charset="0"/>
                              <a:ea typeface="Cambria Math" panose="02040503050406030204" pitchFamily="18" charset="0"/>
                            </a:rPr>
                            <m:t>h𝑖𝑑𝑑𝑒𝑛</m:t>
                          </m:r>
                        </m:sup>
                      </m:sSubSup>
                    </m:oMath>
                  </m:oMathPara>
                </a14:m>
                <a:endParaRPr lang="en-GB" sz="1200" dirty="0"/>
              </a:p>
            </p:txBody>
          </p:sp>
        </mc:Choice>
        <mc:Fallback xmlns="">
          <p:sp>
            <p:nvSpPr>
              <p:cNvPr id="73" name="TextBox 72">
                <a:extLst>
                  <a:ext uri="{FF2B5EF4-FFF2-40B4-BE49-F238E27FC236}">
                    <a16:creationId xmlns:a16="http://schemas.microsoft.com/office/drawing/2014/main" id="{2D693227-CD75-40BC-9D2E-4FD8755283B0}"/>
                  </a:ext>
                </a:extLst>
              </p:cNvPr>
              <p:cNvSpPr txBox="1">
                <a:spLocks noRot="1" noChangeAspect="1" noMove="1" noResize="1" noEditPoints="1" noAdjustHandles="1" noChangeArrowheads="1" noChangeShapeType="1" noTextEdit="1"/>
              </p:cNvSpPr>
              <p:nvPr/>
            </p:nvSpPr>
            <p:spPr>
              <a:xfrm>
                <a:off x="1348067" y="4964731"/>
                <a:ext cx="665629" cy="294696"/>
              </a:xfrm>
              <a:prstGeom prst="rect">
                <a:avLst/>
              </a:prstGeom>
              <a:blipFill>
                <a:blip r:embed="rId6"/>
                <a:stretch>
                  <a:fillRect/>
                </a:stretch>
              </a:blipFill>
            </p:spPr>
            <p:txBody>
              <a:bodyPr/>
              <a:lstStyle/>
              <a:p>
                <a:r>
                  <a:rPr lang="en-GB">
                    <a:noFill/>
                  </a:rPr>
                  <a:t> </a:t>
                </a:r>
              </a:p>
            </p:txBody>
          </p:sp>
        </mc:Fallback>
      </mc:AlternateContent>
      <p:sp>
        <p:nvSpPr>
          <p:cNvPr id="9"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52</a:t>
            </a:fld>
            <a:endParaRPr lang="de-DE" dirty="0"/>
          </a:p>
        </p:txBody>
      </p:sp>
    </p:spTree>
    <p:extLst>
      <p:ext uri="{BB962C8B-B14F-4D97-AF65-F5344CB8AC3E}">
        <p14:creationId xmlns:p14="http://schemas.microsoft.com/office/powerpoint/2010/main" val="707710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B477-9C5B-45D9-B300-EDC1D0E7D7ED}"/>
              </a:ext>
            </a:extLst>
          </p:cNvPr>
          <p:cNvSpPr>
            <a:spLocks noGrp="1"/>
          </p:cNvSpPr>
          <p:nvPr>
            <p:ph type="title"/>
          </p:nvPr>
        </p:nvSpPr>
        <p:spPr/>
        <p:txBody>
          <a:bodyPr/>
          <a:lstStyle/>
          <a:p>
            <a:r>
              <a:rPr lang="de-DE" dirty="0"/>
              <a:t>In the hidden layers...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254D89-2469-4EB8-98C0-9327A6E54EB6}"/>
                  </a:ext>
                </a:extLst>
              </p:cNvPr>
              <p:cNvSpPr>
                <a:spLocks noGrp="1"/>
              </p:cNvSpPr>
              <p:nvPr>
                <p:ph idx="1"/>
              </p:nvPr>
            </p:nvSpPr>
            <p:spPr/>
            <p:txBody>
              <a:bodyPr>
                <a:normAutofit/>
              </a:bodyPr>
              <a:lstStyle/>
              <a:p>
                <a:r>
                  <a:rPr lang="en-GB" sz="2000" dirty="0">
                    <a:ea typeface="Cambria Math" panose="02040503050406030204" pitchFamily="18" charset="0"/>
                  </a:rPr>
                  <a:t>Now, where do we get the target values for the hidden neurons?</a:t>
                </a:r>
              </a:p>
              <a:p>
                <a:r>
                  <a:rPr lang="en-GB" sz="2000" dirty="0">
                    <a:ea typeface="Cambria Math" panose="02040503050406030204" pitchFamily="18" charset="0"/>
                  </a:rPr>
                  <a:t>Let’s continue with gradient descent:</a:t>
                </a:r>
              </a:p>
              <a:p>
                <a:endParaRPr lang="en-GB" sz="2000"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sz="2000" i="1" dirty="0" smtClean="0">
                          <a:latin typeface="Cambria Math" panose="02040503050406030204" pitchFamily="18" charset="0"/>
                          <a:ea typeface="Cambria Math" panose="02040503050406030204" pitchFamily="18" charset="0"/>
                        </a:rPr>
                        <m:t>∆</m:t>
                      </m:r>
                      <m:sSubSup>
                        <m:sSubSupPr>
                          <m:ctrlPr>
                            <a:rPr lang="en-GB" sz="2000" i="1" dirty="0">
                              <a:latin typeface="Cambria Math" panose="02040503050406030204" pitchFamily="18" charset="0"/>
                              <a:ea typeface="Cambria Math" panose="02040503050406030204" pitchFamily="18" charset="0"/>
                            </a:rPr>
                          </m:ctrlPr>
                        </m:sSubSupPr>
                        <m:e>
                          <m:r>
                            <a:rPr lang="de-DE" sz="2000" i="1" dirty="0">
                              <a:latin typeface="Cambria Math" panose="02040503050406030204" pitchFamily="18" charset="0"/>
                              <a:ea typeface="Cambria Math" panose="02040503050406030204" pitchFamily="18" charset="0"/>
                            </a:rPr>
                            <m:t>𝑤</m:t>
                          </m:r>
                        </m:e>
                        <m:sub>
                          <m:r>
                            <a:rPr lang="de-DE" sz="2000" i="1" dirty="0">
                              <a:latin typeface="Cambria Math" panose="02040503050406030204" pitchFamily="18" charset="0"/>
                              <a:ea typeface="Cambria Math" panose="02040503050406030204" pitchFamily="18" charset="0"/>
                            </a:rPr>
                            <m:t>𝑖</m:t>
                          </m:r>
                          <m:r>
                            <a:rPr lang="de-DE" sz="2000" b="0" i="1" dirty="0" smtClean="0">
                              <a:latin typeface="Cambria Math" panose="02040503050406030204" pitchFamily="18" charset="0"/>
                              <a:ea typeface="Cambria Math" panose="02040503050406030204" pitchFamily="18" charset="0"/>
                            </a:rPr>
                            <m:t>𝑗</m:t>
                          </m:r>
                        </m:sub>
                        <m:sup>
                          <m:r>
                            <a:rPr lang="de-DE" sz="2000" b="0" i="1" dirty="0" smtClean="0">
                              <a:latin typeface="Cambria Math" panose="02040503050406030204" pitchFamily="18" charset="0"/>
                              <a:ea typeface="Cambria Math" panose="02040503050406030204" pitchFamily="18" charset="0"/>
                            </a:rPr>
                            <m:t>h𝑖𝑑𝑑𝑒𝑛</m:t>
                          </m:r>
                        </m:sup>
                      </m:sSubSup>
                      <m:r>
                        <a:rPr lang="de-DE" sz="2000" b="1" i="1" dirty="0">
                          <a:latin typeface="Cambria Math" panose="02040503050406030204" pitchFamily="18" charset="0"/>
                        </a:rPr>
                        <m:t>=</m:t>
                      </m:r>
                      <m:r>
                        <a:rPr lang="de-DE" sz="2000" i="1" dirty="0">
                          <a:latin typeface="Cambria Math" panose="02040503050406030204" pitchFamily="18" charset="0"/>
                        </a:rPr>
                        <m:t>−</m:t>
                      </m:r>
                      <m:r>
                        <a:rPr lang="de-DE" sz="2000" i="1" dirty="0">
                          <a:latin typeface="Cambria Math" panose="02040503050406030204" pitchFamily="18" charset="0"/>
                          <a:ea typeface="Cambria Math" panose="02040503050406030204" pitchFamily="18" charset="0"/>
                        </a:rPr>
                        <m:t>𝜂</m:t>
                      </m:r>
                      <m:f>
                        <m:fPr>
                          <m:ctrlPr>
                            <a:rPr lang="de-DE" sz="2000" i="1" dirty="0">
                              <a:latin typeface="Cambria Math" panose="02040503050406030204" pitchFamily="18" charset="0"/>
                              <a:ea typeface="Cambria Math" panose="02040503050406030204" pitchFamily="18" charset="0"/>
                            </a:rPr>
                          </m:ctrlPr>
                        </m:fPr>
                        <m:num>
                          <m:r>
                            <a:rPr lang="de-DE" sz="2000" i="1" dirty="0">
                              <a:latin typeface="Cambria Math" panose="02040503050406030204" pitchFamily="18" charset="0"/>
                              <a:ea typeface="Cambria Math" panose="02040503050406030204" pitchFamily="18" charset="0"/>
                            </a:rPr>
                            <m:t>𝜕</m:t>
                          </m:r>
                          <m:r>
                            <a:rPr lang="de-DE" sz="2000" i="1" dirty="0">
                              <a:latin typeface="Cambria Math" panose="02040503050406030204" pitchFamily="18" charset="0"/>
                              <a:ea typeface="Cambria Math" panose="02040503050406030204" pitchFamily="18" charset="0"/>
                            </a:rPr>
                            <m:t>𝐸</m:t>
                          </m:r>
                        </m:num>
                        <m:den>
                          <m:r>
                            <a:rPr lang="de-DE" sz="2000" i="1" dirty="0">
                              <a:latin typeface="Cambria Math" panose="02040503050406030204" pitchFamily="18" charset="0"/>
                              <a:ea typeface="Cambria Math" panose="02040503050406030204" pitchFamily="18" charset="0"/>
                            </a:rPr>
                            <m:t>𝜕</m:t>
                          </m:r>
                          <m:sSubSup>
                            <m:sSubSupPr>
                              <m:ctrlPr>
                                <a:rPr lang="en-GB" sz="2000" i="1" dirty="0">
                                  <a:latin typeface="Cambria Math" panose="02040503050406030204" pitchFamily="18" charset="0"/>
                                  <a:ea typeface="Cambria Math" panose="02040503050406030204" pitchFamily="18" charset="0"/>
                                </a:rPr>
                              </m:ctrlPr>
                            </m:sSubSupPr>
                            <m:e>
                              <m:r>
                                <a:rPr lang="de-DE" sz="2000" i="1" dirty="0">
                                  <a:latin typeface="Cambria Math" panose="02040503050406030204" pitchFamily="18" charset="0"/>
                                  <a:ea typeface="Cambria Math" panose="02040503050406030204" pitchFamily="18" charset="0"/>
                                </a:rPr>
                                <m:t>𝑤</m:t>
                              </m:r>
                            </m:e>
                            <m:sub>
                              <m:r>
                                <a:rPr lang="de-DE" sz="2000" i="1" dirty="0">
                                  <a:latin typeface="Cambria Math" panose="02040503050406030204" pitchFamily="18" charset="0"/>
                                  <a:ea typeface="Cambria Math" panose="02040503050406030204" pitchFamily="18" charset="0"/>
                                </a:rPr>
                                <m:t>𝑖</m:t>
                              </m:r>
                              <m:r>
                                <a:rPr lang="de-DE" sz="2000" b="0" i="1" dirty="0" smtClean="0">
                                  <a:latin typeface="Cambria Math" panose="02040503050406030204" pitchFamily="18" charset="0"/>
                                  <a:ea typeface="Cambria Math" panose="02040503050406030204" pitchFamily="18" charset="0"/>
                                </a:rPr>
                                <m:t>𝑗</m:t>
                              </m:r>
                            </m:sub>
                            <m:sup>
                              <m:r>
                                <a:rPr lang="de-DE" sz="2000" b="0" i="1" dirty="0" smtClean="0">
                                  <a:latin typeface="Cambria Math" panose="02040503050406030204" pitchFamily="18" charset="0"/>
                                  <a:ea typeface="Cambria Math" panose="02040503050406030204" pitchFamily="18" charset="0"/>
                                </a:rPr>
                                <m:t>h𝑖𝑑𝑑𝑒𝑛</m:t>
                              </m:r>
                            </m:sup>
                          </m:sSubSup>
                        </m:den>
                      </m:f>
                    </m:oMath>
                  </m:oMathPara>
                </a14:m>
                <a:endParaRPr lang="de-DE" sz="2400" i="1" dirty="0">
                  <a:latin typeface="Cambria Math" panose="02040503050406030204" pitchFamily="18" charset="0"/>
                  <a:ea typeface="Cambria Math" panose="02040503050406030204" pitchFamily="18" charset="0"/>
                </a:endParaRPr>
              </a:p>
              <a:p>
                <a:pPr marL="0" indent="0">
                  <a:buNone/>
                </a:pPr>
                <a:endParaRPr lang="en-GB" dirty="0"/>
              </a:p>
            </p:txBody>
          </p:sp>
        </mc:Choice>
        <mc:Fallback xmlns="">
          <p:sp>
            <p:nvSpPr>
              <p:cNvPr id="3" name="Content Placeholder 2">
                <a:extLst>
                  <a:ext uri="{FF2B5EF4-FFF2-40B4-BE49-F238E27FC236}">
                    <a16:creationId xmlns:a16="http://schemas.microsoft.com/office/drawing/2014/main" id="{19254D89-2469-4EB8-98C0-9327A6E54EB6}"/>
                  </a:ext>
                </a:extLst>
              </p:cNvPr>
              <p:cNvSpPr>
                <a:spLocks noGrp="1" noRot="1" noChangeAspect="1" noMove="1" noResize="1" noEditPoints="1" noAdjustHandles="1" noChangeArrowheads="1" noChangeShapeType="1" noTextEdit="1"/>
              </p:cNvSpPr>
              <p:nvPr>
                <p:ph idx="1"/>
              </p:nvPr>
            </p:nvSpPr>
            <p:spPr>
              <a:blipFill>
                <a:blip r:embed="rId2"/>
                <a:stretch>
                  <a:fillRect l="-1881" t="-212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E6CC604-108A-4DE5-8D07-90BAB3F37BEC}"/>
              </a:ext>
            </a:extLst>
          </p:cNvPr>
          <p:cNvPicPr>
            <a:picLocks noChangeAspect="1"/>
          </p:cNvPicPr>
          <p:nvPr/>
        </p:nvPicPr>
        <p:blipFill>
          <a:blip r:embed="rId3"/>
          <a:stretch>
            <a:fillRect/>
          </a:stretch>
        </p:blipFill>
        <p:spPr>
          <a:xfrm>
            <a:off x="137832" y="3203757"/>
            <a:ext cx="2855429" cy="170504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0E08061-7653-4BFF-8828-3C6E4E90D8C9}"/>
                  </a:ext>
                </a:extLst>
              </p:cNvPr>
              <p:cNvSpPr txBox="1"/>
              <p:nvPr/>
            </p:nvSpPr>
            <p:spPr>
              <a:xfrm>
                <a:off x="1442196" y="4770234"/>
                <a:ext cx="665629" cy="3155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b="0" i="1" smtClean="0">
                              <a:latin typeface="Cambria Math" panose="02040503050406030204" pitchFamily="18" charset="0"/>
                            </a:rPr>
                            <m:t>𝑜</m:t>
                          </m:r>
                        </m:e>
                        <m:sub>
                          <m:r>
                            <a:rPr lang="de-DE" sz="1200" b="0" i="1" smtClean="0">
                              <a:latin typeface="Cambria Math" panose="02040503050406030204" pitchFamily="18" charset="0"/>
                            </a:rPr>
                            <m:t>𝑗</m:t>
                          </m:r>
                        </m:sub>
                        <m:sup>
                          <m:r>
                            <a:rPr lang="de-DE" sz="1200" b="0" i="1" dirty="0" smtClean="0">
                              <a:latin typeface="Cambria Math" panose="02040503050406030204" pitchFamily="18" charset="0"/>
                              <a:ea typeface="Cambria Math" panose="02040503050406030204" pitchFamily="18" charset="0"/>
                            </a:rPr>
                            <m:t>h𝑖𝑑𝑑𝑒𝑛</m:t>
                          </m:r>
                        </m:sup>
                      </m:sSubSup>
                    </m:oMath>
                  </m:oMathPara>
                </a14:m>
                <a:endParaRPr lang="en-GB" sz="1200" dirty="0"/>
              </a:p>
            </p:txBody>
          </p:sp>
        </mc:Choice>
        <mc:Fallback xmlns="">
          <p:sp>
            <p:nvSpPr>
              <p:cNvPr id="11" name="TextBox 10">
                <a:extLst>
                  <a:ext uri="{FF2B5EF4-FFF2-40B4-BE49-F238E27FC236}">
                    <a16:creationId xmlns:a16="http://schemas.microsoft.com/office/drawing/2014/main" id="{70E08061-7653-4BFF-8828-3C6E4E90D8C9}"/>
                  </a:ext>
                </a:extLst>
              </p:cNvPr>
              <p:cNvSpPr txBox="1">
                <a:spLocks noRot="1" noChangeAspect="1" noMove="1" noResize="1" noEditPoints="1" noAdjustHandles="1" noChangeArrowheads="1" noChangeShapeType="1" noTextEdit="1"/>
              </p:cNvSpPr>
              <p:nvPr/>
            </p:nvSpPr>
            <p:spPr>
              <a:xfrm>
                <a:off x="1442196" y="4770234"/>
                <a:ext cx="665629" cy="315536"/>
              </a:xfrm>
              <a:prstGeom prst="rect">
                <a:avLst/>
              </a:prstGeom>
              <a:blipFill>
                <a:blip r:embed="rId4"/>
                <a:stretch>
                  <a:fillRect b="-58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53CCDB-88BE-4ECF-ABD4-E6CA9198B538}"/>
                  </a:ext>
                </a:extLst>
              </p:cNvPr>
              <p:cNvSpPr txBox="1"/>
              <p:nvPr/>
            </p:nvSpPr>
            <p:spPr>
              <a:xfrm>
                <a:off x="507672" y="4640220"/>
                <a:ext cx="420221" cy="3155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b="0" i="1" dirty="0" smtClean="0">
                              <a:latin typeface="Cambria Math" panose="02040503050406030204" pitchFamily="18" charset="0"/>
                              <a:ea typeface="Cambria Math" panose="02040503050406030204" pitchFamily="18" charset="0"/>
                            </a:rPr>
                            <m:t>𝑗𝑖</m:t>
                          </m:r>
                        </m:sub>
                        <m:sup>
                          <m:r>
                            <a:rPr lang="de-DE" sz="1200" b="0" i="1" dirty="0" smtClean="0">
                              <a:latin typeface="Cambria Math" panose="02040503050406030204" pitchFamily="18" charset="0"/>
                              <a:ea typeface="Cambria Math" panose="02040503050406030204" pitchFamily="18" charset="0"/>
                            </a:rPr>
                            <m:t>h𝑖𝑑𝑑𝑒𝑛</m:t>
                          </m:r>
                        </m:sup>
                      </m:sSubSup>
                    </m:oMath>
                  </m:oMathPara>
                </a14:m>
                <a:endParaRPr lang="en-GB" sz="1200" dirty="0"/>
              </a:p>
            </p:txBody>
          </p:sp>
        </mc:Choice>
        <mc:Fallback xmlns="">
          <p:sp>
            <p:nvSpPr>
              <p:cNvPr id="13" name="TextBox 12">
                <a:extLst>
                  <a:ext uri="{FF2B5EF4-FFF2-40B4-BE49-F238E27FC236}">
                    <a16:creationId xmlns:a16="http://schemas.microsoft.com/office/drawing/2014/main" id="{4053CCDB-88BE-4ECF-ABD4-E6CA9198B538}"/>
                  </a:ext>
                </a:extLst>
              </p:cNvPr>
              <p:cNvSpPr txBox="1">
                <a:spLocks noRot="1" noChangeAspect="1" noMove="1" noResize="1" noEditPoints="1" noAdjustHandles="1" noChangeArrowheads="1" noChangeShapeType="1" noTextEdit="1"/>
              </p:cNvSpPr>
              <p:nvPr/>
            </p:nvSpPr>
            <p:spPr>
              <a:xfrm>
                <a:off x="507672" y="4640220"/>
                <a:ext cx="420221" cy="315536"/>
              </a:xfrm>
              <a:prstGeom prst="rect">
                <a:avLst/>
              </a:prstGeom>
              <a:blipFill>
                <a:blip r:embed="rId5"/>
                <a:stretch>
                  <a:fillRect r="-52174" b="-57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C496472-9694-4BCA-99EC-A74933C3199C}"/>
                  </a:ext>
                </a:extLst>
              </p:cNvPr>
              <p:cNvSpPr txBox="1"/>
              <p:nvPr/>
            </p:nvSpPr>
            <p:spPr>
              <a:xfrm>
                <a:off x="220709" y="4473966"/>
                <a:ext cx="276131"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200" i="1" dirty="0" smtClean="0">
                              <a:latin typeface="Cambria Math" panose="02040503050406030204" pitchFamily="18" charset="0"/>
                              <a:ea typeface="Cambria Math" panose="02040503050406030204" pitchFamily="18" charset="0"/>
                            </a:rPr>
                          </m:ctrlPr>
                        </m:sSubPr>
                        <m:e>
                          <m:r>
                            <a:rPr lang="de-DE" sz="1200" b="0" i="1" dirty="0" smtClean="0">
                              <a:latin typeface="Cambria Math" panose="02040503050406030204" pitchFamily="18" charset="0"/>
                              <a:ea typeface="Cambria Math" panose="02040503050406030204" pitchFamily="18" charset="0"/>
                            </a:rPr>
                            <m:t>𝑥</m:t>
                          </m:r>
                        </m:e>
                        <m:sub>
                          <m:r>
                            <a:rPr lang="de-DE" sz="1200" b="0" i="1" dirty="0" smtClean="0">
                              <a:latin typeface="Cambria Math" panose="02040503050406030204" pitchFamily="18" charset="0"/>
                              <a:ea typeface="Cambria Math" panose="02040503050406030204" pitchFamily="18" charset="0"/>
                            </a:rPr>
                            <m:t>𝑖</m:t>
                          </m:r>
                        </m:sub>
                      </m:sSub>
                    </m:oMath>
                  </m:oMathPara>
                </a14:m>
                <a:endParaRPr lang="en-GB" sz="1200" dirty="0"/>
              </a:p>
            </p:txBody>
          </p:sp>
        </mc:Choice>
        <mc:Fallback xmlns="">
          <p:sp>
            <p:nvSpPr>
              <p:cNvPr id="15" name="TextBox 14">
                <a:extLst>
                  <a:ext uri="{FF2B5EF4-FFF2-40B4-BE49-F238E27FC236}">
                    <a16:creationId xmlns:a16="http://schemas.microsoft.com/office/drawing/2014/main" id="{3C496472-9694-4BCA-99EC-A74933C3199C}"/>
                  </a:ext>
                </a:extLst>
              </p:cNvPr>
              <p:cNvSpPr txBox="1">
                <a:spLocks noRot="1" noChangeAspect="1" noMove="1" noResize="1" noEditPoints="1" noAdjustHandles="1" noChangeArrowheads="1" noChangeShapeType="1" noTextEdit="1"/>
              </p:cNvSpPr>
              <p:nvPr/>
            </p:nvSpPr>
            <p:spPr>
              <a:xfrm>
                <a:off x="220709" y="4473966"/>
                <a:ext cx="276131" cy="276999"/>
              </a:xfrm>
              <a:prstGeom prst="rect">
                <a:avLst/>
              </a:prstGeom>
              <a:blipFill>
                <a:blip r:embed="rId6"/>
                <a:stretch>
                  <a:fillRect/>
                </a:stretch>
              </a:blipFill>
            </p:spPr>
            <p:txBody>
              <a:bodyPr/>
              <a:lstStyle/>
              <a:p>
                <a:r>
                  <a:rPr lang="en-GB">
                    <a:noFill/>
                  </a:rPr>
                  <a:t> </a:t>
                </a:r>
              </a:p>
            </p:txBody>
          </p:sp>
        </mc:Fallback>
      </mc:AlternateContent>
      <p:cxnSp>
        <p:nvCxnSpPr>
          <p:cNvPr id="16" name="Straight Arrow Connector 15">
            <a:extLst>
              <a:ext uri="{FF2B5EF4-FFF2-40B4-BE49-F238E27FC236}">
                <a16:creationId xmlns:a16="http://schemas.microsoft.com/office/drawing/2014/main" id="{26EABD61-3B8C-4979-B981-03636964FCAC}"/>
              </a:ext>
            </a:extLst>
          </p:cNvPr>
          <p:cNvCxnSpPr>
            <a:cxnSpLocks/>
          </p:cNvCxnSpPr>
          <p:nvPr/>
        </p:nvCxnSpPr>
        <p:spPr>
          <a:xfrm>
            <a:off x="496840" y="4400302"/>
            <a:ext cx="779930" cy="341133"/>
          </a:xfrm>
          <a:prstGeom prst="straightConnector1">
            <a:avLst/>
          </a:prstGeom>
          <a:ln w="57150" cap="rnd" cmpd="sng">
            <a:solidFill>
              <a:schemeClr val="accent1"/>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CA0EFF5-5FD4-46C7-B57C-31385B44EEDA}"/>
                  </a:ext>
                </a:extLst>
              </p:cNvPr>
              <p:cNvSpPr txBox="1"/>
              <p:nvPr/>
            </p:nvSpPr>
            <p:spPr>
              <a:xfrm>
                <a:off x="1872401" y="4528241"/>
                <a:ext cx="420221" cy="306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b="0" i="1" dirty="0" smtClean="0">
                              <a:latin typeface="Cambria Math" panose="02040503050406030204" pitchFamily="18" charset="0"/>
                              <a:ea typeface="Cambria Math" panose="02040503050406030204" pitchFamily="18" charset="0"/>
                            </a:rPr>
                            <m:t>𝑗𝑘</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19" name="TextBox 18">
                <a:extLst>
                  <a:ext uri="{FF2B5EF4-FFF2-40B4-BE49-F238E27FC236}">
                    <a16:creationId xmlns:a16="http://schemas.microsoft.com/office/drawing/2014/main" id="{8CA0EFF5-5FD4-46C7-B57C-31385B44EEDA}"/>
                  </a:ext>
                </a:extLst>
              </p:cNvPr>
              <p:cNvSpPr txBox="1">
                <a:spLocks noRot="1" noChangeAspect="1" noMove="1" noResize="1" noEditPoints="1" noAdjustHandles="1" noChangeArrowheads="1" noChangeShapeType="1" noTextEdit="1"/>
              </p:cNvSpPr>
              <p:nvPr/>
            </p:nvSpPr>
            <p:spPr>
              <a:xfrm>
                <a:off x="1872401" y="4528241"/>
                <a:ext cx="420221" cy="306751"/>
              </a:xfrm>
              <a:prstGeom prst="rect">
                <a:avLst/>
              </a:prstGeom>
              <a:blipFill>
                <a:blip r:embed="rId7"/>
                <a:stretch>
                  <a:fillRect r="-4348"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5FB866E-E907-49F0-9B54-C0AFC3E705E7}"/>
                  </a:ext>
                </a:extLst>
              </p:cNvPr>
              <p:cNvSpPr txBox="1"/>
              <p:nvPr/>
            </p:nvSpPr>
            <p:spPr>
              <a:xfrm>
                <a:off x="2562954" y="4407646"/>
                <a:ext cx="420221" cy="2831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rPr>
                            <m:t>𝛿</m:t>
                          </m:r>
                        </m:e>
                        <m:sub>
                          <m:r>
                            <a:rPr lang="de-DE" sz="1200" b="0" i="1" smtClean="0">
                              <a:latin typeface="Cambria Math" panose="02040503050406030204" pitchFamily="18" charset="0"/>
                            </a:rPr>
                            <m:t>𝑘</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21" name="TextBox 20">
                <a:extLst>
                  <a:ext uri="{FF2B5EF4-FFF2-40B4-BE49-F238E27FC236}">
                    <a16:creationId xmlns:a16="http://schemas.microsoft.com/office/drawing/2014/main" id="{E5FB866E-E907-49F0-9B54-C0AFC3E705E7}"/>
                  </a:ext>
                </a:extLst>
              </p:cNvPr>
              <p:cNvSpPr txBox="1">
                <a:spLocks noRot="1" noChangeAspect="1" noMove="1" noResize="1" noEditPoints="1" noAdjustHandles="1" noChangeArrowheads="1" noChangeShapeType="1" noTextEdit="1"/>
              </p:cNvSpPr>
              <p:nvPr/>
            </p:nvSpPr>
            <p:spPr>
              <a:xfrm>
                <a:off x="2562954" y="4407646"/>
                <a:ext cx="420221" cy="283154"/>
              </a:xfrm>
              <a:prstGeom prst="rect">
                <a:avLst/>
              </a:prstGeom>
              <a:blipFill>
                <a:blip r:embed="rId8"/>
                <a:stretch>
                  <a:fillRect/>
                </a:stretch>
              </a:blipFill>
            </p:spPr>
            <p:txBody>
              <a:bodyPr/>
              <a:lstStyle/>
              <a:p>
                <a:r>
                  <a:rPr lang="en-GB">
                    <a:noFill/>
                  </a:rPr>
                  <a:t> </a:t>
                </a:r>
              </a:p>
            </p:txBody>
          </p:sp>
        </mc:Fallback>
      </mc:AlternateContent>
      <p:sp>
        <p:nvSpPr>
          <p:cNvPr id="12"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53</a:t>
            </a:fld>
            <a:endParaRPr lang="de-DE" dirty="0"/>
          </a:p>
        </p:txBody>
      </p:sp>
    </p:spTree>
    <p:extLst>
      <p:ext uri="{BB962C8B-B14F-4D97-AF65-F5344CB8AC3E}">
        <p14:creationId xmlns:p14="http://schemas.microsoft.com/office/powerpoint/2010/main" val="3232363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a:extLst>
              <a:ext uri="{FF2B5EF4-FFF2-40B4-BE49-F238E27FC236}">
                <a16:creationId xmlns:a16="http://schemas.microsoft.com/office/drawing/2014/main" id="{7F2708F2-08D8-42DE-AEBD-4A1B3DC9E968}"/>
              </a:ext>
            </a:extLst>
          </p:cNvPr>
          <p:cNvSpPr>
            <a:spLocks noGrp="1" noChangeArrowheads="1"/>
          </p:cNvSpPr>
          <p:nvPr>
            <p:ph type="title"/>
          </p:nvPr>
        </p:nvSpPr>
        <p:spPr/>
        <p:txBody>
          <a:bodyPr/>
          <a:lstStyle/>
          <a:p>
            <a:pPr eaLnBrk="1" hangingPunct="1"/>
            <a:r>
              <a:rPr lang="en-US" altLang="en-US" dirty="0"/>
              <a:t>… some Calculations for the Hidden Layer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097CF9-D3C0-4FDD-93CA-9949D47E0829}"/>
                  </a:ext>
                </a:extLst>
              </p:cNvPr>
              <p:cNvSpPr txBox="1"/>
              <p:nvPr/>
            </p:nvSpPr>
            <p:spPr>
              <a:xfrm>
                <a:off x="-36512" y="924207"/>
                <a:ext cx="7443770" cy="6526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m:t>
                      </m:r>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b="0" i="1" smtClean="0">
                              <a:latin typeface="Cambria Math" panose="02040503050406030204" pitchFamily="18" charset="0"/>
                              <a:ea typeface="Cambria Math" panose="02040503050406030204" pitchFamily="18" charset="0"/>
                            </a:rPr>
                            <m:t>h𝑖𝑑𝑑𝑒𝑛</m:t>
                          </m:r>
                        </m:sup>
                      </m:sSubSup>
                      <m:r>
                        <a:rPr lang="en-US"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rPr>
                        <m:t>𝜂</m:t>
                      </m:r>
                      <m:f>
                        <m:fPr>
                          <m:ctrlPr>
                            <a:rPr lang="en-US" sz="1400" i="1" smtClean="0">
                              <a:latin typeface="Cambria Math" panose="02040503050406030204" pitchFamily="18" charset="0"/>
                            </a:rPr>
                          </m:ctrlPr>
                        </m:fPr>
                        <m:num>
                          <m:r>
                            <a:rPr lang="en-US" sz="1400" i="1" smtClean="0">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num>
                            <m:den>
                              <m:r>
                                <a:rPr lang="en-US" sz="1400" i="1">
                                  <a:latin typeface="Cambria Math" panose="02040503050406030204" pitchFamily="18" charset="0"/>
                                  <a:ea typeface="Cambria Math" panose="02040503050406030204" pitchFamily="18" charset="0"/>
                                </a:rPr>
                                <m:t>2</m:t>
                              </m:r>
                            </m:den>
                          </m:f>
                          <m:nary>
                            <m:naryPr>
                              <m:chr m:val="∑"/>
                              <m:supHide m:val="on"/>
                              <m:ctrlPr>
                                <a:rPr lang="en-US" sz="1400" i="1" smtClean="0">
                                  <a:latin typeface="Cambria Math" panose="02040503050406030204" pitchFamily="18" charset="0"/>
                                  <a:ea typeface="Cambria Math" panose="02040503050406030204" pitchFamily="18" charset="0"/>
                                </a:rPr>
                              </m:ctrlPr>
                            </m:naryPr>
                            <m:sub>
                              <m:r>
                                <m:rPr>
                                  <m:brk m:alnAt="7"/>
                                </m:rP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𝑇</m:t>
                              </m:r>
                            </m:sub>
                            <m:sup/>
                            <m:e>
                              <m:nary>
                                <m:naryPr>
                                  <m:chr m:val="∑"/>
                                  <m:ctrlPr>
                                    <a:rPr lang="en-US" sz="1400" i="1" smtClean="0">
                                      <a:latin typeface="Cambria Math" panose="02040503050406030204" pitchFamily="18" charset="0"/>
                                      <a:ea typeface="Cambria Math" panose="02040503050406030204" pitchFamily="18" charset="0"/>
                                    </a:rPr>
                                  </m:ctrlPr>
                                </m:naryPr>
                                <m:sub>
                                  <m:r>
                                    <m:rPr>
                                      <m:brk m:alnAt="23"/>
                                    </m:rPr>
                                    <a:rPr lang="en-US" sz="1400" b="0" i="1" smtClean="0">
                                      <a:latin typeface="Cambria Math" panose="02040503050406030204" pitchFamily="18" charset="0"/>
                                      <a:ea typeface="Cambria Math" panose="02040503050406030204" pitchFamily="18" charset="0"/>
                                    </a:rPr>
                                    <m:t>𝑘</m:t>
                                  </m:r>
                                  <m:r>
                                    <a:rPr lang="en-US" sz="1400" b="0" i="1" smtClean="0">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sSup>
                                    <m:sSupPr>
                                      <m:ctrlPr>
                                        <a:rPr lang="en-US" sz="1400" i="1" smtClean="0">
                                          <a:latin typeface="Cambria Math" panose="02040503050406030204" pitchFamily="18" charset="0"/>
                                          <a:ea typeface="Cambria Math" panose="02040503050406030204" pitchFamily="18" charset="0"/>
                                        </a:rPr>
                                      </m:ctrlPr>
                                    </m:sSupPr>
                                    <m:e>
                                      <m:d>
                                        <m:dPr>
                                          <m:ctrlPr>
                                            <a:rPr lang="en-US" sz="1400" i="1" smtClean="0">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𝑦</m:t>
                                              </m:r>
                                            </m:e>
                                            <m:sub>
                                              <m:r>
                                                <a:rPr lang="en-US" sz="1400" i="1">
                                                  <a:latin typeface="Cambria Math" panose="02040503050406030204" pitchFamily="18" charset="0"/>
                                                  <a:ea typeface="Cambria Math" panose="02040503050406030204" pitchFamily="18" charset="0"/>
                                                </a:rPr>
                                                <m:t>𝑘</m:t>
                                              </m:r>
                                            </m:sub>
                                          </m:sSub>
                                          <m: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𝑡</m:t>
                                              </m:r>
                                            </m:e>
                                            <m:sub>
                                              <m:r>
                                                <a:rPr lang="en-US" sz="1400" b="0" i="1" smtClean="0">
                                                  <a:latin typeface="Cambria Math" panose="02040503050406030204" pitchFamily="18" charset="0"/>
                                                  <a:ea typeface="Cambria Math" panose="02040503050406030204" pitchFamily="18" charset="0"/>
                                                </a:rPr>
                                                <m:t>𝑘</m:t>
                                              </m:r>
                                            </m:sub>
                                          </m:sSub>
                                        </m:e>
                                      </m:d>
                                    </m:e>
                                    <m:sup>
                                      <m:r>
                                        <a:rPr lang="en-US" sz="1400" b="0" i="1" smtClean="0">
                                          <a:latin typeface="Cambria Math" panose="02040503050406030204" pitchFamily="18" charset="0"/>
                                          <a:ea typeface="Cambria Math" panose="02040503050406030204" pitchFamily="18" charset="0"/>
                                        </a:rPr>
                                        <m:t>2</m:t>
                                      </m:r>
                                    </m:sup>
                                  </m:sSup>
                                </m:e>
                              </m:nary>
                            </m:e>
                          </m:nary>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en-US" sz="1400" i="1">
                                  <a:latin typeface="Cambria Math" panose="02040503050406030204" pitchFamily="18" charset="0"/>
                                  <a:ea typeface="Cambria Math" panose="02040503050406030204" pitchFamily="18" charset="0"/>
                                </a:rPr>
                                <m:t>𝑖𝑗</m:t>
                              </m:r>
                            </m:sub>
                            <m:sup>
                              <m:r>
                                <a:rPr lang="en-US" sz="1400" i="1">
                                  <a:latin typeface="Cambria Math" panose="02040503050406030204" pitchFamily="18" charset="0"/>
                                  <a:ea typeface="Cambria Math" panose="02040503050406030204" pitchFamily="18" charset="0"/>
                                </a:rPr>
                                <m:t>h𝑖𝑑𝑑𝑒𝑛</m:t>
                              </m:r>
                            </m:sup>
                          </m:sSubSup>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𝜂</m:t>
                          </m:r>
                        </m:num>
                        <m:den>
                          <m:r>
                            <a:rPr lang="en-US" sz="1400" b="0" i="1" smtClean="0">
                              <a:latin typeface="Cambria Math" panose="02040503050406030204" pitchFamily="18" charset="0"/>
                            </a:rPr>
                            <m:t>2</m:t>
                          </m:r>
                        </m:den>
                      </m:f>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f>
                                <m:fPr>
                                  <m:ctrlPr>
                                    <a:rPr lang="en-US" sz="1400" i="1" smtClean="0">
                                      <a:latin typeface="Cambria Math" panose="02040503050406030204" pitchFamily="18" charset="0"/>
                                      <a:ea typeface="Cambria Math" panose="02040503050406030204" pitchFamily="18" charset="0"/>
                                    </a:rPr>
                                  </m:ctrlPr>
                                </m:fPr>
                                <m:num>
                                  <m:r>
                                    <a:rPr lang="en-US" sz="1400" i="1" smtClean="0">
                                      <a:latin typeface="Cambria Math" panose="02040503050406030204" pitchFamily="18" charset="0"/>
                                      <a:ea typeface="Cambria Math" panose="02040503050406030204" pitchFamily="18" charset="0"/>
                                    </a:rPr>
                                    <m:t>𝜕</m:t>
                                  </m:r>
                                  <m:sSup>
                                    <m:sSupPr>
                                      <m:ctrlPr>
                                        <a:rPr lang="en-US" sz="1400" i="1">
                                          <a:latin typeface="Cambria Math" panose="02040503050406030204" pitchFamily="18" charset="0"/>
                                          <a:ea typeface="Cambria Math" panose="02040503050406030204" pitchFamily="18" charset="0"/>
                                        </a:rPr>
                                      </m:ctrlPr>
                                    </m:sSupPr>
                                    <m:e>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𝑡</m:t>
                                              </m:r>
                                            </m:e>
                                            <m:sub>
                                              <m:r>
                                                <a:rPr lang="en-US" sz="1400" i="1">
                                                  <a:latin typeface="Cambria Math" panose="02040503050406030204" pitchFamily="18" charset="0"/>
                                                  <a:ea typeface="Cambria Math" panose="02040503050406030204" pitchFamily="18" charset="0"/>
                                                </a:rPr>
                                                <m:t>𝑘</m:t>
                                              </m:r>
                                            </m:sub>
                                          </m:sSub>
                                        </m:e>
                                      </m:d>
                                    </m:e>
                                    <m:sup>
                                      <m:r>
                                        <a:rPr lang="en-US" sz="1400" i="1">
                                          <a:latin typeface="Cambria Math" panose="02040503050406030204" pitchFamily="18" charset="0"/>
                                          <a:ea typeface="Cambria Math" panose="02040503050406030204" pitchFamily="18" charset="0"/>
                                        </a:rPr>
                                        <m:t>2</m:t>
                                      </m:r>
                                    </m:sup>
                                  </m:sSup>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i="1">
                                          <a:latin typeface="Cambria Math" panose="02040503050406030204" pitchFamily="18" charset="0"/>
                                          <a:ea typeface="Cambria Math" panose="02040503050406030204" pitchFamily="18" charset="0"/>
                                        </a:rPr>
                                        <m:t>h𝑖𝑑𝑑𝑒𝑛</m:t>
                                      </m:r>
                                    </m:sup>
                                  </m:sSubSup>
                                </m:den>
                              </m:f>
                            </m:e>
                          </m:nary>
                        </m:e>
                      </m:nary>
                    </m:oMath>
                  </m:oMathPara>
                </a14:m>
                <a:endParaRPr lang="en-US" sz="1400" dirty="0"/>
              </a:p>
            </p:txBody>
          </p:sp>
        </mc:Choice>
        <mc:Fallback xmlns="">
          <p:sp>
            <p:nvSpPr>
              <p:cNvPr id="14" name="TextBox 13">
                <a:extLst>
                  <a:ext uri="{FF2B5EF4-FFF2-40B4-BE49-F238E27FC236}">
                    <a16:creationId xmlns:a16="http://schemas.microsoft.com/office/drawing/2014/main" id="{A9097CF9-D3C0-4FDD-93CA-9949D47E0829}"/>
                  </a:ext>
                </a:extLst>
              </p:cNvPr>
              <p:cNvSpPr txBox="1">
                <a:spLocks noRot="1" noChangeAspect="1" noMove="1" noResize="1" noEditPoints="1" noAdjustHandles="1" noChangeArrowheads="1" noChangeShapeType="1" noTextEdit="1"/>
              </p:cNvSpPr>
              <p:nvPr/>
            </p:nvSpPr>
            <p:spPr>
              <a:xfrm>
                <a:off x="-36512" y="924207"/>
                <a:ext cx="7443770" cy="652679"/>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1D2AB43-1C9D-446F-A6B3-E0039CB453C9}"/>
                  </a:ext>
                </a:extLst>
              </p:cNvPr>
              <p:cNvSpPr txBox="1"/>
              <p:nvPr/>
            </p:nvSpPr>
            <p:spPr>
              <a:xfrm>
                <a:off x="942691" y="3618565"/>
                <a:ext cx="8058471" cy="492186"/>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b="0" i="1" smtClean="0">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𝑡</m:t>
                                    </m:r>
                                  </m:e>
                                  <m:sub>
                                    <m:r>
                                      <a:rPr lang="en-US" sz="1400" i="1">
                                        <a:latin typeface="Cambria Math" panose="02040503050406030204" pitchFamily="18" charset="0"/>
                                        <a:ea typeface="Cambria Math" panose="02040503050406030204" pitchFamily="18" charset="0"/>
                                      </a:rPr>
                                      <m:t>𝑘</m:t>
                                    </m:r>
                                  </m:sub>
                                </m:sSub>
                              </m:e>
                            </m:d>
                            <m:r>
                              <a:rPr lang="en-US" sz="1400" i="1">
                                <a:latin typeface="Cambria Math" panose="02040503050406030204" pitchFamily="18" charset="0"/>
                                <a:ea typeface="Cambria Math" panose="02040503050406030204" pitchFamily="18" charset="0"/>
                              </a:rPr>
                              <m:t>𝑓</m:t>
                            </m:r>
                            <m:r>
                              <a:rPr lang="en-US" sz="1400" b="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i="1">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f>
                              <m:fPr>
                                <m:ctrlPr>
                                  <a:rPr lang="en-US" sz="1400" i="1" smtClean="0">
                                    <a:latin typeface="Cambria Math" panose="02040503050406030204" pitchFamily="18" charset="0"/>
                                    <a:ea typeface="Cambria Math" panose="02040503050406030204" pitchFamily="18" charset="0"/>
                                  </a:rPr>
                                </m:ctrlPr>
                              </m:fPr>
                              <m:num>
                                <m:r>
                                  <a:rPr lang="en-US" sz="1400" i="1" smtClean="0">
                                    <a:latin typeface="Cambria Math" panose="02040503050406030204" pitchFamily="18" charset="0"/>
                                    <a:ea typeface="Cambria Math" panose="02040503050406030204" pitchFamily="18" charset="0"/>
                                  </a:rPr>
                                  <m:t>𝜕</m:t>
                                </m:r>
                                <m:nary>
                                  <m:naryPr>
                                    <m:chr m:val="∑"/>
                                    <m:ctrlPr>
                                      <a:rPr lang="en-US" sz="1400" i="1">
                                        <a:latin typeface="Cambria Math" panose="02040503050406030204" pitchFamily="18" charset="0"/>
                                        <a:ea typeface="Cambria Math" panose="02040503050406030204" pitchFamily="18" charset="0"/>
                                      </a:rPr>
                                    </m:ctrlPr>
                                  </m:naryPr>
                                  <m:sub>
                                    <m:sSup>
                                      <m:sSupPr>
                                        <m:ctrlPr>
                                          <a:rPr lang="en-US" sz="1400" i="1">
                                            <a:latin typeface="Cambria Math" panose="02040503050406030204" pitchFamily="18" charset="0"/>
                                            <a:ea typeface="Cambria Math" panose="02040503050406030204" pitchFamily="18" charset="0"/>
                                          </a:rPr>
                                        </m:ctrlPr>
                                      </m:sSupPr>
                                      <m:e>
                                        <m:r>
                                          <m:rPr>
                                            <m:brk m:alnAt="23"/>
                                          </m:rPr>
                                          <a:rPr lang="en-US" sz="1400" i="1">
                                            <a:latin typeface="Cambria Math" panose="02040503050406030204" pitchFamily="18" charset="0"/>
                                            <a:ea typeface="Cambria Math" panose="02040503050406030204" pitchFamily="18" charset="0"/>
                                          </a:rPr>
                                          <m:t>𝑗</m:t>
                                        </m:r>
                                      </m:e>
                                      <m:sup>
                                        <m:r>
                                          <a:rPr lang="en-US" sz="1400" i="1">
                                            <a:latin typeface="Cambria Math" panose="02040503050406030204" pitchFamily="18" charset="0"/>
                                            <a:ea typeface="Cambria Math" panose="02040503050406030204" pitchFamily="18" charset="0"/>
                                          </a:rPr>
                                          <m:t>′</m:t>
                                        </m:r>
                                      </m:sup>
                                    </m:sSup>
                                    <m:r>
                                      <m:rPr>
                                        <m:brk m:alnAt="23"/>
                                      </m:rP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h</m:t>
                                    </m:r>
                                  </m:sup>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𝑗</m:t>
                                            </m:r>
                                          </m:e>
                                          <m:sup>
                                            <m:r>
                                              <a:rPr lang="en-US" sz="1400" i="1">
                                                <a:latin typeface="Cambria Math" panose="02040503050406030204" pitchFamily="18" charset="0"/>
                                                <a:ea typeface="Cambria Math" panose="02040503050406030204" pitchFamily="18" charset="0"/>
                                              </a:rPr>
                                              <m:t>′</m:t>
                                            </m:r>
                                          </m:sup>
                                        </m:sSup>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nary>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nary>
                                      <m:naryPr>
                                        <m:chr m:val="∑"/>
                                        <m:ctrlPr>
                                          <a:rPr lang="en-US" sz="1400" i="1">
                                            <a:latin typeface="Cambria Math" panose="02040503050406030204" pitchFamily="18" charset="0"/>
                                            <a:ea typeface="Cambria Math" panose="02040503050406030204" pitchFamily="18" charset="0"/>
                                          </a:rPr>
                                        </m:ctrlPr>
                                      </m:naryPr>
                                      <m:sub>
                                        <m:sSup>
                                          <m:sSupPr>
                                            <m:ctrlPr>
                                              <a:rPr lang="en-US" sz="1400" i="1">
                                                <a:latin typeface="Cambria Math" panose="02040503050406030204" pitchFamily="18" charset="0"/>
                                                <a:ea typeface="Cambria Math" panose="02040503050406030204" pitchFamily="18" charset="0"/>
                                              </a:rPr>
                                            </m:ctrlPr>
                                          </m:sSupPr>
                                          <m:e>
                                            <m:r>
                                              <m:rPr>
                                                <m:brk m:alnAt="23"/>
                                              </m:rP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r>
                                          <m:rPr>
                                            <m:brk m:alnAt="23"/>
                                          </m:rP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𝑚</m:t>
                                        </m:r>
                                      </m:sup>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𝑗</m:t>
                                                </m:r>
                                              </m:e>
                                              <m:sup>
                                                <m:r>
                                                  <a:rPr lang="en-US" sz="1400" i="1">
                                                    <a:latin typeface="Cambria Math" panose="02040503050406030204" pitchFamily="18" charset="0"/>
                                                    <a:ea typeface="Cambria Math" panose="02040503050406030204" pitchFamily="18" charset="0"/>
                                                  </a:rPr>
                                                  <m:t>′</m:t>
                                                </m:r>
                                              </m:sup>
                                            </m:sSup>
                                          </m:sub>
                                          <m:sup>
                                            <m:r>
                                              <a:rPr lang="en-US" sz="1400" i="1">
                                                <a:latin typeface="Cambria Math" panose="02040503050406030204" pitchFamily="18" charset="0"/>
                                                <a:ea typeface="Cambria Math" panose="02040503050406030204" pitchFamily="18" charset="0"/>
                                              </a:rPr>
                                              <m:t>h𝑖𝑑𝑑𝑒𝑛</m:t>
                                            </m:r>
                                          </m:sup>
                                        </m:sSubSup>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sub>
                                        </m:sSub>
                                      </m:e>
                                    </m:nary>
                                  </m:e>
                                </m:d>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i="1">
                                        <a:latin typeface="Cambria Math" panose="02040503050406030204" pitchFamily="18" charset="0"/>
                                        <a:ea typeface="Cambria Math" panose="02040503050406030204" pitchFamily="18" charset="0"/>
                                      </a:rPr>
                                      <m:t>h𝑖𝑑𝑑𝑒𝑛</m:t>
                                    </m:r>
                                  </m:sup>
                                </m:sSubSup>
                              </m:den>
                            </m:f>
                          </m:e>
                        </m:nary>
                      </m:e>
                    </m:nary>
                  </m:oMath>
                </a14:m>
                <a:endParaRPr lang="en-US" sz="1400" dirty="0"/>
              </a:p>
            </p:txBody>
          </p:sp>
        </mc:Choice>
        <mc:Fallback xmlns="">
          <p:sp>
            <p:nvSpPr>
              <p:cNvPr id="17" name="TextBox 16">
                <a:extLst>
                  <a:ext uri="{FF2B5EF4-FFF2-40B4-BE49-F238E27FC236}">
                    <a16:creationId xmlns:a16="http://schemas.microsoft.com/office/drawing/2014/main" id="{B1D2AB43-1C9D-446F-A6B3-E0039CB453C9}"/>
                  </a:ext>
                </a:extLst>
              </p:cNvPr>
              <p:cNvSpPr txBox="1">
                <a:spLocks noRot="1" noChangeAspect="1" noMove="1" noResize="1" noEditPoints="1" noAdjustHandles="1" noChangeArrowheads="1" noChangeShapeType="1" noTextEdit="1"/>
              </p:cNvSpPr>
              <p:nvPr/>
            </p:nvSpPr>
            <p:spPr>
              <a:xfrm>
                <a:off x="942691" y="3618565"/>
                <a:ext cx="8058471" cy="492186"/>
              </a:xfrm>
              <a:prstGeom prst="rect">
                <a:avLst/>
              </a:prstGeom>
              <a:blipFill>
                <a:blip r:embed="rId3"/>
                <a:stretch>
                  <a:fillRect l="-1362" b="-1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25E779A-9892-4DF2-99F5-92632DB07A01}"/>
                  </a:ext>
                </a:extLst>
              </p:cNvPr>
              <p:cNvSpPr txBox="1"/>
              <p:nvPr/>
            </p:nvSpPr>
            <p:spPr>
              <a:xfrm>
                <a:off x="905711" y="4275297"/>
                <a:ext cx="7664073" cy="492186"/>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b="0" i="1" smtClean="0">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sSubSup>
                              <m:sSubSupPr>
                                <m:ctrlPr>
                                  <a:rPr lang="en-US" sz="1400" i="1" smtClean="0">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smtClean="0">
                                    <a:latin typeface="Cambria Math" panose="02040503050406030204" pitchFamily="18" charset="0"/>
                                    <a:ea typeface="Cambria Math" panose="02040503050406030204" pitchFamily="18" charset="0"/>
                                  </a:rPr>
                                  <m:t>𝛿</m:t>
                                </m:r>
                              </m:e>
                              <m:sub>
                                <m:r>
                                  <a:rPr lang="en-US" sz="1400" b="0" i="1" smtClean="0">
                                    <a:latin typeface="Cambria Math" panose="02040503050406030204" pitchFamily="18" charset="0"/>
                                    <a:ea typeface="Cambria Math" panose="02040503050406030204" pitchFamily="18" charset="0"/>
                                  </a:rPr>
                                  <m:t>𝑘</m:t>
                                </m:r>
                              </m:sub>
                              <m:sup>
                                <m:r>
                                  <a:rPr lang="en-US" sz="1400" b="0" i="1" smtClean="0">
                                    <a:latin typeface="Cambria Math" panose="02040503050406030204" pitchFamily="18" charset="0"/>
                                    <a:ea typeface="Cambria Math" panose="02040503050406030204" pitchFamily="18" charset="0"/>
                                  </a:rPr>
                                  <m:t>𝑜𝑢𝑡</m:t>
                                </m:r>
                              </m:sup>
                            </m:sSubSup>
                            <m:r>
                              <a:rPr lang="de-DE" sz="1400" b="0" i="1" smtClean="0">
                                <a:latin typeface="Cambria Math" panose="02040503050406030204" pitchFamily="18" charset="0"/>
                                <a:ea typeface="Cambria Math" panose="02040503050406030204" pitchFamily="18" charset="0"/>
                              </a:rPr>
                              <m:t>                                 </m:t>
                            </m:r>
                            <m:f>
                              <m:fPr>
                                <m:ctrlPr>
                                  <a:rPr lang="en-US" sz="1400" i="1" smtClean="0">
                                    <a:latin typeface="Cambria Math" panose="02040503050406030204" pitchFamily="18" charset="0"/>
                                    <a:ea typeface="Cambria Math" panose="02040503050406030204" pitchFamily="18" charset="0"/>
                                  </a:rPr>
                                </m:ctrlPr>
                              </m:fPr>
                              <m:num>
                                <m:r>
                                  <a:rPr lang="en-US" sz="1400" i="1" smtClean="0">
                                    <a:latin typeface="Cambria Math" panose="02040503050406030204" pitchFamily="18" charset="0"/>
                                    <a:ea typeface="Cambria Math" panose="02040503050406030204" pitchFamily="18" charset="0"/>
                                  </a:rPr>
                                  <m:t>𝜕</m:t>
                                </m:r>
                                <m:nary>
                                  <m:naryPr>
                                    <m:chr m:val="∑"/>
                                    <m:ctrlPr>
                                      <a:rPr lang="en-US" sz="1400" i="1">
                                        <a:latin typeface="Cambria Math" panose="02040503050406030204" pitchFamily="18" charset="0"/>
                                        <a:ea typeface="Cambria Math" panose="02040503050406030204" pitchFamily="18" charset="0"/>
                                      </a:rPr>
                                    </m:ctrlPr>
                                  </m:naryPr>
                                  <m:sub>
                                    <m:sSup>
                                      <m:sSupPr>
                                        <m:ctrlPr>
                                          <a:rPr lang="en-US" sz="1400" i="1">
                                            <a:latin typeface="Cambria Math" panose="02040503050406030204" pitchFamily="18" charset="0"/>
                                            <a:ea typeface="Cambria Math" panose="02040503050406030204" pitchFamily="18" charset="0"/>
                                          </a:rPr>
                                        </m:ctrlPr>
                                      </m:sSupPr>
                                      <m:e>
                                        <m:r>
                                          <m:rPr>
                                            <m:brk m:alnAt="23"/>
                                          </m:rPr>
                                          <a:rPr lang="en-US" sz="1400" i="1">
                                            <a:latin typeface="Cambria Math" panose="02040503050406030204" pitchFamily="18" charset="0"/>
                                            <a:ea typeface="Cambria Math" panose="02040503050406030204" pitchFamily="18" charset="0"/>
                                          </a:rPr>
                                          <m:t>𝑗</m:t>
                                        </m:r>
                                      </m:e>
                                      <m:sup>
                                        <m:r>
                                          <a:rPr lang="en-US" sz="1400" i="1">
                                            <a:latin typeface="Cambria Math" panose="02040503050406030204" pitchFamily="18" charset="0"/>
                                            <a:ea typeface="Cambria Math" panose="02040503050406030204" pitchFamily="18" charset="0"/>
                                          </a:rPr>
                                          <m:t>′</m:t>
                                        </m:r>
                                      </m:sup>
                                    </m:sSup>
                                    <m:r>
                                      <m:rPr>
                                        <m:brk m:alnAt="23"/>
                                      </m:rP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h</m:t>
                                    </m:r>
                                  </m:sup>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𝑗</m:t>
                                            </m:r>
                                          </m:e>
                                          <m:sup>
                                            <m:r>
                                              <a:rPr lang="en-US" sz="1400" i="1">
                                                <a:latin typeface="Cambria Math" panose="02040503050406030204" pitchFamily="18" charset="0"/>
                                                <a:ea typeface="Cambria Math" panose="02040503050406030204" pitchFamily="18" charset="0"/>
                                              </a:rPr>
                                              <m:t>′</m:t>
                                            </m:r>
                                          </m:sup>
                                        </m:sSup>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nary>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nary>
                                      <m:naryPr>
                                        <m:chr m:val="∑"/>
                                        <m:ctrlPr>
                                          <a:rPr lang="en-US" sz="1400" i="1">
                                            <a:latin typeface="Cambria Math" panose="02040503050406030204" pitchFamily="18" charset="0"/>
                                            <a:ea typeface="Cambria Math" panose="02040503050406030204" pitchFamily="18" charset="0"/>
                                          </a:rPr>
                                        </m:ctrlPr>
                                      </m:naryPr>
                                      <m:sub>
                                        <m:sSup>
                                          <m:sSupPr>
                                            <m:ctrlPr>
                                              <a:rPr lang="en-US" sz="1400" i="1">
                                                <a:latin typeface="Cambria Math" panose="02040503050406030204" pitchFamily="18" charset="0"/>
                                                <a:ea typeface="Cambria Math" panose="02040503050406030204" pitchFamily="18" charset="0"/>
                                              </a:rPr>
                                            </m:ctrlPr>
                                          </m:sSupPr>
                                          <m:e>
                                            <m:r>
                                              <m:rPr>
                                                <m:brk m:alnAt="23"/>
                                              </m:rP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r>
                                          <m:rPr>
                                            <m:brk m:alnAt="23"/>
                                          </m:rP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𝑚</m:t>
                                        </m:r>
                                      </m:sup>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𝑗</m:t>
                                                </m:r>
                                              </m:e>
                                              <m:sup>
                                                <m:r>
                                                  <a:rPr lang="en-US" sz="1400" i="1">
                                                    <a:latin typeface="Cambria Math" panose="02040503050406030204" pitchFamily="18" charset="0"/>
                                                    <a:ea typeface="Cambria Math" panose="02040503050406030204" pitchFamily="18" charset="0"/>
                                                  </a:rPr>
                                                  <m:t>′</m:t>
                                                </m:r>
                                              </m:sup>
                                            </m:sSup>
                                          </m:sub>
                                          <m:sup>
                                            <m:r>
                                              <a:rPr lang="en-US" sz="1400" i="1">
                                                <a:latin typeface="Cambria Math" panose="02040503050406030204" pitchFamily="18" charset="0"/>
                                                <a:ea typeface="Cambria Math" panose="02040503050406030204" pitchFamily="18" charset="0"/>
                                              </a:rPr>
                                              <m:t>h𝑖𝑑𝑑𝑒𝑛</m:t>
                                            </m:r>
                                          </m:sup>
                                        </m:sSubSup>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sub>
                                        </m:sSub>
                                      </m:e>
                                    </m:nary>
                                  </m:e>
                                </m:d>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i="1">
                                        <a:latin typeface="Cambria Math" panose="02040503050406030204" pitchFamily="18" charset="0"/>
                                        <a:ea typeface="Cambria Math" panose="02040503050406030204" pitchFamily="18" charset="0"/>
                                      </a:rPr>
                                      <m:t>h𝑖𝑑𝑑𝑒𝑛</m:t>
                                    </m:r>
                                  </m:sup>
                                </m:sSubSup>
                              </m:den>
                            </m:f>
                          </m:e>
                        </m:nary>
                      </m:e>
                    </m:nary>
                  </m:oMath>
                </a14:m>
                <a:endParaRPr lang="en-US" sz="1400" dirty="0"/>
              </a:p>
            </p:txBody>
          </p:sp>
        </mc:Choice>
        <mc:Fallback xmlns="">
          <p:sp>
            <p:nvSpPr>
              <p:cNvPr id="18" name="TextBox 17">
                <a:extLst>
                  <a:ext uri="{FF2B5EF4-FFF2-40B4-BE49-F238E27FC236}">
                    <a16:creationId xmlns:a16="http://schemas.microsoft.com/office/drawing/2014/main" id="{D25E779A-9892-4DF2-99F5-92632DB07A01}"/>
                  </a:ext>
                </a:extLst>
              </p:cNvPr>
              <p:cNvSpPr txBox="1">
                <a:spLocks noRot="1" noChangeAspect="1" noMove="1" noResize="1" noEditPoints="1" noAdjustHandles="1" noChangeArrowheads="1" noChangeShapeType="1" noTextEdit="1"/>
              </p:cNvSpPr>
              <p:nvPr/>
            </p:nvSpPr>
            <p:spPr>
              <a:xfrm>
                <a:off x="905711" y="4275297"/>
                <a:ext cx="7664073" cy="492186"/>
              </a:xfrm>
              <a:prstGeom prst="rect">
                <a:avLst/>
              </a:prstGeom>
              <a:blipFill>
                <a:blip r:embed="rId4"/>
                <a:stretch>
                  <a:fillRect l="-14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33CB3D2-BF4B-4F08-A136-3EFD4AB21498}"/>
                  </a:ext>
                </a:extLst>
              </p:cNvPr>
              <p:cNvSpPr txBox="1"/>
              <p:nvPr/>
            </p:nvSpPr>
            <p:spPr>
              <a:xfrm>
                <a:off x="979217" y="1673635"/>
                <a:ext cx="7920880" cy="425758"/>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𝜂</m:t>
                        </m:r>
                      </m:num>
                      <m:den>
                        <m:r>
                          <a:rPr lang="en-US" sz="1400" b="0" i="1" smtClean="0">
                            <a:latin typeface="Cambria Math" panose="02040503050406030204" pitchFamily="18" charset="0"/>
                          </a:rPr>
                          <m:t>2</m:t>
                        </m:r>
                      </m:den>
                    </m:f>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r>
                              <a:rPr lang="en-US" sz="1400" b="0" i="1" smtClean="0">
                                <a:latin typeface="Cambria Math" panose="02040503050406030204" pitchFamily="18" charset="0"/>
                                <a:ea typeface="Cambria Math" panose="02040503050406030204" pitchFamily="18" charset="0"/>
                              </a:rPr>
                              <m:t>2</m:t>
                            </m:r>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𝑡</m:t>
                                    </m:r>
                                  </m:e>
                                  <m:sub>
                                    <m:r>
                                      <a:rPr lang="en-US" sz="1400" i="1">
                                        <a:latin typeface="Cambria Math" panose="02040503050406030204" pitchFamily="18" charset="0"/>
                                        <a:ea typeface="Cambria Math" panose="02040503050406030204" pitchFamily="18" charset="0"/>
                                      </a:rPr>
                                      <m:t>𝑘</m:t>
                                    </m:r>
                                  </m:sub>
                                </m:sSub>
                              </m:e>
                            </m:d>
                            <m:f>
                              <m:fPr>
                                <m:ctrlPr>
                                  <a:rPr lang="en-US" sz="1400" i="1" smtClean="0">
                                    <a:latin typeface="Cambria Math" panose="02040503050406030204" pitchFamily="18" charset="0"/>
                                    <a:ea typeface="Cambria Math" panose="02040503050406030204" pitchFamily="18" charset="0"/>
                                  </a:rPr>
                                </m:ctrlPr>
                              </m:fPr>
                              <m:num>
                                <m:r>
                                  <a:rPr lang="en-US" sz="140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i="1">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𝑡</m:t>
                                        </m:r>
                                      </m:e>
                                      <m:sub>
                                        <m:r>
                                          <a:rPr lang="en-US" sz="1400" i="1">
                                            <a:latin typeface="Cambria Math" panose="02040503050406030204" pitchFamily="18" charset="0"/>
                                            <a:ea typeface="Cambria Math" panose="02040503050406030204" pitchFamily="18" charset="0"/>
                                          </a:rPr>
                                          <m:t>𝑘</m:t>
                                        </m:r>
                                      </m:sub>
                                    </m:sSub>
                                  </m:e>
                                </m:d>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i="1">
                                        <a:latin typeface="Cambria Math" panose="02040503050406030204" pitchFamily="18" charset="0"/>
                                        <a:ea typeface="Cambria Math" panose="02040503050406030204" pitchFamily="18" charset="0"/>
                                      </a:rPr>
                                      <m:t>h𝑖𝑑𝑑𝑒𝑛</m:t>
                                    </m:r>
                                  </m:sup>
                                </m:sSubSup>
                              </m:den>
                            </m:f>
                          </m:e>
                        </m:nary>
                      </m:e>
                    </m:nary>
                  </m:oMath>
                </a14:m>
                <a:endParaRPr lang="en-US" sz="1400" dirty="0"/>
              </a:p>
            </p:txBody>
          </p:sp>
        </mc:Choice>
        <mc:Fallback xmlns="">
          <p:sp>
            <p:nvSpPr>
              <p:cNvPr id="3" name="TextBox 2">
                <a:extLst>
                  <a:ext uri="{FF2B5EF4-FFF2-40B4-BE49-F238E27FC236}">
                    <a16:creationId xmlns:a16="http://schemas.microsoft.com/office/drawing/2014/main" id="{C33CB3D2-BF4B-4F08-A136-3EFD4AB21498}"/>
                  </a:ext>
                </a:extLst>
              </p:cNvPr>
              <p:cNvSpPr txBox="1">
                <a:spLocks noRot="1" noChangeAspect="1" noMove="1" noResize="1" noEditPoints="1" noAdjustHandles="1" noChangeArrowheads="1" noChangeShapeType="1" noTextEdit="1"/>
              </p:cNvSpPr>
              <p:nvPr/>
            </p:nvSpPr>
            <p:spPr>
              <a:xfrm>
                <a:off x="979217" y="1673635"/>
                <a:ext cx="7920880" cy="425758"/>
              </a:xfrm>
              <a:prstGeom prst="rect">
                <a:avLst/>
              </a:prstGeom>
              <a:blipFill>
                <a:blip r:embed="rId5"/>
                <a:stretch>
                  <a:fillRect l="-1386" t="-63768" b="-1014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33EC5E-5890-4E01-94A0-0DCA60BCC47F}"/>
                  </a:ext>
                </a:extLst>
              </p:cNvPr>
              <p:cNvSpPr txBox="1"/>
              <p:nvPr/>
            </p:nvSpPr>
            <p:spPr>
              <a:xfrm>
                <a:off x="979216" y="2275101"/>
                <a:ext cx="8058471" cy="422808"/>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b="0" i="1" smtClean="0">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𝑡</m:t>
                                    </m:r>
                                  </m:e>
                                  <m:sub>
                                    <m:r>
                                      <a:rPr lang="en-US" sz="1400" i="1">
                                        <a:latin typeface="Cambria Math" panose="02040503050406030204" pitchFamily="18" charset="0"/>
                                        <a:ea typeface="Cambria Math" panose="02040503050406030204" pitchFamily="18" charset="0"/>
                                      </a:rPr>
                                      <m:t>𝑘</m:t>
                                    </m:r>
                                  </m:sub>
                                </m:sSub>
                              </m:e>
                            </m:d>
                            <m:r>
                              <a:rPr lang="en-US" sz="1400" i="1">
                                <a:latin typeface="Cambria Math" panose="02040503050406030204" pitchFamily="18" charset="0"/>
                                <a:ea typeface="Cambria Math" panose="02040503050406030204" pitchFamily="18" charset="0"/>
                              </a:rPr>
                              <m:t>𝑓</m:t>
                            </m:r>
                            <m:r>
                              <a:rPr lang="en-US" sz="1400" b="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i="1">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f>
                              <m:fPr>
                                <m:ctrlPr>
                                  <a:rPr lang="en-US" sz="1400" i="1" smtClean="0">
                                    <a:latin typeface="Cambria Math" panose="02040503050406030204" pitchFamily="18" charset="0"/>
                                    <a:ea typeface="Cambria Math" panose="02040503050406030204" pitchFamily="18" charset="0"/>
                                  </a:rPr>
                                </m:ctrlPr>
                              </m:fPr>
                              <m:num>
                                <m:r>
                                  <a:rPr lang="en-US" sz="1400" i="1" smtClean="0">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de-DE" sz="1400" i="1">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i="1">
                                        <a:latin typeface="Cambria Math" panose="02040503050406030204" pitchFamily="18" charset="0"/>
                                        <a:ea typeface="Cambria Math" panose="02040503050406030204" pitchFamily="18" charset="0"/>
                                      </a:rPr>
                                      <m:t>h𝑖𝑑𝑑𝑒𝑛</m:t>
                                    </m:r>
                                  </m:sup>
                                </m:sSubSup>
                              </m:den>
                            </m:f>
                          </m:e>
                        </m:nary>
                      </m:e>
                    </m:nary>
                  </m:oMath>
                </a14:m>
                <a:endParaRPr lang="en-US" sz="1400" dirty="0"/>
              </a:p>
            </p:txBody>
          </p:sp>
        </mc:Choice>
        <mc:Fallback xmlns="">
          <p:sp>
            <p:nvSpPr>
              <p:cNvPr id="7" name="TextBox 6">
                <a:extLst>
                  <a:ext uri="{FF2B5EF4-FFF2-40B4-BE49-F238E27FC236}">
                    <a16:creationId xmlns:a16="http://schemas.microsoft.com/office/drawing/2014/main" id="{C733EC5E-5890-4E01-94A0-0DCA60BCC47F}"/>
                  </a:ext>
                </a:extLst>
              </p:cNvPr>
              <p:cNvSpPr txBox="1">
                <a:spLocks noRot="1" noChangeAspect="1" noMove="1" noResize="1" noEditPoints="1" noAdjustHandles="1" noChangeArrowheads="1" noChangeShapeType="1" noTextEdit="1"/>
              </p:cNvSpPr>
              <p:nvPr/>
            </p:nvSpPr>
            <p:spPr>
              <a:xfrm>
                <a:off x="979216" y="2275101"/>
                <a:ext cx="8058471" cy="422808"/>
              </a:xfrm>
              <a:prstGeom prst="rect">
                <a:avLst/>
              </a:prstGeom>
              <a:blipFill>
                <a:blip r:embed="rId6"/>
                <a:stretch>
                  <a:fillRect l="-1362" t="-62857" b="-9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D58DA3-6719-4689-A157-58B897B06FC1}"/>
                  </a:ext>
                </a:extLst>
              </p:cNvPr>
              <p:cNvSpPr txBox="1"/>
              <p:nvPr/>
            </p:nvSpPr>
            <p:spPr>
              <a:xfrm>
                <a:off x="979215" y="2917337"/>
                <a:ext cx="8058471" cy="481799"/>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b="0" i="1" smtClean="0">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𝑡</m:t>
                                    </m:r>
                                  </m:e>
                                  <m:sub>
                                    <m:r>
                                      <a:rPr lang="en-US" sz="1400" i="1">
                                        <a:latin typeface="Cambria Math" panose="02040503050406030204" pitchFamily="18" charset="0"/>
                                        <a:ea typeface="Cambria Math" panose="02040503050406030204" pitchFamily="18" charset="0"/>
                                      </a:rPr>
                                      <m:t>𝑘</m:t>
                                    </m:r>
                                  </m:sub>
                                </m:sSub>
                              </m:e>
                            </m:d>
                            <m:r>
                              <a:rPr lang="en-US" sz="1400" i="1">
                                <a:latin typeface="Cambria Math" panose="02040503050406030204" pitchFamily="18" charset="0"/>
                                <a:ea typeface="Cambria Math" panose="02040503050406030204" pitchFamily="18" charset="0"/>
                              </a:rPr>
                              <m:t>𝑓</m:t>
                            </m:r>
                            <m:r>
                              <a:rPr lang="en-US" sz="1400" b="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ea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de-DE" sz="1400" i="1">
                                        <a:latin typeface="Cambria Math" panose="02040503050406030204" pitchFamily="18" charset="0"/>
                                        <a:ea typeface="Cambria Math" panose="02040503050406030204" pitchFamily="18" charset="0"/>
                                      </a:rPr>
                                      <m:t>𝑛𝑒𝑡</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d>
                            <m:f>
                              <m:fPr>
                                <m:ctrlPr>
                                  <a:rPr lang="en-US" sz="1400" i="1" smtClean="0">
                                    <a:latin typeface="Cambria Math" panose="02040503050406030204" pitchFamily="18" charset="0"/>
                                    <a:ea typeface="Cambria Math" panose="02040503050406030204" pitchFamily="18" charset="0"/>
                                  </a:rPr>
                                </m:ctrlPr>
                              </m:fPr>
                              <m:num>
                                <m:r>
                                  <a:rPr lang="en-US" sz="1400" i="1" smtClean="0">
                                    <a:latin typeface="Cambria Math" panose="02040503050406030204" pitchFamily="18" charset="0"/>
                                    <a:ea typeface="Cambria Math" panose="02040503050406030204" pitchFamily="18" charset="0"/>
                                  </a:rPr>
                                  <m:t>𝜕</m:t>
                                </m:r>
                                <m:nary>
                                  <m:naryPr>
                                    <m:chr m:val="∑"/>
                                    <m:ctrlPr>
                                      <a:rPr lang="en-US" sz="1400" i="1">
                                        <a:latin typeface="Cambria Math" panose="02040503050406030204" pitchFamily="18" charset="0"/>
                                        <a:ea typeface="Cambria Math" panose="02040503050406030204" pitchFamily="18" charset="0"/>
                                      </a:rPr>
                                    </m:ctrlPr>
                                  </m:naryPr>
                                  <m:sub>
                                    <m:sSup>
                                      <m:sSupPr>
                                        <m:ctrlPr>
                                          <a:rPr lang="en-US" sz="1400" i="1">
                                            <a:latin typeface="Cambria Math" panose="02040503050406030204" pitchFamily="18" charset="0"/>
                                            <a:ea typeface="Cambria Math" panose="02040503050406030204" pitchFamily="18" charset="0"/>
                                          </a:rPr>
                                        </m:ctrlPr>
                                      </m:sSupPr>
                                      <m:e>
                                        <m:r>
                                          <m:rPr>
                                            <m:brk m:alnAt="23"/>
                                          </m:rPr>
                                          <a:rPr lang="en-US" sz="1400" i="1">
                                            <a:latin typeface="Cambria Math" panose="02040503050406030204" pitchFamily="18" charset="0"/>
                                            <a:ea typeface="Cambria Math" panose="02040503050406030204" pitchFamily="18" charset="0"/>
                                          </a:rPr>
                                          <m:t>𝑗</m:t>
                                        </m:r>
                                      </m:e>
                                      <m:sup>
                                        <m:r>
                                          <a:rPr lang="en-US" sz="1400" i="1">
                                            <a:latin typeface="Cambria Math" panose="02040503050406030204" pitchFamily="18" charset="0"/>
                                            <a:ea typeface="Cambria Math" panose="02040503050406030204" pitchFamily="18" charset="0"/>
                                          </a:rPr>
                                          <m:t>′</m:t>
                                        </m:r>
                                      </m:sup>
                                    </m:sSup>
                                    <m:r>
                                      <m:rPr>
                                        <m:brk m:alnAt="23"/>
                                      </m:rP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h</m:t>
                                    </m:r>
                                  </m:sup>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𝑗</m:t>
                                            </m:r>
                                          </m:e>
                                          <m:sup>
                                            <m:r>
                                              <a:rPr lang="en-US" sz="1400" i="1">
                                                <a:latin typeface="Cambria Math" panose="02040503050406030204" pitchFamily="18" charset="0"/>
                                                <a:ea typeface="Cambria Math" panose="02040503050406030204" pitchFamily="18" charset="0"/>
                                              </a:rPr>
                                              <m:t>′</m:t>
                                            </m:r>
                                          </m:sup>
                                        </m:sSup>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e>
                                </m:nary>
                                <m:sSubSup>
                                  <m:sSubSupPr>
                                    <m:ctrlPr>
                                      <a:rPr lang="de-DE" sz="1400" i="1">
                                        <a:latin typeface="Cambria Math" panose="02040503050406030204" pitchFamily="18" charset="0"/>
                                      </a:rPr>
                                    </m:ctrlPr>
                                  </m:sSubSupPr>
                                  <m:e>
                                    <m:r>
                                      <a:rPr lang="de-DE" sz="1400" i="1">
                                        <a:latin typeface="Cambria Math" panose="02040503050406030204" pitchFamily="18" charset="0"/>
                                      </a:rPr>
                                      <m:t> </m:t>
                                    </m:r>
                                    <m:r>
                                      <a:rPr lang="de-DE" sz="1400" i="1">
                                        <a:latin typeface="Cambria Math" panose="02040503050406030204" pitchFamily="18" charset="0"/>
                                      </a:rPr>
                                      <m:t>𝑜</m:t>
                                    </m:r>
                                  </m:e>
                                  <m:sub>
                                    <m:r>
                                      <a:rPr lang="de-DE" sz="1400" b="0" i="1" smtClean="0">
                                        <a:latin typeface="Cambria Math" panose="02040503050406030204" pitchFamily="18" charset="0"/>
                                      </a:rPr>
                                      <m:t>𝑗</m:t>
                                    </m:r>
                                    <m:r>
                                      <a:rPr lang="de-DE" sz="1400" b="0" i="1" smtClean="0">
                                        <a:latin typeface="Cambria Math" panose="02040503050406030204" pitchFamily="18" charset="0"/>
                                      </a:rPr>
                                      <m:t>′</m:t>
                                    </m:r>
                                  </m:sub>
                                  <m:sup>
                                    <m:r>
                                      <a:rPr lang="de-DE" sz="1400" i="1">
                                        <a:latin typeface="Cambria Math" panose="02040503050406030204" pitchFamily="18" charset="0"/>
                                      </a:rPr>
                                      <m:t>h𝑖𝑑𝑑𝑒𝑛</m:t>
                                    </m:r>
                                  </m:sup>
                                </m:sSubSup>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i="1">
                                        <a:latin typeface="Cambria Math" panose="02040503050406030204" pitchFamily="18" charset="0"/>
                                        <a:ea typeface="Cambria Math" panose="02040503050406030204" pitchFamily="18" charset="0"/>
                                      </a:rPr>
                                      <m:t>h𝑖𝑑𝑑𝑒𝑛</m:t>
                                    </m:r>
                                  </m:sup>
                                </m:sSubSup>
                              </m:den>
                            </m:f>
                          </m:e>
                        </m:nary>
                      </m:e>
                    </m:nary>
                  </m:oMath>
                </a14:m>
                <a:endParaRPr lang="en-US" sz="1400" dirty="0"/>
              </a:p>
            </p:txBody>
          </p:sp>
        </mc:Choice>
        <mc:Fallback xmlns="">
          <p:sp>
            <p:nvSpPr>
              <p:cNvPr id="8" name="TextBox 7">
                <a:extLst>
                  <a:ext uri="{FF2B5EF4-FFF2-40B4-BE49-F238E27FC236}">
                    <a16:creationId xmlns:a16="http://schemas.microsoft.com/office/drawing/2014/main" id="{6ED58DA3-6719-4689-A157-58B897B06FC1}"/>
                  </a:ext>
                </a:extLst>
              </p:cNvPr>
              <p:cNvSpPr txBox="1">
                <a:spLocks noRot="1" noChangeAspect="1" noMove="1" noResize="1" noEditPoints="1" noAdjustHandles="1" noChangeArrowheads="1" noChangeShapeType="1" noTextEdit="1"/>
              </p:cNvSpPr>
              <p:nvPr/>
            </p:nvSpPr>
            <p:spPr>
              <a:xfrm>
                <a:off x="979215" y="2917337"/>
                <a:ext cx="8058471" cy="481799"/>
              </a:xfrm>
              <a:prstGeom prst="rect">
                <a:avLst/>
              </a:prstGeom>
              <a:blipFill>
                <a:blip r:embed="rId7"/>
                <a:stretch>
                  <a:fillRect l="-13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62048A7-7C37-454F-8A56-DA06BB835A14}"/>
                  </a:ext>
                </a:extLst>
              </p:cNvPr>
              <p:cNvSpPr txBox="1"/>
              <p:nvPr/>
            </p:nvSpPr>
            <p:spPr>
              <a:xfrm>
                <a:off x="905710" y="4901092"/>
                <a:ext cx="7664073" cy="492186"/>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𝛿</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𝑤</m:t>
                                </m:r>
                              </m:e>
                              <m:sub>
                                <m:r>
                                  <a:rPr lang="en-US" sz="1400" b="0" i="1" smtClean="0">
                                    <a:latin typeface="Cambria Math" panose="02040503050406030204" pitchFamily="18" charset="0"/>
                                    <a:ea typeface="Cambria Math" panose="02040503050406030204" pitchFamily="18" charset="0"/>
                                  </a:rPr>
                                  <m:t>𝑗𝑘</m:t>
                                </m:r>
                              </m:sub>
                              <m:sup>
                                <m:r>
                                  <a:rPr lang="en-US" sz="1400" b="0" i="1" smtClean="0">
                                    <a:latin typeface="Cambria Math" panose="02040503050406030204" pitchFamily="18" charset="0"/>
                                    <a:ea typeface="Cambria Math" panose="02040503050406030204" pitchFamily="18" charset="0"/>
                                  </a:rPr>
                                  <m:t>𝑜𝑢𝑡</m:t>
                                </m:r>
                              </m:sup>
                            </m:sSubSup>
                            <m:r>
                              <a:rPr lang="de-DE" sz="1400" b="0" i="1" smtClean="0">
                                <a:latin typeface="Cambria Math" panose="02040503050406030204" pitchFamily="18" charset="0"/>
                                <a:ea typeface="Cambria Math" panose="02040503050406030204" pitchFamily="18" charset="0"/>
                              </a:rPr>
                              <m:t> </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nary>
                                      <m:naryPr>
                                        <m:chr m:val="∑"/>
                                        <m:ctrlPr>
                                          <a:rPr lang="en-US" sz="1400" i="1">
                                            <a:latin typeface="Cambria Math" panose="02040503050406030204" pitchFamily="18" charset="0"/>
                                            <a:ea typeface="Cambria Math" panose="02040503050406030204" pitchFamily="18" charset="0"/>
                                          </a:rPr>
                                        </m:ctrlPr>
                                      </m:naryPr>
                                      <m:sub>
                                        <m:sSup>
                                          <m:sSupPr>
                                            <m:ctrlPr>
                                              <a:rPr lang="en-US" sz="1400" i="1">
                                                <a:latin typeface="Cambria Math" panose="02040503050406030204" pitchFamily="18" charset="0"/>
                                                <a:ea typeface="Cambria Math" panose="02040503050406030204" pitchFamily="18" charset="0"/>
                                              </a:rPr>
                                            </m:ctrlPr>
                                          </m:sSupPr>
                                          <m:e>
                                            <m:r>
                                              <m:rPr>
                                                <m:brk m:alnAt="23"/>
                                              </m:rP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r>
                                          <m:rPr>
                                            <m:brk m:alnAt="23"/>
                                          </m:rP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𝑚</m:t>
                                        </m:r>
                                      </m:sup>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r>
                                              <a:rPr lang="en-US" sz="1400" b="0" i="1" smtClean="0">
                                                <a:latin typeface="Cambria Math" panose="02040503050406030204" pitchFamily="18" charset="0"/>
                                                <a:ea typeface="Cambria Math" panose="02040503050406030204" pitchFamily="18" charset="0"/>
                                              </a:rPr>
                                              <m:t>𝑗</m:t>
                                            </m:r>
                                          </m:sub>
                                          <m:sup>
                                            <m:r>
                                              <a:rPr lang="en-US" sz="1400" i="1">
                                                <a:latin typeface="Cambria Math" panose="02040503050406030204" pitchFamily="18" charset="0"/>
                                                <a:ea typeface="Cambria Math" panose="02040503050406030204" pitchFamily="18" charset="0"/>
                                              </a:rPr>
                                              <m:t>h𝑖𝑑𝑑𝑒𝑛</m:t>
                                            </m:r>
                                          </m:sup>
                                        </m:sSubSup>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sub>
                                        </m:sSub>
                                      </m:e>
                                    </m:nary>
                                  </m:e>
                                </m:d>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i="1">
                                        <a:latin typeface="Cambria Math" panose="02040503050406030204" pitchFamily="18" charset="0"/>
                                        <a:ea typeface="Cambria Math" panose="02040503050406030204" pitchFamily="18" charset="0"/>
                                      </a:rPr>
                                      <m:t>h𝑖𝑑𝑑𝑒𝑛</m:t>
                                    </m:r>
                                  </m:sup>
                                </m:sSubSup>
                              </m:den>
                            </m:f>
                          </m:e>
                        </m:nary>
                      </m:e>
                    </m:nary>
                  </m:oMath>
                </a14:m>
                <a:endParaRPr lang="en-US" sz="1400" dirty="0"/>
              </a:p>
            </p:txBody>
          </p:sp>
        </mc:Choice>
        <mc:Fallback xmlns="">
          <p:sp>
            <p:nvSpPr>
              <p:cNvPr id="9" name="TextBox 8">
                <a:extLst>
                  <a:ext uri="{FF2B5EF4-FFF2-40B4-BE49-F238E27FC236}">
                    <a16:creationId xmlns:a16="http://schemas.microsoft.com/office/drawing/2014/main" id="{E62048A7-7C37-454F-8A56-DA06BB835A14}"/>
                  </a:ext>
                </a:extLst>
              </p:cNvPr>
              <p:cNvSpPr txBox="1">
                <a:spLocks noRot="1" noChangeAspect="1" noMove="1" noResize="1" noEditPoints="1" noAdjustHandles="1" noChangeArrowheads="1" noChangeShapeType="1" noTextEdit="1"/>
              </p:cNvSpPr>
              <p:nvPr/>
            </p:nvSpPr>
            <p:spPr>
              <a:xfrm>
                <a:off x="905710" y="4901092"/>
                <a:ext cx="7664073" cy="492186"/>
              </a:xfrm>
              <a:prstGeom prst="rect">
                <a:avLst/>
              </a:prstGeom>
              <a:blipFill>
                <a:blip r:embed="rId8"/>
                <a:stretch>
                  <a:fillRect l="-1432"/>
                </a:stretch>
              </a:blipFill>
            </p:spPr>
            <p:txBody>
              <a:bodyPr/>
              <a:lstStyle/>
              <a:p>
                <a:r>
                  <a:rPr lang="en-GB">
                    <a:noFill/>
                  </a:rPr>
                  <a:t> </a:t>
                </a:r>
              </a:p>
            </p:txBody>
          </p:sp>
        </mc:Fallback>
      </mc:AlternateContent>
      <p:sp>
        <p:nvSpPr>
          <p:cNvPr id="25" name="Oval 24">
            <a:extLst>
              <a:ext uri="{FF2B5EF4-FFF2-40B4-BE49-F238E27FC236}">
                <a16:creationId xmlns:a16="http://schemas.microsoft.com/office/drawing/2014/main" id="{2D8A36BD-E772-4CE6-8154-F8F238771D78}"/>
              </a:ext>
            </a:extLst>
          </p:cNvPr>
          <p:cNvSpPr/>
          <p:nvPr/>
        </p:nvSpPr>
        <p:spPr>
          <a:xfrm>
            <a:off x="2565898" y="4330180"/>
            <a:ext cx="648072"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F39466F-F886-4322-9312-060C13A2532B}"/>
              </a:ext>
            </a:extLst>
          </p:cNvPr>
          <p:cNvSpPr/>
          <p:nvPr/>
        </p:nvSpPr>
        <p:spPr>
          <a:xfrm>
            <a:off x="1848970" y="3604972"/>
            <a:ext cx="2638985" cy="5468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EDA41ECE-0346-4521-8B6A-EDB2A5B5B7F1}"/>
              </a:ext>
            </a:extLst>
          </p:cNvPr>
          <p:cNvCxnSpPr>
            <a:cxnSpLocks/>
            <a:stCxn id="25" idx="0"/>
            <a:endCxn id="26" idx="4"/>
          </p:cNvCxnSpPr>
          <p:nvPr/>
        </p:nvCxnSpPr>
        <p:spPr>
          <a:xfrm flipV="1">
            <a:off x="2889934" y="4151787"/>
            <a:ext cx="278529" cy="1783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1F6A223-F523-4622-8096-4355FAFE1CE9}"/>
              </a:ext>
            </a:extLst>
          </p:cNvPr>
          <p:cNvSpPr/>
          <p:nvPr/>
        </p:nvSpPr>
        <p:spPr>
          <a:xfrm>
            <a:off x="5146862" y="3577529"/>
            <a:ext cx="1448919" cy="3153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7071480D-DFCD-445D-ABCE-494F97553EE7}"/>
              </a:ext>
            </a:extLst>
          </p:cNvPr>
          <p:cNvSpPr/>
          <p:nvPr/>
        </p:nvSpPr>
        <p:spPr>
          <a:xfrm>
            <a:off x="5223249" y="2873617"/>
            <a:ext cx="585880" cy="3066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84D39C5F-F6AB-4663-8E4D-DF865521316D}"/>
              </a:ext>
            </a:extLst>
          </p:cNvPr>
          <p:cNvCxnSpPr>
            <a:cxnSpLocks/>
            <a:stCxn id="29" idx="4"/>
            <a:endCxn id="28" idx="0"/>
          </p:cNvCxnSpPr>
          <p:nvPr/>
        </p:nvCxnSpPr>
        <p:spPr>
          <a:xfrm>
            <a:off x="5516189" y="3180229"/>
            <a:ext cx="355133" cy="3973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BC6C301-8B3E-4DD8-8DB8-206A6631A4A7}"/>
              </a:ext>
            </a:extLst>
          </p:cNvPr>
          <p:cNvSpPr txBox="1"/>
          <p:nvPr/>
        </p:nvSpPr>
        <p:spPr>
          <a:xfrm>
            <a:off x="6595781" y="3400004"/>
            <a:ext cx="1307727" cy="153888"/>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If just one hidden layer</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B03C8830-07EC-46BC-A336-D03C40B66B0B}"/>
              </a:ext>
            </a:extLst>
          </p:cNvPr>
          <p:cNvCxnSpPr>
            <a:cxnSpLocks/>
          </p:cNvCxnSpPr>
          <p:nvPr/>
        </p:nvCxnSpPr>
        <p:spPr>
          <a:xfrm flipH="1">
            <a:off x="6424331" y="3590480"/>
            <a:ext cx="463924" cy="153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 name="Slide Number Placeholder 1"/>
          <p:cNvSpPr>
            <a:spLocks noGrp="1"/>
          </p:cNvSpPr>
          <p:nvPr>
            <p:ph type="sldNum" sz="quarter" idx="15"/>
          </p:nvPr>
        </p:nvSpPr>
        <p:spPr/>
        <p:txBody>
          <a:bodyPr/>
          <a:lstStyle/>
          <a:p>
            <a:fld id="{15C29056-5AFA-7949-831A-3EC086771171}" type="slidenum">
              <a:rPr lang="de-DE" smtClean="0"/>
              <a:pPr/>
              <a:t>54</a:t>
            </a:fld>
            <a:endParaRPr lang="de-DE" dirty="0"/>
          </a:p>
        </p:txBody>
      </p:sp>
    </p:spTree>
    <p:extLst>
      <p:ext uri="{BB962C8B-B14F-4D97-AF65-F5344CB8AC3E}">
        <p14:creationId xmlns:p14="http://schemas.microsoft.com/office/powerpoint/2010/main" val="271111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a:extLst>
              <a:ext uri="{FF2B5EF4-FFF2-40B4-BE49-F238E27FC236}">
                <a16:creationId xmlns:a16="http://schemas.microsoft.com/office/drawing/2014/main" id="{7F2708F2-08D8-42DE-AEBD-4A1B3DC9E968}"/>
              </a:ext>
            </a:extLst>
          </p:cNvPr>
          <p:cNvSpPr>
            <a:spLocks noGrp="1" noChangeArrowheads="1"/>
          </p:cNvSpPr>
          <p:nvPr>
            <p:ph type="title"/>
          </p:nvPr>
        </p:nvSpPr>
        <p:spPr/>
        <p:txBody>
          <a:bodyPr/>
          <a:lstStyle/>
          <a:p>
            <a:pPr eaLnBrk="1" hangingPunct="1"/>
            <a:r>
              <a:rPr lang="en-US" altLang="en-US" dirty="0"/>
              <a:t>… some Calculations for the Hidden Layer …</a:t>
            </a:r>
          </a:p>
        </p:txBody>
      </p:sp>
      <p:sp>
        <p:nvSpPr>
          <p:cNvPr id="2" name="Oval 1">
            <a:extLst>
              <a:ext uri="{FF2B5EF4-FFF2-40B4-BE49-F238E27FC236}">
                <a16:creationId xmlns:a16="http://schemas.microsoft.com/office/drawing/2014/main" id="{04D69FDD-3D64-4B79-B554-2E7F950415FE}"/>
              </a:ext>
            </a:extLst>
          </p:cNvPr>
          <p:cNvSpPr/>
          <p:nvPr/>
        </p:nvSpPr>
        <p:spPr>
          <a:xfrm>
            <a:off x="2667448" y="2925985"/>
            <a:ext cx="648072"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46EEAED-3C98-43B2-A4AF-9404CFFB275A}"/>
              </a:ext>
            </a:extLst>
          </p:cNvPr>
          <p:cNvSpPr/>
          <p:nvPr/>
        </p:nvSpPr>
        <p:spPr>
          <a:xfrm>
            <a:off x="1970239" y="2058552"/>
            <a:ext cx="2843808" cy="5468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F6262BA7-659B-4A4A-9918-3769C026EA9B}"/>
              </a:ext>
            </a:extLst>
          </p:cNvPr>
          <p:cNvCxnSpPr>
            <a:cxnSpLocks/>
            <a:stCxn id="2" idx="0"/>
            <a:endCxn id="15" idx="4"/>
          </p:cNvCxnSpPr>
          <p:nvPr/>
        </p:nvCxnSpPr>
        <p:spPr>
          <a:xfrm flipV="1">
            <a:off x="2991484" y="2605367"/>
            <a:ext cx="400659" cy="3206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244E052-2914-45DA-AF38-5ACC86916D8B}"/>
                  </a:ext>
                </a:extLst>
              </p:cNvPr>
              <p:cNvSpPr txBox="1"/>
              <p:nvPr/>
            </p:nvSpPr>
            <p:spPr>
              <a:xfrm>
                <a:off x="1026733" y="2188453"/>
                <a:ext cx="7664073" cy="260199"/>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b="0" i="1" smtClean="0">
                        <a:latin typeface="Cambria Math" panose="02040503050406030204" pitchFamily="18" charset="0"/>
                        <a:ea typeface="Cambria Math" panose="02040503050406030204" pitchFamily="18" charset="0"/>
                      </a:rPr>
                      <m:t>=</m:t>
                    </m:r>
                    <m:r>
                      <a:rPr lang="en-US" sz="1400" i="1">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smtClean="0">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𝛿</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𝑤</m:t>
                                </m:r>
                              </m:e>
                              <m:sub>
                                <m:r>
                                  <a:rPr lang="en-US" sz="1400" i="1">
                                    <a:latin typeface="Cambria Math" panose="02040503050406030204" pitchFamily="18" charset="0"/>
                                    <a:ea typeface="Cambria Math" panose="02040503050406030204" pitchFamily="18" charset="0"/>
                                  </a:rPr>
                                  <m:t>𝑗𝑘</m:t>
                                </m:r>
                              </m:sub>
                              <m:sup>
                                <m:r>
                                  <a:rPr lang="en-US" sz="1400" i="1">
                                    <a:latin typeface="Cambria Math" panose="02040503050406030204" pitchFamily="18" charset="0"/>
                                    <a:ea typeface="Cambria Math" panose="02040503050406030204" pitchFamily="18" charset="0"/>
                                  </a:rPr>
                                  <m:t>𝑜𝑢𝑡</m:t>
                                </m:r>
                              </m:sup>
                            </m:sSubSup>
                            <m:sSup>
                              <m:sSupPr>
                                <m:ctrlPr>
                                  <a:rPr lang="en-US" sz="1400" i="1">
                                    <a:latin typeface="Cambria Math" panose="02040503050406030204" pitchFamily="18" charset="0"/>
                                    <a:ea typeface="Cambria Math" panose="02040503050406030204" pitchFamily="18" charset="0"/>
                                  </a:rPr>
                                </m:ctrlPr>
                              </m:s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𝑓</m:t>
                                </m:r>
                              </m:e>
                              <m:sup>
                                <m:r>
                                  <a:rPr lang="en-US" sz="1400" i="1">
                                    <a:latin typeface="Cambria Math" panose="02040503050406030204" pitchFamily="18" charset="0"/>
                                    <a:ea typeface="Cambria Math" panose="02040503050406030204" pitchFamily="18" charset="0"/>
                                  </a:rPr>
                                  <m:t>′</m:t>
                                </m:r>
                              </m:sup>
                            </m:sSup>
                            <m:d>
                              <m:dPr>
                                <m:ctrlPr>
                                  <a:rPr lang="en-US" sz="1400" i="1">
                                    <a:latin typeface="Cambria Math" panose="02040503050406030204" pitchFamily="18" charset="0"/>
                                    <a:ea typeface="Cambria Math" panose="02040503050406030204" pitchFamily="18" charset="0"/>
                                  </a:rPr>
                                </m:ctrlPr>
                              </m:dPr>
                              <m:e>
                                <m:sSubSup>
                                  <m:sSubSupPr>
                                    <m:ctrlPr>
                                      <a:rPr lang="en-US" sz="1400" i="1" smtClean="0">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𝑛𝑒𝑡</m:t>
                                    </m:r>
                                  </m:e>
                                  <m:sub>
                                    <m:r>
                                      <a:rPr lang="en-US" sz="1400" b="0" i="1" smtClean="0">
                                        <a:latin typeface="Cambria Math" panose="02040503050406030204" pitchFamily="18" charset="0"/>
                                        <a:ea typeface="Cambria Math" panose="02040503050406030204" pitchFamily="18" charset="0"/>
                                      </a:rPr>
                                      <m:t>𝑗</m:t>
                                    </m:r>
                                  </m:sub>
                                  <m:sup>
                                    <m:r>
                                      <a:rPr lang="en-US" sz="1400" b="0" i="1" smtClean="0">
                                        <a:latin typeface="Cambria Math" panose="02040503050406030204" pitchFamily="18" charset="0"/>
                                        <a:ea typeface="Cambria Math" panose="02040503050406030204" pitchFamily="18" charset="0"/>
                                      </a:rPr>
                                      <m:t>h𝑖𝑑𝑑𝑒𝑛</m:t>
                                    </m:r>
                                  </m:sup>
                                </m:sSubSup>
                              </m:e>
                            </m:d>
                            <m:r>
                              <a:rPr lang="en-US" sz="1400" i="1">
                                <a:latin typeface="Cambria Math" panose="02040503050406030204" pitchFamily="18" charset="0"/>
                                <a:ea typeface="Cambria Math" panose="02040503050406030204" pitchFamily="18" charset="0"/>
                              </a:rPr>
                              <m:t>∙</m:t>
                            </m:r>
                            <m:sSub>
                              <m:sSubPr>
                                <m:ctrlPr>
                                  <a:rPr lang="en-US" sz="1400" i="1" smtClean="0">
                                    <a:latin typeface="Cambria Math" panose="02040503050406030204" pitchFamily="18" charset="0"/>
                                    <a:ea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𝑥</m:t>
                                </m:r>
                              </m:e>
                              <m:sub>
                                <m:r>
                                  <a:rPr lang="en-US" sz="1400" i="1">
                                    <a:latin typeface="Cambria Math" panose="02040503050406030204" pitchFamily="18" charset="0"/>
                                    <a:ea typeface="Cambria Math" panose="02040503050406030204" pitchFamily="18" charset="0"/>
                                  </a:rPr>
                                  <m:t>𝑖</m:t>
                                </m:r>
                              </m:sub>
                            </m:sSub>
                          </m:e>
                        </m:nary>
                      </m:e>
                    </m:nary>
                  </m:oMath>
                </a14:m>
                <a:endParaRPr lang="en-US" sz="1400" dirty="0"/>
              </a:p>
            </p:txBody>
          </p:sp>
        </mc:Choice>
        <mc:Fallback xmlns="">
          <p:sp>
            <p:nvSpPr>
              <p:cNvPr id="19" name="TextBox 18">
                <a:extLst>
                  <a:ext uri="{FF2B5EF4-FFF2-40B4-BE49-F238E27FC236}">
                    <a16:creationId xmlns:a16="http://schemas.microsoft.com/office/drawing/2014/main" id="{1244E052-2914-45DA-AF38-5ACC86916D8B}"/>
                  </a:ext>
                </a:extLst>
              </p:cNvPr>
              <p:cNvSpPr txBox="1">
                <a:spLocks noRot="1" noChangeAspect="1" noMove="1" noResize="1" noEditPoints="1" noAdjustHandles="1" noChangeArrowheads="1" noChangeShapeType="1" noTextEdit="1"/>
              </p:cNvSpPr>
              <p:nvPr/>
            </p:nvSpPr>
            <p:spPr>
              <a:xfrm>
                <a:off x="1026733" y="2188453"/>
                <a:ext cx="7664073" cy="260199"/>
              </a:xfrm>
              <a:prstGeom prst="rect">
                <a:avLst/>
              </a:prstGeom>
              <a:blipFill>
                <a:blip r:embed="rId2"/>
                <a:stretch>
                  <a:fillRect l="-1431" t="-130233" b="-1953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1E04FEE-87B3-4BD5-8437-BF739090FBA0}"/>
                  </a:ext>
                </a:extLst>
              </p:cNvPr>
              <p:cNvSpPr txBox="1"/>
              <p:nvPr/>
            </p:nvSpPr>
            <p:spPr>
              <a:xfrm>
                <a:off x="1026733" y="3011910"/>
                <a:ext cx="4563882" cy="260199"/>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𝛿</m:t>
                            </m:r>
                          </m:e>
                          <m:sub>
                            <m:r>
                              <a:rPr lang="en-US" sz="1400" b="0" i="1" smtClean="0">
                                <a:latin typeface="Cambria Math" panose="02040503050406030204" pitchFamily="18" charset="0"/>
                                <a:ea typeface="Cambria Math" panose="02040503050406030204" pitchFamily="18" charset="0"/>
                              </a:rPr>
                              <m:t>𝑗</m:t>
                            </m:r>
                          </m:sub>
                          <m:sup>
                            <m:r>
                              <a:rPr lang="en-US" sz="1400" b="0" i="1" smtClean="0">
                                <a:latin typeface="Cambria Math" panose="02040503050406030204" pitchFamily="18" charset="0"/>
                                <a:ea typeface="Cambria Math" panose="02040503050406030204" pitchFamily="18" charset="0"/>
                              </a:rPr>
                              <m:t>h𝑖𝑑𝑑𝑒𝑛</m:t>
                            </m:r>
                          </m:sup>
                        </m:sSubSup>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r>
                              <a:rPr lang="en-US" sz="1400" i="1">
                                <a:latin typeface="Cambria Math" panose="02040503050406030204" pitchFamily="18" charset="0"/>
                                <a:ea typeface="Cambria Math" panose="02040503050406030204" pitchFamily="18" charset="0"/>
                              </a:rPr>
                              <m:t>𝑖</m:t>
                            </m:r>
                          </m:sub>
                        </m:sSub>
                      </m:e>
                    </m:nary>
                  </m:oMath>
                </a14:m>
                <a:endParaRPr lang="en-US" sz="1400" dirty="0"/>
              </a:p>
            </p:txBody>
          </p:sp>
        </mc:Choice>
        <mc:Fallback xmlns="">
          <p:sp>
            <p:nvSpPr>
              <p:cNvPr id="21" name="TextBox 20">
                <a:extLst>
                  <a:ext uri="{FF2B5EF4-FFF2-40B4-BE49-F238E27FC236}">
                    <a16:creationId xmlns:a16="http://schemas.microsoft.com/office/drawing/2014/main" id="{41E04FEE-87B3-4BD5-8437-BF739090FBA0}"/>
                  </a:ext>
                </a:extLst>
              </p:cNvPr>
              <p:cNvSpPr txBox="1">
                <a:spLocks noRot="1" noChangeAspect="1" noMove="1" noResize="1" noEditPoints="1" noAdjustHandles="1" noChangeArrowheads="1" noChangeShapeType="1" noTextEdit="1"/>
              </p:cNvSpPr>
              <p:nvPr/>
            </p:nvSpPr>
            <p:spPr>
              <a:xfrm>
                <a:off x="1026733" y="3011910"/>
                <a:ext cx="4563882" cy="260199"/>
              </a:xfrm>
              <a:prstGeom prst="rect">
                <a:avLst/>
              </a:prstGeom>
              <a:blipFill>
                <a:blip r:embed="rId3"/>
                <a:stretch>
                  <a:fillRect l="-2403" t="-127907" b="-1976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8A4A56-1EBA-4896-A69F-CC3A3D8AD985}"/>
                  </a:ext>
                </a:extLst>
              </p:cNvPr>
              <p:cNvSpPr txBox="1"/>
              <p:nvPr/>
            </p:nvSpPr>
            <p:spPr>
              <a:xfrm>
                <a:off x="1026733" y="979237"/>
                <a:ext cx="7664073" cy="492186"/>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𝛿</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𝑤</m:t>
                                </m:r>
                              </m:e>
                              <m:sub>
                                <m:r>
                                  <a:rPr lang="en-US" sz="1400" b="0" i="1" smtClean="0">
                                    <a:latin typeface="Cambria Math" panose="02040503050406030204" pitchFamily="18" charset="0"/>
                                    <a:ea typeface="Cambria Math" panose="02040503050406030204" pitchFamily="18" charset="0"/>
                                  </a:rPr>
                                  <m:t>𝑗𝑘</m:t>
                                </m:r>
                              </m:sub>
                              <m:sup>
                                <m:r>
                                  <a:rPr lang="en-US" sz="1400" b="0" i="1" smtClean="0">
                                    <a:latin typeface="Cambria Math" panose="02040503050406030204" pitchFamily="18" charset="0"/>
                                    <a:ea typeface="Cambria Math" panose="02040503050406030204" pitchFamily="18" charset="0"/>
                                  </a:rPr>
                                  <m:t>𝑜𝑢𝑡</m:t>
                                </m:r>
                              </m:sup>
                            </m:sSubSup>
                            <m:r>
                              <a:rPr lang="de-DE" sz="1400" b="0" i="1" smtClean="0">
                                <a:latin typeface="Cambria Math" panose="02040503050406030204" pitchFamily="18" charset="0"/>
                                <a:ea typeface="Cambria Math" panose="02040503050406030204" pitchFamily="18" charset="0"/>
                              </a:rPr>
                              <m:t>  </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𝑓</m:t>
                                </m:r>
                                <m:d>
                                  <m:dPr>
                                    <m:ctrlPr>
                                      <a:rPr lang="en-US" sz="1400" i="1">
                                        <a:latin typeface="Cambria Math" panose="02040503050406030204" pitchFamily="18" charset="0"/>
                                        <a:ea typeface="Cambria Math" panose="02040503050406030204" pitchFamily="18" charset="0"/>
                                      </a:rPr>
                                    </m:ctrlPr>
                                  </m:dPr>
                                  <m:e>
                                    <m:nary>
                                      <m:naryPr>
                                        <m:chr m:val="∑"/>
                                        <m:ctrlPr>
                                          <a:rPr lang="en-US" sz="1400" i="1">
                                            <a:latin typeface="Cambria Math" panose="02040503050406030204" pitchFamily="18" charset="0"/>
                                            <a:ea typeface="Cambria Math" panose="02040503050406030204" pitchFamily="18" charset="0"/>
                                          </a:rPr>
                                        </m:ctrlPr>
                                      </m:naryPr>
                                      <m:sub>
                                        <m:sSup>
                                          <m:sSupPr>
                                            <m:ctrlPr>
                                              <a:rPr lang="en-US" sz="1400" i="1">
                                                <a:latin typeface="Cambria Math" panose="02040503050406030204" pitchFamily="18" charset="0"/>
                                                <a:ea typeface="Cambria Math" panose="02040503050406030204" pitchFamily="18" charset="0"/>
                                              </a:rPr>
                                            </m:ctrlPr>
                                          </m:sSupPr>
                                          <m:e>
                                            <m:r>
                                              <m:rPr>
                                                <m:brk m:alnAt="23"/>
                                              </m:rP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r>
                                          <m:rPr>
                                            <m:brk m:alnAt="23"/>
                                          </m:rP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𝑚</m:t>
                                        </m:r>
                                      </m:sup>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r>
                                              <a:rPr lang="en-US" sz="1400" b="0" i="1" smtClean="0">
                                                <a:latin typeface="Cambria Math" panose="02040503050406030204" pitchFamily="18" charset="0"/>
                                                <a:ea typeface="Cambria Math" panose="02040503050406030204" pitchFamily="18" charset="0"/>
                                              </a:rPr>
                                              <m:t>𝑗</m:t>
                                            </m:r>
                                          </m:sub>
                                          <m:sup>
                                            <m:r>
                                              <a:rPr lang="en-US" sz="1400" i="1">
                                                <a:latin typeface="Cambria Math" panose="02040503050406030204" pitchFamily="18" charset="0"/>
                                                <a:ea typeface="Cambria Math" panose="02040503050406030204" pitchFamily="18" charset="0"/>
                                              </a:rPr>
                                              <m:t>h𝑖𝑑𝑑𝑒𝑛</m:t>
                                            </m:r>
                                          </m:sup>
                                        </m:sSubSup>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sub>
                                        </m:sSub>
                                      </m:e>
                                    </m:nary>
                                  </m:e>
                                </m:d>
                              </m:num>
                              <m:den>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r>
                                      <a:rPr lang="de-DE" sz="1400" b="0" i="1" smtClean="0">
                                        <a:latin typeface="Cambria Math" panose="02040503050406030204" pitchFamily="18" charset="0"/>
                                        <a:ea typeface="Cambria Math" panose="02040503050406030204" pitchFamily="18" charset="0"/>
                                      </a:rPr>
                                      <m:t>𝑗𝑖</m:t>
                                    </m:r>
                                  </m:sub>
                                  <m:sup>
                                    <m:r>
                                      <a:rPr lang="en-US" sz="1400" i="1">
                                        <a:latin typeface="Cambria Math" panose="02040503050406030204" pitchFamily="18" charset="0"/>
                                        <a:ea typeface="Cambria Math" panose="02040503050406030204" pitchFamily="18" charset="0"/>
                                      </a:rPr>
                                      <m:t>h𝑖𝑑𝑑𝑒𝑛</m:t>
                                    </m:r>
                                  </m:sup>
                                </m:sSubSup>
                              </m:den>
                            </m:f>
                          </m:e>
                        </m:nary>
                      </m:e>
                    </m:nary>
                  </m:oMath>
                </a14:m>
                <a:endParaRPr lang="en-US" sz="1400" dirty="0"/>
              </a:p>
            </p:txBody>
          </p:sp>
        </mc:Choice>
        <mc:Fallback xmlns="">
          <p:sp>
            <p:nvSpPr>
              <p:cNvPr id="3" name="TextBox 2">
                <a:extLst>
                  <a:ext uri="{FF2B5EF4-FFF2-40B4-BE49-F238E27FC236}">
                    <a16:creationId xmlns:a16="http://schemas.microsoft.com/office/drawing/2014/main" id="{EC8A4A56-1EBA-4896-A69F-CC3A3D8AD985}"/>
                  </a:ext>
                </a:extLst>
              </p:cNvPr>
              <p:cNvSpPr txBox="1">
                <a:spLocks noRot="1" noChangeAspect="1" noMove="1" noResize="1" noEditPoints="1" noAdjustHandles="1" noChangeArrowheads="1" noChangeShapeType="1" noTextEdit="1"/>
              </p:cNvSpPr>
              <p:nvPr/>
            </p:nvSpPr>
            <p:spPr>
              <a:xfrm>
                <a:off x="1026733" y="979237"/>
                <a:ext cx="7664073" cy="492186"/>
              </a:xfrm>
              <a:prstGeom prst="rect">
                <a:avLst/>
              </a:prstGeom>
              <a:blipFill>
                <a:blip r:embed="rId4"/>
                <a:stretch>
                  <a:fillRect l="-1431" b="-1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B3953E7-84A4-4ED8-BFE0-6916C991956F}"/>
                  </a:ext>
                </a:extLst>
              </p:cNvPr>
              <p:cNvSpPr txBox="1"/>
              <p:nvPr/>
            </p:nvSpPr>
            <p:spPr>
              <a:xfrm>
                <a:off x="1026733" y="1603790"/>
                <a:ext cx="7664073" cy="322396"/>
              </a:xfrm>
              <a:prstGeom prst="rect">
                <a:avLst/>
              </a:prstGeom>
              <a:noFill/>
            </p:spPr>
            <p:txBody>
              <a:bodyPr wrap="square" lIns="0" tIns="0" rIns="0" bIns="0" rtlCol="0">
                <a:spAutoFit/>
              </a:bodyPr>
              <a:lstStyle/>
              <a:p>
                <a:r>
                  <a:rPr lang="en-US" sz="1400" b="0" dirty="0"/>
                  <a:t>…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𝜂</m:t>
                    </m:r>
                    <m:nary>
                      <m:naryPr>
                        <m:chr m:val="∑"/>
                        <m:supHide m:val="on"/>
                        <m:ctrlPr>
                          <a:rPr lang="en-US" sz="1400" i="1">
                            <a:latin typeface="Cambria Math" panose="02040503050406030204" pitchFamily="18" charset="0"/>
                            <a:ea typeface="Cambria Math" panose="02040503050406030204" pitchFamily="18" charset="0"/>
                          </a:rPr>
                        </m:ctrlPr>
                      </m:naryPr>
                      <m:sub>
                        <m:r>
                          <m:rPr>
                            <m:brk m:alnAt="7"/>
                          </m:rPr>
                          <a:rPr lang="en-US" sz="1400" i="1">
                            <a:latin typeface="Cambria Math" panose="02040503050406030204" pitchFamily="18" charset="0"/>
                            <a:ea typeface="Cambria Math" panose="02040503050406030204" pitchFamily="18" charset="0"/>
                          </a:rPr>
                          <m:t>𝑥</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𝑇</m:t>
                        </m:r>
                      </m:sub>
                      <m:sup/>
                      <m:e>
                        <m:nary>
                          <m:naryPr>
                            <m:chr m:val="∑"/>
                            <m:ctrlPr>
                              <a:rPr lang="en-US" sz="1400" i="1">
                                <a:latin typeface="Cambria Math" panose="02040503050406030204" pitchFamily="18" charset="0"/>
                                <a:ea typeface="Cambria Math" panose="02040503050406030204" pitchFamily="18" charset="0"/>
                              </a:rPr>
                            </m:ctrlPr>
                          </m:naryPr>
                          <m:sub>
                            <m:r>
                              <m:rPr>
                                <m:brk m:alnAt="23"/>
                              </m:rPr>
                              <a:rPr lang="en-US" sz="1400" i="1">
                                <a:latin typeface="Cambria Math" panose="02040503050406030204" pitchFamily="18" charset="0"/>
                                <a:ea typeface="Cambria Math" panose="02040503050406030204" pitchFamily="18" charset="0"/>
                              </a:rPr>
                              <m:t>𝑘</m:t>
                            </m:r>
                            <m:r>
                              <a:rPr lang="en-US" sz="1400" i="1">
                                <a:latin typeface="Cambria Math" panose="02040503050406030204" pitchFamily="18" charset="0"/>
                                <a:ea typeface="Cambria Math" panose="02040503050406030204" pitchFamily="18" charset="0"/>
                              </a:rPr>
                              <m:t>=1</m:t>
                            </m:r>
                          </m:sub>
                          <m:sup>
                            <m:r>
                              <a:rPr lang="de-DE" sz="1400" b="0" i="1" smtClean="0">
                                <a:latin typeface="Cambria Math" panose="02040503050406030204" pitchFamily="18" charset="0"/>
                                <a:ea typeface="Cambria Math" panose="02040503050406030204" pitchFamily="18" charset="0"/>
                              </a:rPr>
                              <m:t>𝑛</m:t>
                            </m:r>
                          </m:sup>
                          <m:e>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𝛿</m:t>
                                </m:r>
                              </m:e>
                              <m:sub>
                                <m:r>
                                  <a:rPr lang="en-US" sz="1400" i="1">
                                    <a:latin typeface="Cambria Math" panose="02040503050406030204" pitchFamily="18" charset="0"/>
                                    <a:ea typeface="Cambria Math" panose="02040503050406030204" pitchFamily="18" charset="0"/>
                                  </a:rPr>
                                  <m:t>𝑘</m:t>
                                </m:r>
                              </m:sub>
                              <m:sup>
                                <m:r>
                                  <a:rPr lang="en-US" sz="1400" i="1">
                                    <a:latin typeface="Cambria Math" panose="02040503050406030204" pitchFamily="18" charset="0"/>
                                    <a:ea typeface="Cambria Math" panose="02040503050406030204" pitchFamily="18" charset="0"/>
                                  </a:rPr>
                                  <m:t>𝑜𝑢𝑡</m:t>
                                </m:r>
                              </m:sup>
                            </m:sSubSup>
                            <m:sSubSup>
                              <m:sSubSupPr>
                                <m:ctrlPr>
                                  <a:rPr lang="en-US" sz="1400" i="1">
                                    <a:latin typeface="Cambria Math" panose="02040503050406030204" pitchFamily="18" charset="0"/>
                                    <a:ea typeface="Cambria Math" panose="02040503050406030204" pitchFamily="18" charset="0"/>
                                  </a:rPr>
                                </m:ctrlPr>
                              </m:sSub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𝑤</m:t>
                                </m:r>
                              </m:e>
                              <m:sub>
                                <m:r>
                                  <a:rPr lang="en-US" sz="1400" b="0" i="1" smtClean="0">
                                    <a:latin typeface="Cambria Math" panose="02040503050406030204" pitchFamily="18" charset="0"/>
                                    <a:ea typeface="Cambria Math" panose="02040503050406030204" pitchFamily="18" charset="0"/>
                                  </a:rPr>
                                  <m:t>𝑗𝑘</m:t>
                                </m:r>
                              </m:sub>
                              <m:sup>
                                <m:r>
                                  <a:rPr lang="en-US" sz="1400" b="0" i="1" smtClean="0">
                                    <a:latin typeface="Cambria Math" panose="02040503050406030204" pitchFamily="18" charset="0"/>
                                    <a:ea typeface="Cambria Math" panose="02040503050406030204" pitchFamily="18" charset="0"/>
                                  </a:rPr>
                                  <m:t>𝑜𝑢𝑡</m:t>
                                </m:r>
                              </m:sup>
                            </m:sSubSup>
                            <m:sSup>
                              <m:sSupPr>
                                <m:ctrlPr>
                                  <a:rPr lang="en-US" sz="1400" b="0" i="1" smtClean="0">
                                    <a:latin typeface="Cambria Math" panose="02040503050406030204" pitchFamily="18" charset="0"/>
                                    <a:ea typeface="Cambria Math" panose="02040503050406030204" pitchFamily="18" charset="0"/>
                                  </a:rPr>
                                </m:ctrlPr>
                              </m:sSupPr>
                              <m:e>
                                <m:r>
                                  <a:rPr lang="de-DE"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𝑓</m:t>
                                </m:r>
                              </m:e>
                              <m:sup>
                                <m:r>
                                  <a:rPr lang="en-US" sz="1400" b="0" i="1" smtClean="0">
                                    <a:latin typeface="Cambria Math" panose="02040503050406030204" pitchFamily="18" charset="0"/>
                                    <a:ea typeface="Cambria Math" panose="02040503050406030204" pitchFamily="18" charset="0"/>
                                  </a:rPr>
                                  <m:t>′</m:t>
                                </m:r>
                              </m:sup>
                            </m:sSup>
                            <m:d>
                              <m:dPr>
                                <m:ctrlPr>
                                  <a:rPr lang="en-US" sz="1400" i="1">
                                    <a:latin typeface="Cambria Math" panose="02040503050406030204" pitchFamily="18" charset="0"/>
                                    <a:ea typeface="Cambria Math" panose="02040503050406030204" pitchFamily="18" charset="0"/>
                                  </a:rPr>
                                </m:ctrlPr>
                              </m:dPr>
                              <m:e>
                                <m:nary>
                                  <m:naryPr>
                                    <m:chr m:val="∑"/>
                                    <m:ctrlPr>
                                      <a:rPr lang="en-US" sz="1400" i="1">
                                        <a:latin typeface="Cambria Math" panose="02040503050406030204" pitchFamily="18" charset="0"/>
                                        <a:ea typeface="Cambria Math" panose="02040503050406030204" pitchFamily="18" charset="0"/>
                                      </a:rPr>
                                    </m:ctrlPr>
                                  </m:naryPr>
                                  <m:sub>
                                    <m:sSup>
                                      <m:sSupPr>
                                        <m:ctrlPr>
                                          <a:rPr lang="en-US" sz="1400" i="1">
                                            <a:latin typeface="Cambria Math" panose="02040503050406030204" pitchFamily="18" charset="0"/>
                                            <a:ea typeface="Cambria Math" panose="02040503050406030204" pitchFamily="18" charset="0"/>
                                          </a:rPr>
                                        </m:ctrlPr>
                                      </m:sSupPr>
                                      <m:e>
                                        <m:r>
                                          <m:rPr>
                                            <m:brk m:alnAt="23"/>
                                          </m:rP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r>
                                      <m:rPr>
                                        <m:brk m:alnAt="23"/>
                                      </m:rP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𝑚</m:t>
                                    </m:r>
                                  </m:sup>
                                  <m:e>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𝑤</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r>
                                          <a:rPr lang="en-US" sz="1400" i="1">
                                            <a:latin typeface="Cambria Math" panose="02040503050406030204" pitchFamily="18" charset="0"/>
                                            <a:ea typeface="Cambria Math" panose="02040503050406030204" pitchFamily="18" charset="0"/>
                                          </a:rPr>
                                          <m:t>𝑗</m:t>
                                        </m:r>
                                      </m:sub>
                                      <m:sup>
                                        <m:r>
                                          <a:rPr lang="en-US" sz="1400" i="1">
                                            <a:latin typeface="Cambria Math" panose="02040503050406030204" pitchFamily="18" charset="0"/>
                                            <a:ea typeface="Cambria Math" panose="02040503050406030204" pitchFamily="18" charset="0"/>
                                          </a:rPr>
                                          <m:t>h𝑖𝑑𝑑𝑒𝑛</m:t>
                                        </m:r>
                                      </m:sup>
                                    </m:sSubSup>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𝑥</m:t>
                                        </m:r>
                                      </m:e>
                                      <m:sub>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𝑖</m:t>
                                            </m:r>
                                          </m:e>
                                          <m:sup>
                                            <m:r>
                                              <a:rPr lang="en-US" sz="1400" i="1">
                                                <a:latin typeface="Cambria Math" panose="02040503050406030204" pitchFamily="18" charset="0"/>
                                                <a:ea typeface="Cambria Math" panose="02040503050406030204" pitchFamily="18" charset="0"/>
                                              </a:rPr>
                                              <m:t>′</m:t>
                                            </m:r>
                                          </m:sup>
                                        </m:sSup>
                                      </m:sub>
                                    </m:sSub>
                                  </m:e>
                                </m:nary>
                              </m:e>
                            </m:d>
                            <m:r>
                              <a:rPr lang="en-US" sz="1400" i="1" smtClean="0">
                                <a:latin typeface="Cambria Math" panose="02040503050406030204" pitchFamily="18" charset="0"/>
                                <a:ea typeface="Cambria Math" panose="02040503050406030204" pitchFamily="18" charset="0"/>
                              </a:rPr>
                              <m:t>∙</m:t>
                            </m:r>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𝑖</m:t>
                                </m:r>
                              </m:sub>
                            </m:sSub>
                          </m:e>
                        </m:nary>
                      </m:e>
                    </m:nary>
                  </m:oMath>
                </a14:m>
                <a:endParaRPr lang="en-US" sz="1400" dirty="0"/>
              </a:p>
            </p:txBody>
          </p:sp>
        </mc:Choice>
        <mc:Fallback xmlns="">
          <p:sp>
            <p:nvSpPr>
              <p:cNvPr id="7" name="TextBox 6">
                <a:extLst>
                  <a:ext uri="{FF2B5EF4-FFF2-40B4-BE49-F238E27FC236}">
                    <a16:creationId xmlns:a16="http://schemas.microsoft.com/office/drawing/2014/main" id="{1B3953E7-84A4-4ED8-BFE0-6916C991956F}"/>
                  </a:ext>
                </a:extLst>
              </p:cNvPr>
              <p:cNvSpPr txBox="1">
                <a:spLocks noRot="1" noChangeAspect="1" noMove="1" noResize="1" noEditPoints="1" noAdjustHandles="1" noChangeArrowheads="1" noChangeShapeType="1" noTextEdit="1"/>
              </p:cNvSpPr>
              <p:nvPr/>
            </p:nvSpPr>
            <p:spPr>
              <a:xfrm>
                <a:off x="1026733" y="1603790"/>
                <a:ext cx="7664073" cy="322396"/>
              </a:xfrm>
              <a:prstGeom prst="rect">
                <a:avLst/>
              </a:prstGeom>
              <a:blipFill>
                <a:blip r:embed="rId5"/>
                <a:stretch>
                  <a:fillRect l="-1431" t="-92453" b="-1528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5F782CC-4030-4C9D-B59F-BA5F4F5F76D9}"/>
                  </a:ext>
                </a:extLst>
              </p:cNvPr>
              <p:cNvSpPr txBox="1"/>
              <p:nvPr/>
            </p:nvSpPr>
            <p:spPr>
              <a:xfrm>
                <a:off x="3597174" y="3615208"/>
                <a:ext cx="3711388" cy="76450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sSubSup>
                        <m:sSubSupPr>
                          <m:ctrlPr>
                            <a:rPr lang="en-US" sz="180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𝑤</m:t>
                          </m:r>
                        </m:e>
                        <m:sub>
                          <m:r>
                            <a:rPr lang="de-DE" sz="1800" b="0" i="1" smtClean="0">
                              <a:latin typeface="Cambria Math" panose="02040503050406030204" pitchFamily="18" charset="0"/>
                              <a:ea typeface="Cambria Math" panose="02040503050406030204" pitchFamily="18" charset="0"/>
                            </a:rPr>
                            <m:t>𝑗𝑖</m:t>
                          </m:r>
                        </m:sub>
                        <m:sup>
                          <m:r>
                            <a:rPr lang="en-US" sz="1800" b="0" i="1" smtClean="0">
                              <a:latin typeface="Cambria Math" panose="02040503050406030204" pitchFamily="18" charset="0"/>
                              <a:ea typeface="Cambria Math" panose="02040503050406030204" pitchFamily="18" charset="0"/>
                            </a:rPr>
                            <m:t>h𝑖𝑑𝑑𝑒𝑛</m:t>
                          </m:r>
                        </m:sup>
                      </m:sSubSup>
                      <m:r>
                        <a:rPr lang="en-US" sz="1800" b="0" i="1" smtClean="0">
                          <a:latin typeface="Cambria Math" panose="02040503050406030204" pitchFamily="18" charset="0"/>
                          <a:ea typeface="Cambria Math" panose="02040503050406030204" pitchFamily="18" charset="0"/>
                        </a:rPr>
                        <m:t>=</m:t>
                      </m:r>
                      <m:r>
                        <a:rPr lang="de-DE" sz="1800" b="0" i="1" smtClean="0">
                          <a:latin typeface="Cambria Math" panose="02040503050406030204" pitchFamily="18" charset="0"/>
                          <a:ea typeface="Cambria Math" panose="02040503050406030204" pitchFamily="18" charset="0"/>
                        </a:rPr>
                        <m:t>− </m:t>
                      </m:r>
                      <m:r>
                        <a:rPr lang="en-US" sz="1800" i="1">
                          <a:latin typeface="Cambria Math" panose="02040503050406030204" pitchFamily="18" charset="0"/>
                        </a:rPr>
                        <m:t>𝜂</m:t>
                      </m:r>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sub>
                        <m:sup/>
                        <m:e>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𝑗</m:t>
                              </m:r>
                            </m:sub>
                            <m:sup>
                              <m:r>
                                <a:rPr lang="en-US" i="1">
                                  <a:latin typeface="Cambria Math" panose="02040503050406030204" pitchFamily="18" charset="0"/>
                                  <a:ea typeface="Cambria Math" panose="02040503050406030204" pitchFamily="18" charset="0"/>
                                </a:rPr>
                                <m:t>h𝑖𝑑𝑑𝑒𝑛</m:t>
                              </m:r>
                            </m:sup>
                          </m:sSubSup>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e>
                      </m:nary>
                    </m:oMath>
                  </m:oMathPara>
                </a14:m>
                <a:endParaRPr lang="en-GB" dirty="0"/>
              </a:p>
            </p:txBody>
          </p:sp>
        </mc:Choice>
        <mc:Fallback xmlns="">
          <p:sp>
            <p:nvSpPr>
              <p:cNvPr id="28" name="TextBox 27">
                <a:extLst>
                  <a:ext uri="{FF2B5EF4-FFF2-40B4-BE49-F238E27FC236}">
                    <a16:creationId xmlns:a16="http://schemas.microsoft.com/office/drawing/2014/main" id="{95F782CC-4030-4C9D-B59F-BA5F4F5F76D9}"/>
                  </a:ext>
                </a:extLst>
              </p:cNvPr>
              <p:cNvSpPr txBox="1">
                <a:spLocks noRot="1" noChangeAspect="1" noMove="1" noResize="1" noEditPoints="1" noAdjustHandles="1" noChangeArrowheads="1" noChangeShapeType="1" noTextEdit="1"/>
              </p:cNvSpPr>
              <p:nvPr/>
            </p:nvSpPr>
            <p:spPr>
              <a:xfrm>
                <a:off x="3597174" y="3615208"/>
                <a:ext cx="3711388" cy="76450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7FB848-2D79-48F9-B0DB-B2FFF3B08AF5}"/>
                  </a:ext>
                </a:extLst>
              </p:cNvPr>
              <p:cNvSpPr txBox="1"/>
              <p:nvPr/>
            </p:nvSpPr>
            <p:spPr>
              <a:xfrm>
                <a:off x="3926542" y="4404459"/>
                <a:ext cx="4108076" cy="8485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𝛿</m:t>
                          </m:r>
                        </m:e>
                        <m:sub>
                          <m:r>
                            <a:rPr lang="de-DE" i="1">
                              <a:latin typeface="Cambria Math" panose="02040503050406030204" pitchFamily="18" charset="0"/>
                            </a:rPr>
                            <m:t>𝑗</m:t>
                          </m:r>
                        </m:sub>
                        <m:sup>
                          <m:r>
                            <a:rPr lang="de-DE" b="0" i="1" smtClean="0">
                              <a:latin typeface="Cambria Math" panose="02040503050406030204" pitchFamily="18" charset="0"/>
                            </a:rPr>
                            <m:t>h𝑖𝑑𝑑𝑒𝑛</m:t>
                          </m:r>
                        </m:sup>
                      </m:sSubSup>
                      <m:r>
                        <a:rPr lang="de-DE" b="0" i="1" smtClean="0">
                          <a:latin typeface="Cambria Math" panose="02040503050406030204" pitchFamily="18" charset="0"/>
                        </a:rPr>
                        <m:t>=</m:t>
                      </m:r>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𝑘</m:t>
                          </m:r>
                          <m:r>
                            <a:rPr lang="en-US"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𝑛</m:t>
                          </m:r>
                        </m:sup>
                        <m:e>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𝑘</m:t>
                              </m:r>
                            </m:sub>
                            <m:sup>
                              <m:r>
                                <a:rPr lang="en-US" i="1">
                                  <a:latin typeface="Cambria Math" panose="02040503050406030204" pitchFamily="18" charset="0"/>
                                  <a:ea typeface="Cambria Math" panose="02040503050406030204" pitchFamily="18" charset="0"/>
                                </a:rPr>
                                <m:t>𝑜𝑢𝑡</m:t>
                              </m:r>
                            </m:sup>
                          </m:sSubSup>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sub>
                              <m:r>
                                <a:rPr lang="en-US" i="1">
                                  <a:latin typeface="Cambria Math" panose="02040503050406030204" pitchFamily="18" charset="0"/>
                                  <a:ea typeface="Cambria Math" panose="02040503050406030204" pitchFamily="18" charset="0"/>
                                </a:rPr>
                                <m:t>𝑗𝑘</m:t>
                              </m:r>
                            </m:sub>
                            <m:sup>
                              <m:r>
                                <a:rPr lang="en-US" i="1">
                                  <a:latin typeface="Cambria Math" panose="02040503050406030204" pitchFamily="18" charset="0"/>
                                  <a:ea typeface="Cambria Math" panose="02040503050406030204" pitchFamily="18" charset="0"/>
                                </a:rPr>
                                <m:t>𝑜𝑢𝑡</m:t>
                              </m:r>
                            </m:sup>
                          </m:sSubSup>
                          <m:sSup>
                            <m:sSupPr>
                              <m:ctrlPr>
                                <a:rPr lang="en-US"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𝑓</m:t>
                              </m:r>
                            </m:e>
                            <m:sup>
                              <m:r>
                                <a:rPr lang="en-US" i="1">
                                  <a:latin typeface="Cambria Math" panose="02040503050406030204" pitchFamily="18" charset="0"/>
                                  <a:ea typeface="Cambria Math" panose="02040503050406030204" pitchFamily="18" charset="0"/>
                                </a:rPr>
                                <m:t>′</m:t>
                              </m:r>
                            </m:sup>
                          </m:sSup>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𝑛𝑒𝑡</m:t>
                                  </m:r>
                                </m:e>
                                <m:sub>
                                  <m:r>
                                    <a:rPr lang="en-US" i="1">
                                      <a:latin typeface="Cambria Math" panose="02040503050406030204" pitchFamily="18" charset="0"/>
                                      <a:ea typeface="Cambria Math" panose="02040503050406030204" pitchFamily="18" charset="0"/>
                                    </a:rPr>
                                    <m:t>𝑗</m:t>
                                  </m:r>
                                </m:sub>
                                <m:sup>
                                  <m:r>
                                    <a:rPr lang="en-US" i="1">
                                      <a:latin typeface="Cambria Math" panose="02040503050406030204" pitchFamily="18" charset="0"/>
                                      <a:ea typeface="Cambria Math" panose="02040503050406030204" pitchFamily="18" charset="0"/>
                                    </a:rPr>
                                    <m:t>h𝑖𝑑𝑑𝑒𝑛</m:t>
                                  </m:r>
                                </m:sup>
                              </m:sSubSup>
                            </m:e>
                          </m:d>
                        </m:e>
                      </m:nary>
                    </m:oMath>
                  </m:oMathPara>
                </a14:m>
                <a:endParaRPr lang="en-GB" dirty="0"/>
              </a:p>
            </p:txBody>
          </p:sp>
        </mc:Choice>
        <mc:Fallback xmlns="">
          <p:sp>
            <p:nvSpPr>
              <p:cNvPr id="30" name="TextBox 29">
                <a:extLst>
                  <a:ext uri="{FF2B5EF4-FFF2-40B4-BE49-F238E27FC236}">
                    <a16:creationId xmlns:a16="http://schemas.microsoft.com/office/drawing/2014/main" id="{017FB848-2D79-48F9-B0DB-B2FFF3B08AF5}"/>
                  </a:ext>
                </a:extLst>
              </p:cNvPr>
              <p:cNvSpPr txBox="1">
                <a:spLocks noRot="1" noChangeAspect="1" noMove="1" noResize="1" noEditPoints="1" noAdjustHandles="1" noChangeArrowheads="1" noChangeShapeType="1" noTextEdit="1"/>
              </p:cNvSpPr>
              <p:nvPr/>
            </p:nvSpPr>
            <p:spPr>
              <a:xfrm>
                <a:off x="3926542" y="4404459"/>
                <a:ext cx="4108076" cy="848502"/>
              </a:xfrm>
              <a:prstGeom prst="rect">
                <a:avLst/>
              </a:prstGeom>
              <a:blipFill>
                <a:blip r:embed="rId7"/>
                <a:stretch>
                  <a:fillRect/>
                </a:stretch>
              </a:blipFill>
            </p:spPr>
            <p:txBody>
              <a:bodyPr/>
              <a:lstStyle/>
              <a:p>
                <a:r>
                  <a:rPr lang="en-GB">
                    <a:noFill/>
                  </a:rPr>
                  <a:t> </a:t>
                </a:r>
              </a:p>
            </p:txBody>
          </p:sp>
        </mc:Fallback>
      </mc:AlternateContent>
      <p:sp>
        <p:nvSpPr>
          <p:cNvPr id="31" name="TextBox 30">
            <a:extLst>
              <a:ext uri="{FF2B5EF4-FFF2-40B4-BE49-F238E27FC236}">
                <a16:creationId xmlns:a16="http://schemas.microsoft.com/office/drawing/2014/main" id="{B782E78D-E264-4B18-B651-1D8E3559DC25}"/>
              </a:ext>
            </a:extLst>
          </p:cNvPr>
          <p:cNvSpPr txBox="1"/>
          <p:nvPr/>
        </p:nvSpPr>
        <p:spPr>
          <a:xfrm>
            <a:off x="6868730" y="3298167"/>
            <a:ext cx="1822076" cy="153888"/>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As for weights to output neurons</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32" name="Straight Arrow Connector 31">
            <a:extLst>
              <a:ext uri="{FF2B5EF4-FFF2-40B4-BE49-F238E27FC236}">
                <a16:creationId xmlns:a16="http://schemas.microsoft.com/office/drawing/2014/main" id="{ECFA9502-2663-4090-A00F-21C1BC5B6FDF}"/>
              </a:ext>
            </a:extLst>
          </p:cNvPr>
          <p:cNvCxnSpPr>
            <a:cxnSpLocks/>
          </p:cNvCxnSpPr>
          <p:nvPr/>
        </p:nvCxnSpPr>
        <p:spPr>
          <a:xfrm flipH="1">
            <a:off x="6821021" y="3487839"/>
            <a:ext cx="424226" cy="3043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3B34FBF3-2957-41B6-9C84-E78258812B11}"/>
              </a:ext>
            </a:extLst>
          </p:cNvPr>
          <p:cNvPicPr>
            <a:picLocks noChangeAspect="1"/>
          </p:cNvPicPr>
          <p:nvPr/>
        </p:nvPicPr>
        <p:blipFill>
          <a:blip r:embed="rId8"/>
          <a:stretch>
            <a:fillRect/>
          </a:stretch>
        </p:blipFill>
        <p:spPr>
          <a:xfrm>
            <a:off x="87406" y="3540758"/>
            <a:ext cx="2855429" cy="1705040"/>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0B355A1-7C53-4E86-873C-07DCBA6F7D04}"/>
                  </a:ext>
                </a:extLst>
              </p:cNvPr>
              <p:cNvSpPr txBox="1"/>
              <p:nvPr/>
            </p:nvSpPr>
            <p:spPr>
              <a:xfrm>
                <a:off x="1391770" y="5107235"/>
                <a:ext cx="665629" cy="3155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b="0" i="1" smtClean="0">
                              <a:latin typeface="Cambria Math" panose="02040503050406030204" pitchFamily="18" charset="0"/>
                            </a:rPr>
                            <m:t>𝑜</m:t>
                          </m:r>
                        </m:e>
                        <m:sub>
                          <m:r>
                            <a:rPr lang="de-DE" sz="1200" b="0" i="1" smtClean="0">
                              <a:latin typeface="Cambria Math" panose="02040503050406030204" pitchFamily="18" charset="0"/>
                            </a:rPr>
                            <m:t>𝑗</m:t>
                          </m:r>
                        </m:sub>
                        <m:sup>
                          <m:r>
                            <a:rPr lang="de-DE" sz="1200" b="0" i="1" dirty="0" smtClean="0">
                              <a:latin typeface="Cambria Math" panose="02040503050406030204" pitchFamily="18" charset="0"/>
                              <a:ea typeface="Cambria Math" panose="02040503050406030204" pitchFamily="18" charset="0"/>
                            </a:rPr>
                            <m:t>h𝑖𝑑𝑑𝑒𝑛</m:t>
                          </m:r>
                        </m:sup>
                      </m:sSubSup>
                    </m:oMath>
                  </m:oMathPara>
                </a14:m>
                <a:endParaRPr lang="en-GB" sz="1200" dirty="0"/>
              </a:p>
            </p:txBody>
          </p:sp>
        </mc:Choice>
        <mc:Fallback xmlns="">
          <p:sp>
            <p:nvSpPr>
              <p:cNvPr id="36" name="TextBox 35">
                <a:extLst>
                  <a:ext uri="{FF2B5EF4-FFF2-40B4-BE49-F238E27FC236}">
                    <a16:creationId xmlns:a16="http://schemas.microsoft.com/office/drawing/2014/main" id="{20B355A1-7C53-4E86-873C-07DCBA6F7D04}"/>
                  </a:ext>
                </a:extLst>
              </p:cNvPr>
              <p:cNvSpPr txBox="1">
                <a:spLocks noRot="1" noChangeAspect="1" noMove="1" noResize="1" noEditPoints="1" noAdjustHandles="1" noChangeArrowheads="1" noChangeShapeType="1" noTextEdit="1"/>
              </p:cNvSpPr>
              <p:nvPr/>
            </p:nvSpPr>
            <p:spPr>
              <a:xfrm>
                <a:off x="1391770" y="5107235"/>
                <a:ext cx="665629" cy="315536"/>
              </a:xfrm>
              <a:prstGeom prst="rect">
                <a:avLst/>
              </a:prstGeom>
              <a:blipFill>
                <a:blip r:embed="rId9"/>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3341ABC-A7B2-4D95-84FD-DA3A71D754D9}"/>
                  </a:ext>
                </a:extLst>
              </p:cNvPr>
              <p:cNvSpPr txBox="1"/>
              <p:nvPr/>
            </p:nvSpPr>
            <p:spPr>
              <a:xfrm>
                <a:off x="457246" y="4977221"/>
                <a:ext cx="420221" cy="3155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b="0" i="1" dirty="0" smtClean="0">
                              <a:latin typeface="Cambria Math" panose="02040503050406030204" pitchFamily="18" charset="0"/>
                              <a:ea typeface="Cambria Math" panose="02040503050406030204" pitchFamily="18" charset="0"/>
                            </a:rPr>
                            <m:t>𝑗𝑖</m:t>
                          </m:r>
                        </m:sub>
                        <m:sup>
                          <m:r>
                            <a:rPr lang="de-DE" sz="1200" b="0" i="1" dirty="0" smtClean="0">
                              <a:latin typeface="Cambria Math" panose="02040503050406030204" pitchFamily="18" charset="0"/>
                              <a:ea typeface="Cambria Math" panose="02040503050406030204" pitchFamily="18" charset="0"/>
                            </a:rPr>
                            <m:t>h𝑖𝑑𝑑𝑒𝑛</m:t>
                          </m:r>
                        </m:sup>
                      </m:sSubSup>
                    </m:oMath>
                  </m:oMathPara>
                </a14:m>
                <a:endParaRPr lang="en-GB" sz="1200" dirty="0"/>
              </a:p>
            </p:txBody>
          </p:sp>
        </mc:Choice>
        <mc:Fallback xmlns="">
          <p:sp>
            <p:nvSpPr>
              <p:cNvPr id="37" name="TextBox 36">
                <a:extLst>
                  <a:ext uri="{FF2B5EF4-FFF2-40B4-BE49-F238E27FC236}">
                    <a16:creationId xmlns:a16="http://schemas.microsoft.com/office/drawing/2014/main" id="{53341ABC-A7B2-4D95-84FD-DA3A71D754D9}"/>
                  </a:ext>
                </a:extLst>
              </p:cNvPr>
              <p:cNvSpPr txBox="1">
                <a:spLocks noRot="1" noChangeAspect="1" noMove="1" noResize="1" noEditPoints="1" noAdjustHandles="1" noChangeArrowheads="1" noChangeShapeType="1" noTextEdit="1"/>
              </p:cNvSpPr>
              <p:nvPr/>
            </p:nvSpPr>
            <p:spPr>
              <a:xfrm>
                <a:off x="457246" y="4977221"/>
                <a:ext cx="420221" cy="315536"/>
              </a:xfrm>
              <a:prstGeom prst="rect">
                <a:avLst/>
              </a:prstGeom>
              <a:blipFill>
                <a:blip r:embed="rId10"/>
                <a:stretch>
                  <a:fillRect r="-52174" b="-57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F3D5980-21C0-45C5-A708-4E24C8039D2D}"/>
                  </a:ext>
                </a:extLst>
              </p:cNvPr>
              <p:cNvSpPr txBox="1"/>
              <p:nvPr/>
            </p:nvSpPr>
            <p:spPr>
              <a:xfrm>
                <a:off x="170283" y="4810967"/>
                <a:ext cx="276131"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200" i="1" dirty="0" smtClean="0">
                              <a:latin typeface="Cambria Math" panose="02040503050406030204" pitchFamily="18" charset="0"/>
                              <a:ea typeface="Cambria Math" panose="02040503050406030204" pitchFamily="18" charset="0"/>
                            </a:rPr>
                          </m:ctrlPr>
                        </m:sSubPr>
                        <m:e>
                          <m:r>
                            <a:rPr lang="de-DE" sz="1200" b="0" i="1" dirty="0" smtClean="0">
                              <a:latin typeface="Cambria Math" panose="02040503050406030204" pitchFamily="18" charset="0"/>
                              <a:ea typeface="Cambria Math" panose="02040503050406030204" pitchFamily="18" charset="0"/>
                            </a:rPr>
                            <m:t>𝑥</m:t>
                          </m:r>
                        </m:e>
                        <m:sub>
                          <m:r>
                            <a:rPr lang="de-DE" sz="1200" b="0" i="1" dirty="0" smtClean="0">
                              <a:latin typeface="Cambria Math" panose="02040503050406030204" pitchFamily="18" charset="0"/>
                              <a:ea typeface="Cambria Math" panose="02040503050406030204" pitchFamily="18" charset="0"/>
                            </a:rPr>
                            <m:t>𝑖</m:t>
                          </m:r>
                        </m:sub>
                      </m:sSub>
                    </m:oMath>
                  </m:oMathPara>
                </a14:m>
                <a:endParaRPr lang="en-GB" sz="1200" dirty="0"/>
              </a:p>
            </p:txBody>
          </p:sp>
        </mc:Choice>
        <mc:Fallback xmlns="">
          <p:sp>
            <p:nvSpPr>
              <p:cNvPr id="38" name="TextBox 37">
                <a:extLst>
                  <a:ext uri="{FF2B5EF4-FFF2-40B4-BE49-F238E27FC236}">
                    <a16:creationId xmlns:a16="http://schemas.microsoft.com/office/drawing/2014/main" id="{5F3D5980-21C0-45C5-A708-4E24C8039D2D}"/>
                  </a:ext>
                </a:extLst>
              </p:cNvPr>
              <p:cNvSpPr txBox="1">
                <a:spLocks noRot="1" noChangeAspect="1" noMove="1" noResize="1" noEditPoints="1" noAdjustHandles="1" noChangeArrowheads="1" noChangeShapeType="1" noTextEdit="1"/>
              </p:cNvSpPr>
              <p:nvPr/>
            </p:nvSpPr>
            <p:spPr>
              <a:xfrm>
                <a:off x="170283" y="4810967"/>
                <a:ext cx="276131" cy="276999"/>
              </a:xfrm>
              <a:prstGeom prst="rect">
                <a:avLst/>
              </a:prstGeom>
              <a:blipFill>
                <a:blip r:embed="rId11"/>
                <a:stretch>
                  <a:fillRect/>
                </a:stretch>
              </a:blipFill>
            </p:spPr>
            <p:txBody>
              <a:bodyPr/>
              <a:lstStyle/>
              <a:p>
                <a:r>
                  <a:rPr lang="en-GB">
                    <a:noFill/>
                  </a:rPr>
                  <a:t> </a:t>
                </a:r>
              </a:p>
            </p:txBody>
          </p:sp>
        </mc:Fallback>
      </mc:AlternateContent>
      <p:cxnSp>
        <p:nvCxnSpPr>
          <p:cNvPr id="39" name="Straight Arrow Connector 38">
            <a:extLst>
              <a:ext uri="{FF2B5EF4-FFF2-40B4-BE49-F238E27FC236}">
                <a16:creationId xmlns:a16="http://schemas.microsoft.com/office/drawing/2014/main" id="{307FCC47-BDD8-48E5-A492-915D7D1B77CE}"/>
              </a:ext>
            </a:extLst>
          </p:cNvPr>
          <p:cNvCxnSpPr>
            <a:cxnSpLocks/>
          </p:cNvCxnSpPr>
          <p:nvPr/>
        </p:nvCxnSpPr>
        <p:spPr>
          <a:xfrm flipH="1">
            <a:off x="1485045" y="4708572"/>
            <a:ext cx="751464" cy="375007"/>
          </a:xfrm>
          <a:prstGeom prst="straightConnector1">
            <a:avLst/>
          </a:prstGeom>
          <a:ln w="57150" cap="rnd" cmpd="sng">
            <a:solidFill>
              <a:schemeClr val="accent1"/>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5E7E7F3-D45E-4999-B8DD-F8EF7888113F}"/>
                  </a:ext>
                </a:extLst>
              </p:cNvPr>
              <p:cNvSpPr txBox="1"/>
              <p:nvPr/>
            </p:nvSpPr>
            <p:spPr>
              <a:xfrm>
                <a:off x="1821975" y="4865242"/>
                <a:ext cx="420221" cy="306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b="0" i="1" dirty="0" smtClean="0">
                              <a:latin typeface="Cambria Math" panose="02040503050406030204" pitchFamily="18" charset="0"/>
                              <a:ea typeface="Cambria Math" panose="02040503050406030204" pitchFamily="18" charset="0"/>
                            </a:rPr>
                            <m:t>𝑗𝑘</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40" name="TextBox 39">
                <a:extLst>
                  <a:ext uri="{FF2B5EF4-FFF2-40B4-BE49-F238E27FC236}">
                    <a16:creationId xmlns:a16="http://schemas.microsoft.com/office/drawing/2014/main" id="{05E7E7F3-D45E-4999-B8DD-F8EF7888113F}"/>
                  </a:ext>
                </a:extLst>
              </p:cNvPr>
              <p:cNvSpPr txBox="1">
                <a:spLocks noRot="1" noChangeAspect="1" noMove="1" noResize="1" noEditPoints="1" noAdjustHandles="1" noChangeArrowheads="1" noChangeShapeType="1" noTextEdit="1"/>
              </p:cNvSpPr>
              <p:nvPr/>
            </p:nvSpPr>
            <p:spPr>
              <a:xfrm>
                <a:off x="1821975" y="4865242"/>
                <a:ext cx="420221" cy="306751"/>
              </a:xfrm>
              <a:prstGeom prst="rect">
                <a:avLst/>
              </a:prstGeom>
              <a:blipFill>
                <a:blip r:embed="rId12"/>
                <a:stretch>
                  <a:fillRect r="-4348" b="-6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BDCBE72-A46B-4D9A-9B1E-B9073EC0D97D}"/>
                  </a:ext>
                </a:extLst>
              </p:cNvPr>
              <p:cNvSpPr txBox="1"/>
              <p:nvPr/>
            </p:nvSpPr>
            <p:spPr>
              <a:xfrm>
                <a:off x="2512528" y="4744647"/>
                <a:ext cx="420221" cy="2831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rPr>
                            <m:t>𝛿</m:t>
                          </m:r>
                        </m:e>
                        <m:sub>
                          <m:r>
                            <a:rPr lang="de-DE" sz="1200" b="0" i="1" smtClean="0">
                              <a:latin typeface="Cambria Math" panose="02040503050406030204" pitchFamily="18" charset="0"/>
                            </a:rPr>
                            <m:t>𝑘</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41" name="TextBox 40">
                <a:extLst>
                  <a:ext uri="{FF2B5EF4-FFF2-40B4-BE49-F238E27FC236}">
                    <a16:creationId xmlns:a16="http://schemas.microsoft.com/office/drawing/2014/main" id="{8BDCBE72-A46B-4D9A-9B1E-B9073EC0D97D}"/>
                  </a:ext>
                </a:extLst>
              </p:cNvPr>
              <p:cNvSpPr txBox="1">
                <a:spLocks noRot="1" noChangeAspect="1" noMove="1" noResize="1" noEditPoints="1" noAdjustHandles="1" noChangeArrowheads="1" noChangeShapeType="1" noTextEdit="1"/>
              </p:cNvSpPr>
              <p:nvPr/>
            </p:nvSpPr>
            <p:spPr>
              <a:xfrm>
                <a:off x="2512528" y="4744647"/>
                <a:ext cx="420221" cy="28315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30292B2-C017-4E84-AE13-09C44BB0D59B}"/>
                  </a:ext>
                </a:extLst>
              </p:cNvPr>
              <p:cNvSpPr txBox="1"/>
              <p:nvPr/>
            </p:nvSpPr>
            <p:spPr>
              <a:xfrm>
                <a:off x="7205550" y="4181660"/>
                <a:ext cx="1485256" cy="312843"/>
              </a:xfrm>
              <a:prstGeom prst="rect">
                <a:avLst/>
              </a:prstGeom>
              <a:solidFill>
                <a:schemeClr val="bg1"/>
              </a:solidFill>
            </p:spPr>
            <p:txBody>
              <a:bodyPr wrap="square" lIns="0" tIns="0" rIns="0" bIns="0" rtlCol="0">
                <a:spAutoFit/>
              </a:bodyPr>
              <a:lstStyle/>
              <a:p>
                <a:pPr algn="l">
                  <a:lnSpc>
                    <a:spcPct val="100000"/>
                  </a:lnSpc>
                </a:pPr>
                <a14:m>
                  <m:oMath xmlns:m="http://schemas.openxmlformats.org/officeDocument/2006/math">
                    <m:sSubSup>
                      <m:sSubSupPr>
                        <m:ctrlPr>
                          <a:rPr lang="en-US" sz="1000" i="1" smtClean="0">
                            <a:latin typeface="Cambria Math" panose="02040503050406030204" pitchFamily="18" charset="0"/>
                            <a:ea typeface="Cambria Math" panose="02040503050406030204" pitchFamily="18" charset="0"/>
                          </a:rPr>
                        </m:ctrlPr>
                      </m:sSubSupPr>
                      <m:e>
                        <m:r>
                          <a:rPr lang="de-DE" sz="1000" i="1">
                            <a:latin typeface="Cambria Math" panose="02040503050406030204" pitchFamily="18" charset="0"/>
                            <a:ea typeface="Cambria Math" panose="02040503050406030204" pitchFamily="18" charset="0"/>
                          </a:rPr>
                          <m:t> </m:t>
                        </m:r>
                        <m:r>
                          <a:rPr lang="en-US" sz="1000" i="1">
                            <a:latin typeface="Cambria Math" panose="02040503050406030204" pitchFamily="18" charset="0"/>
                            <a:ea typeface="Cambria Math" panose="02040503050406030204" pitchFamily="18" charset="0"/>
                          </a:rPr>
                          <m:t>𝛿</m:t>
                        </m:r>
                      </m:e>
                      <m:sub>
                        <m:r>
                          <a:rPr lang="en-US" sz="1000" i="1">
                            <a:latin typeface="Cambria Math" panose="02040503050406030204" pitchFamily="18" charset="0"/>
                            <a:ea typeface="Cambria Math" panose="02040503050406030204" pitchFamily="18" charset="0"/>
                          </a:rPr>
                          <m:t>𝑘</m:t>
                        </m:r>
                      </m:sub>
                      <m:sup>
                        <m:r>
                          <a:rPr lang="en-US" sz="1000" i="1">
                            <a:latin typeface="Cambria Math" panose="02040503050406030204" pitchFamily="18" charset="0"/>
                            <a:ea typeface="Cambria Math" panose="02040503050406030204" pitchFamily="18" charset="0"/>
                          </a:rPr>
                          <m:t>𝑜𝑢𝑡</m:t>
                        </m:r>
                      </m:sup>
                    </m:sSubSup>
                  </m:oMath>
                </a14:m>
                <a:r>
                  <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a:t>
                </a:r>
                <a:r>
                  <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is back-propagated from output to input </a:t>
                </a:r>
              </a:p>
            </p:txBody>
          </p:sp>
        </mc:Choice>
        <mc:Fallback xmlns="">
          <p:sp>
            <p:nvSpPr>
              <p:cNvPr id="42" name="TextBox 41">
                <a:extLst>
                  <a:ext uri="{FF2B5EF4-FFF2-40B4-BE49-F238E27FC236}">
                    <a16:creationId xmlns:a16="http://schemas.microsoft.com/office/drawing/2014/main" id="{830292B2-C017-4E84-AE13-09C44BB0D59B}"/>
                  </a:ext>
                </a:extLst>
              </p:cNvPr>
              <p:cNvSpPr txBox="1">
                <a:spLocks noRot="1" noChangeAspect="1" noMove="1" noResize="1" noEditPoints="1" noAdjustHandles="1" noChangeArrowheads="1" noChangeShapeType="1" noTextEdit="1"/>
              </p:cNvSpPr>
              <p:nvPr/>
            </p:nvSpPr>
            <p:spPr>
              <a:xfrm>
                <a:off x="7205550" y="4181660"/>
                <a:ext cx="1485256" cy="312843"/>
              </a:xfrm>
              <a:prstGeom prst="rect">
                <a:avLst/>
              </a:prstGeom>
              <a:blipFill>
                <a:blip r:embed="rId14"/>
                <a:stretch>
                  <a:fillRect l="-5328" t="-13725" b="-23529"/>
                </a:stretch>
              </a:blipFill>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E6881F50-F391-44E2-A8CC-74D131306C0E}"/>
              </a:ext>
            </a:extLst>
          </p:cNvPr>
          <p:cNvCxnSpPr>
            <a:cxnSpLocks/>
          </p:cNvCxnSpPr>
          <p:nvPr/>
        </p:nvCxnSpPr>
        <p:spPr>
          <a:xfrm flipH="1">
            <a:off x="6436997" y="4380091"/>
            <a:ext cx="663695" cy="228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56B2559-1FFB-4CAA-B31F-1CB125D8B35A}"/>
              </a:ext>
            </a:extLst>
          </p:cNvPr>
          <p:cNvSpPr/>
          <p:nvPr/>
        </p:nvSpPr>
        <p:spPr>
          <a:xfrm>
            <a:off x="4881282" y="4332754"/>
            <a:ext cx="1668080" cy="10900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Arrow Connector 54">
            <a:extLst>
              <a:ext uri="{FF2B5EF4-FFF2-40B4-BE49-F238E27FC236}">
                <a16:creationId xmlns:a16="http://schemas.microsoft.com/office/drawing/2014/main" id="{5D00218F-6401-47F2-9ECB-6991F939F935}"/>
              </a:ext>
            </a:extLst>
          </p:cNvPr>
          <p:cNvCxnSpPr>
            <a:cxnSpLocks/>
          </p:cNvCxnSpPr>
          <p:nvPr/>
        </p:nvCxnSpPr>
        <p:spPr>
          <a:xfrm flipH="1">
            <a:off x="1485045" y="4129398"/>
            <a:ext cx="751463" cy="977837"/>
          </a:xfrm>
          <a:prstGeom prst="straightConnector1">
            <a:avLst/>
          </a:prstGeom>
          <a:ln w="57150" cap="rnd" cmpd="sng">
            <a:solidFill>
              <a:schemeClr val="accent1"/>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33"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55</a:t>
            </a:fld>
            <a:endParaRPr lang="de-DE" dirty="0"/>
          </a:p>
        </p:txBody>
      </p:sp>
      <p:pic>
        <p:nvPicPr>
          <p:cNvPr id="27" name="Picture 26">
            <a:extLst>
              <a:ext uri="{FF2B5EF4-FFF2-40B4-BE49-F238E27FC236}">
                <a16:creationId xmlns:a16="http://schemas.microsoft.com/office/drawing/2014/main" id="{EF60A2A0-CB20-41E2-B086-1B14C3B125E3}"/>
              </a:ext>
            </a:extLst>
          </p:cNvPr>
          <p:cNvPicPr>
            <a:picLocks noChangeAspect="1"/>
          </p:cNvPicPr>
          <p:nvPr/>
        </p:nvPicPr>
        <p:blipFill>
          <a:blip r:embed="rId8"/>
          <a:stretch>
            <a:fillRect/>
          </a:stretch>
        </p:blipFill>
        <p:spPr>
          <a:xfrm>
            <a:off x="5880848" y="863522"/>
            <a:ext cx="2855429" cy="1705040"/>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F7ABE53-ECB6-4647-9E25-B88F3D734B4B}"/>
                  </a:ext>
                </a:extLst>
              </p:cNvPr>
              <p:cNvSpPr txBox="1"/>
              <p:nvPr/>
            </p:nvSpPr>
            <p:spPr>
              <a:xfrm>
                <a:off x="7185212" y="2429999"/>
                <a:ext cx="665629" cy="3155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b="0" i="1" smtClean="0">
                              <a:latin typeface="Cambria Math" panose="02040503050406030204" pitchFamily="18" charset="0"/>
                            </a:rPr>
                            <m:t>𝑜</m:t>
                          </m:r>
                        </m:e>
                        <m:sub>
                          <m:r>
                            <a:rPr lang="de-DE" sz="1200" b="0" i="1" smtClean="0">
                              <a:latin typeface="Cambria Math" panose="02040503050406030204" pitchFamily="18" charset="0"/>
                            </a:rPr>
                            <m:t>𝑗</m:t>
                          </m:r>
                        </m:sub>
                        <m:sup>
                          <m:r>
                            <a:rPr lang="de-DE" sz="1200" b="0" i="1" dirty="0" smtClean="0">
                              <a:latin typeface="Cambria Math" panose="02040503050406030204" pitchFamily="18" charset="0"/>
                              <a:ea typeface="Cambria Math" panose="02040503050406030204" pitchFamily="18" charset="0"/>
                            </a:rPr>
                            <m:t>h𝑖𝑑𝑑𝑒𝑛</m:t>
                          </m:r>
                        </m:sup>
                      </m:sSubSup>
                    </m:oMath>
                  </m:oMathPara>
                </a14:m>
                <a:endParaRPr lang="en-GB" sz="1200" dirty="0"/>
              </a:p>
            </p:txBody>
          </p:sp>
        </mc:Choice>
        <mc:Fallback xmlns="">
          <p:sp>
            <p:nvSpPr>
              <p:cNvPr id="29" name="TextBox 28">
                <a:extLst>
                  <a:ext uri="{FF2B5EF4-FFF2-40B4-BE49-F238E27FC236}">
                    <a16:creationId xmlns:a16="http://schemas.microsoft.com/office/drawing/2014/main" id="{6F7ABE53-ECB6-4647-9E25-B88F3D734B4B}"/>
                  </a:ext>
                </a:extLst>
              </p:cNvPr>
              <p:cNvSpPr txBox="1">
                <a:spLocks noRot="1" noChangeAspect="1" noMove="1" noResize="1" noEditPoints="1" noAdjustHandles="1" noChangeArrowheads="1" noChangeShapeType="1" noTextEdit="1"/>
              </p:cNvSpPr>
              <p:nvPr/>
            </p:nvSpPr>
            <p:spPr>
              <a:xfrm>
                <a:off x="7185212" y="2429999"/>
                <a:ext cx="665629" cy="315536"/>
              </a:xfrm>
              <a:prstGeom prst="rect">
                <a:avLst/>
              </a:prstGeom>
              <a:blipFill>
                <a:blip r:embed="rId15"/>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075B978-67C1-4ECD-BA26-4F102664A7D2}"/>
                  </a:ext>
                </a:extLst>
              </p:cNvPr>
              <p:cNvSpPr txBox="1"/>
              <p:nvPr/>
            </p:nvSpPr>
            <p:spPr>
              <a:xfrm>
                <a:off x="6250688" y="2299985"/>
                <a:ext cx="420221" cy="3155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b="0" i="1" dirty="0" smtClean="0">
                              <a:latin typeface="Cambria Math" panose="02040503050406030204" pitchFamily="18" charset="0"/>
                              <a:ea typeface="Cambria Math" panose="02040503050406030204" pitchFamily="18" charset="0"/>
                            </a:rPr>
                            <m:t>𝑗𝑖</m:t>
                          </m:r>
                        </m:sub>
                        <m:sup>
                          <m:r>
                            <a:rPr lang="de-DE" sz="1200" b="0" i="1" dirty="0" smtClean="0">
                              <a:latin typeface="Cambria Math" panose="02040503050406030204" pitchFamily="18" charset="0"/>
                              <a:ea typeface="Cambria Math" panose="02040503050406030204" pitchFamily="18" charset="0"/>
                            </a:rPr>
                            <m:t>h𝑖𝑑𝑑𝑒𝑛</m:t>
                          </m:r>
                        </m:sup>
                      </m:sSubSup>
                    </m:oMath>
                  </m:oMathPara>
                </a14:m>
                <a:endParaRPr lang="en-GB" sz="1200" dirty="0"/>
              </a:p>
            </p:txBody>
          </p:sp>
        </mc:Choice>
        <mc:Fallback xmlns="">
          <p:sp>
            <p:nvSpPr>
              <p:cNvPr id="34" name="TextBox 33">
                <a:extLst>
                  <a:ext uri="{FF2B5EF4-FFF2-40B4-BE49-F238E27FC236}">
                    <a16:creationId xmlns:a16="http://schemas.microsoft.com/office/drawing/2014/main" id="{B075B978-67C1-4ECD-BA26-4F102664A7D2}"/>
                  </a:ext>
                </a:extLst>
              </p:cNvPr>
              <p:cNvSpPr txBox="1">
                <a:spLocks noRot="1" noChangeAspect="1" noMove="1" noResize="1" noEditPoints="1" noAdjustHandles="1" noChangeArrowheads="1" noChangeShapeType="1" noTextEdit="1"/>
              </p:cNvSpPr>
              <p:nvPr/>
            </p:nvSpPr>
            <p:spPr>
              <a:xfrm>
                <a:off x="6250688" y="2299985"/>
                <a:ext cx="420221" cy="315536"/>
              </a:xfrm>
              <a:prstGeom prst="rect">
                <a:avLst/>
              </a:prstGeom>
              <a:blipFill>
                <a:blip r:embed="rId16"/>
                <a:stretch>
                  <a:fillRect r="-52174"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D80485A-B428-49D2-AC34-3236F54EDEEB}"/>
                  </a:ext>
                </a:extLst>
              </p:cNvPr>
              <p:cNvSpPr txBox="1"/>
              <p:nvPr/>
            </p:nvSpPr>
            <p:spPr>
              <a:xfrm>
                <a:off x="5963725" y="2133731"/>
                <a:ext cx="276131"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200" i="1" dirty="0" smtClean="0">
                              <a:latin typeface="Cambria Math" panose="02040503050406030204" pitchFamily="18" charset="0"/>
                              <a:ea typeface="Cambria Math" panose="02040503050406030204" pitchFamily="18" charset="0"/>
                            </a:rPr>
                          </m:ctrlPr>
                        </m:sSubPr>
                        <m:e>
                          <m:r>
                            <a:rPr lang="de-DE" sz="1200" b="0" i="1" dirty="0" smtClean="0">
                              <a:latin typeface="Cambria Math" panose="02040503050406030204" pitchFamily="18" charset="0"/>
                              <a:ea typeface="Cambria Math" panose="02040503050406030204" pitchFamily="18" charset="0"/>
                            </a:rPr>
                            <m:t>𝑥</m:t>
                          </m:r>
                        </m:e>
                        <m:sub>
                          <m:r>
                            <a:rPr lang="de-DE" sz="1200" b="0" i="1" dirty="0" smtClean="0">
                              <a:latin typeface="Cambria Math" panose="02040503050406030204" pitchFamily="18" charset="0"/>
                              <a:ea typeface="Cambria Math" panose="02040503050406030204" pitchFamily="18" charset="0"/>
                            </a:rPr>
                            <m:t>𝑖</m:t>
                          </m:r>
                        </m:sub>
                      </m:sSub>
                    </m:oMath>
                  </m:oMathPara>
                </a14:m>
                <a:endParaRPr lang="en-GB" sz="1200" dirty="0"/>
              </a:p>
            </p:txBody>
          </p:sp>
        </mc:Choice>
        <mc:Fallback xmlns="">
          <p:sp>
            <p:nvSpPr>
              <p:cNvPr id="45" name="TextBox 44">
                <a:extLst>
                  <a:ext uri="{FF2B5EF4-FFF2-40B4-BE49-F238E27FC236}">
                    <a16:creationId xmlns:a16="http://schemas.microsoft.com/office/drawing/2014/main" id="{3D80485A-B428-49D2-AC34-3236F54EDEEB}"/>
                  </a:ext>
                </a:extLst>
              </p:cNvPr>
              <p:cNvSpPr txBox="1">
                <a:spLocks noRot="1" noChangeAspect="1" noMove="1" noResize="1" noEditPoints="1" noAdjustHandles="1" noChangeArrowheads="1" noChangeShapeType="1" noTextEdit="1"/>
              </p:cNvSpPr>
              <p:nvPr/>
            </p:nvSpPr>
            <p:spPr>
              <a:xfrm>
                <a:off x="5963725" y="2133731"/>
                <a:ext cx="276131" cy="276999"/>
              </a:xfrm>
              <a:prstGeom prst="rect">
                <a:avLst/>
              </a:prstGeom>
              <a:blipFill>
                <a:blip r:embed="rId17"/>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9BAE88C4-3FC9-4CDF-8B29-FE805BB604EA}"/>
              </a:ext>
            </a:extLst>
          </p:cNvPr>
          <p:cNvCxnSpPr>
            <a:cxnSpLocks/>
          </p:cNvCxnSpPr>
          <p:nvPr/>
        </p:nvCxnSpPr>
        <p:spPr>
          <a:xfrm>
            <a:off x="6239856" y="2060067"/>
            <a:ext cx="779930" cy="341133"/>
          </a:xfrm>
          <a:prstGeom prst="straightConnector1">
            <a:avLst/>
          </a:prstGeom>
          <a:ln w="57150" cap="rnd" cmpd="sng">
            <a:solidFill>
              <a:schemeClr val="accent1"/>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CF937BC-3890-4005-BAAA-27A297E06B8C}"/>
                  </a:ext>
                </a:extLst>
              </p:cNvPr>
              <p:cNvSpPr txBox="1"/>
              <p:nvPr/>
            </p:nvSpPr>
            <p:spPr>
              <a:xfrm>
                <a:off x="7615417" y="2188006"/>
                <a:ext cx="420221" cy="306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b="0" i="1" dirty="0" smtClean="0">
                              <a:latin typeface="Cambria Math" panose="02040503050406030204" pitchFamily="18" charset="0"/>
                              <a:ea typeface="Cambria Math" panose="02040503050406030204" pitchFamily="18" charset="0"/>
                            </a:rPr>
                            <m:t>𝑗𝑘</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47" name="TextBox 46">
                <a:extLst>
                  <a:ext uri="{FF2B5EF4-FFF2-40B4-BE49-F238E27FC236}">
                    <a16:creationId xmlns:a16="http://schemas.microsoft.com/office/drawing/2014/main" id="{ACF937BC-3890-4005-BAAA-27A297E06B8C}"/>
                  </a:ext>
                </a:extLst>
              </p:cNvPr>
              <p:cNvSpPr txBox="1">
                <a:spLocks noRot="1" noChangeAspect="1" noMove="1" noResize="1" noEditPoints="1" noAdjustHandles="1" noChangeArrowheads="1" noChangeShapeType="1" noTextEdit="1"/>
              </p:cNvSpPr>
              <p:nvPr/>
            </p:nvSpPr>
            <p:spPr>
              <a:xfrm>
                <a:off x="7615417" y="2188006"/>
                <a:ext cx="420221" cy="306751"/>
              </a:xfrm>
              <a:prstGeom prst="rect">
                <a:avLst/>
              </a:prstGeom>
              <a:blipFill>
                <a:blip r:embed="rId18"/>
                <a:stretch>
                  <a:fillRect r="-4348"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832B530-BDD2-477D-A924-CF4B11D02944}"/>
                  </a:ext>
                </a:extLst>
              </p:cNvPr>
              <p:cNvSpPr txBox="1"/>
              <p:nvPr/>
            </p:nvSpPr>
            <p:spPr>
              <a:xfrm>
                <a:off x="8305970" y="2067411"/>
                <a:ext cx="420221" cy="2831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rPr>
                            <m:t>𝛿</m:t>
                          </m:r>
                        </m:e>
                        <m:sub>
                          <m:r>
                            <a:rPr lang="de-DE" sz="1200" b="0" i="1" smtClean="0">
                              <a:latin typeface="Cambria Math" panose="02040503050406030204" pitchFamily="18" charset="0"/>
                            </a:rPr>
                            <m:t>𝑘</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48" name="TextBox 47">
                <a:extLst>
                  <a:ext uri="{FF2B5EF4-FFF2-40B4-BE49-F238E27FC236}">
                    <a16:creationId xmlns:a16="http://schemas.microsoft.com/office/drawing/2014/main" id="{A832B530-BDD2-477D-A924-CF4B11D02944}"/>
                  </a:ext>
                </a:extLst>
              </p:cNvPr>
              <p:cNvSpPr txBox="1">
                <a:spLocks noRot="1" noChangeAspect="1" noMove="1" noResize="1" noEditPoints="1" noAdjustHandles="1" noChangeArrowheads="1" noChangeShapeType="1" noTextEdit="1"/>
              </p:cNvSpPr>
              <p:nvPr/>
            </p:nvSpPr>
            <p:spPr>
              <a:xfrm>
                <a:off x="8305970" y="2067411"/>
                <a:ext cx="420221" cy="283154"/>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73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9AB3-8D66-46CE-AE6D-1A20856FCCDE}"/>
              </a:ext>
            </a:extLst>
          </p:cNvPr>
          <p:cNvSpPr>
            <a:spLocks noGrp="1"/>
          </p:cNvSpPr>
          <p:nvPr>
            <p:ph type="title"/>
          </p:nvPr>
        </p:nvSpPr>
        <p:spPr/>
        <p:txBody>
          <a:bodyPr/>
          <a:lstStyle/>
          <a:p>
            <a:pPr marL="0" indent="0">
              <a:buNone/>
            </a:pPr>
            <a:r>
              <a:rPr lang="en-US" dirty="0">
                <a:ea typeface="Cambria Math" panose="02040503050406030204" pitchFamily="18" charset="0"/>
              </a:rPr>
              <a:t>Error </a:t>
            </a:r>
            <a:r>
              <a:rPr lang="en-US" dirty="0" err="1">
                <a:ea typeface="Cambria Math" panose="02040503050406030204" pitchFamily="18" charset="0"/>
              </a:rPr>
              <a:t>BackPropagation</a:t>
            </a:r>
            <a:r>
              <a:rPr lang="en-US" dirty="0">
                <a:ea typeface="Cambria Math" panose="02040503050406030204" pitchFamily="18" charset="0"/>
              </a:rPr>
              <a:t> or Generalized Delta Rule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D1DD35-82C8-47E6-A103-CD7B91457FBD}"/>
                  </a:ext>
                </a:extLst>
              </p:cNvPr>
              <p:cNvSpPr>
                <a:spLocks noGrp="1"/>
              </p:cNvSpPr>
              <p:nvPr>
                <p:ph idx="1"/>
              </p:nvPr>
            </p:nvSpPr>
            <p:spPr>
              <a:xfrm>
                <a:off x="452905" y="718407"/>
                <a:ext cx="8426450" cy="4640246"/>
              </a:xfrm>
            </p:spPr>
            <p:txBody>
              <a:bodyPr>
                <a:normAutofit fontScale="70000" lnSpcReduction="20000"/>
              </a:bodyPr>
              <a:lstStyle/>
              <a:p>
                <a:pPr marL="0" indent="0">
                  <a:buNone/>
                </a:pPr>
                <a:r>
                  <a:rPr lang="en-US" sz="2100" dirty="0">
                    <a:ea typeface="Cambria Math" panose="02040503050406030204" pitchFamily="18" charset="0"/>
                  </a:rPr>
                  <a:t>Update of weights to the output layer:</a:t>
                </a:r>
              </a:p>
              <a:p>
                <a:pPr marL="0" indent="0">
                  <a:buNone/>
                </a:pPr>
                <a:endParaRPr lang="en-US" sz="1000"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Sup>
                        <m:sSubSupPr>
                          <m:ctrlPr>
                            <a:rPr lang="en-GB" sz="2400" i="1" dirty="0">
                              <a:latin typeface="Cambria Math" panose="02040503050406030204" pitchFamily="18" charset="0"/>
                              <a:ea typeface="Cambria Math" panose="02040503050406030204" pitchFamily="18" charset="0"/>
                            </a:rPr>
                          </m:ctrlPr>
                        </m:sSubSupPr>
                        <m:e>
                          <m:r>
                            <a:rPr lang="de-DE" sz="2400" i="1" dirty="0">
                              <a:latin typeface="Cambria Math" panose="02040503050406030204" pitchFamily="18" charset="0"/>
                              <a:ea typeface="Cambria Math" panose="02040503050406030204" pitchFamily="18" charset="0"/>
                            </a:rPr>
                            <m:t>𝑤</m:t>
                          </m:r>
                        </m:e>
                        <m:sub>
                          <m:r>
                            <a:rPr lang="de-DE" sz="2400" i="1" dirty="0">
                              <a:latin typeface="Cambria Math" panose="02040503050406030204" pitchFamily="18" charset="0"/>
                              <a:ea typeface="Cambria Math" panose="02040503050406030204" pitchFamily="18" charset="0"/>
                            </a:rPr>
                            <m:t>𝑗𝑖</m:t>
                          </m:r>
                        </m:sub>
                        <m:sup>
                          <m:r>
                            <a:rPr lang="de-DE" sz="2400" i="1" dirty="0">
                              <a:latin typeface="Cambria Math" panose="02040503050406030204" pitchFamily="18" charset="0"/>
                              <a:ea typeface="Cambria Math" panose="02040503050406030204" pitchFamily="18" charset="0"/>
                            </a:rPr>
                            <m:t>𝑜𝑢𝑡</m:t>
                          </m:r>
                        </m:sup>
                      </m:sSubSup>
                      <m:r>
                        <a:rPr lang="en-US" i="1">
                          <a:latin typeface="Cambria Math" panose="02040503050406030204" pitchFamily="18" charset="0"/>
                        </a:rPr>
                        <m:t>=</m:t>
                      </m:r>
                      <m:r>
                        <a:rPr lang="de-DE" i="1" dirty="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𝜂</m:t>
                      </m:r>
                      <m:nary>
                        <m:naryPr>
                          <m:chr m:val="∑"/>
                          <m:limLoc m:val="subSup"/>
                          <m:supHide m:val="on"/>
                          <m:ctrlPr>
                            <a:rPr lang="en-US" i="1">
                              <a:latin typeface="Cambria Math" panose="02040503050406030204" pitchFamily="18" charset="0"/>
                            </a:rPr>
                          </m:ctrlPr>
                        </m:naryPr>
                        <m:sub>
                          <m:r>
                            <m:rPr>
                              <m:brk m:alnAt="9"/>
                            </m:rP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m:t>
                          </m:r>
                        </m:sub>
                        <m:sup/>
                        <m:e>
                          <m:sSubSup>
                            <m:sSubSupPr>
                              <m:ctrlPr>
                                <a:rPr lang="en-US" i="1">
                                  <a:latin typeface="Cambria Math" panose="02040503050406030204" pitchFamily="18" charset="0"/>
                                </a:rPr>
                              </m:ctrlPr>
                            </m:sSubSupPr>
                            <m:e>
                              <m:r>
                                <a:rPr lang="en-US" i="1">
                                  <a:latin typeface="Cambria Math" panose="02040503050406030204" pitchFamily="18" charset="0"/>
                                </a:rPr>
                                <m:t>𝛿</m:t>
                              </m:r>
                            </m:e>
                            <m:sub>
                              <m:r>
                                <a:rPr lang="de-DE" i="1">
                                  <a:latin typeface="Cambria Math" panose="02040503050406030204" pitchFamily="18" charset="0"/>
                                </a:rPr>
                                <m:t>𝑗</m:t>
                              </m:r>
                            </m:sub>
                            <m:sup>
                              <m:r>
                                <a:rPr lang="de-DE" i="1">
                                  <a:latin typeface="Cambria Math" panose="02040503050406030204" pitchFamily="18" charset="0"/>
                                </a:rPr>
                                <m:t>𝑜𝑢𝑡</m:t>
                              </m:r>
                            </m:sup>
                          </m:sSubSup>
                          <m:sSubSup>
                            <m:sSubSupPr>
                              <m:ctrlPr>
                                <a:rPr lang="de-DE" i="1">
                                  <a:latin typeface="Cambria Math" panose="02040503050406030204" pitchFamily="18" charset="0"/>
                                </a:rPr>
                              </m:ctrlPr>
                            </m:sSubSupPr>
                            <m:e>
                              <m:r>
                                <a:rPr lang="de-DE" i="1">
                                  <a:latin typeface="Cambria Math" panose="02040503050406030204" pitchFamily="18" charset="0"/>
                                </a:rPr>
                                <m:t> </m:t>
                              </m:r>
                              <m:r>
                                <a:rPr lang="de-DE" i="1">
                                  <a:latin typeface="Cambria Math" panose="02040503050406030204" pitchFamily="18" charset="0"/>
                                </a:rPr>
                                <m:t>𝑜</m:t>
                              </m:r>
                            </m:e>
                            <m:sub>
                              <m:r>
                                <a:rPr lang="de-DE" i="1">
                                  <a:latin typeface="Cambria Math" panose="02040503050406030204" pitchFamily="18" charset="0"/>
                                </a:rPr>
                                <m:t>𝑖</m:t>
                              </m:r>
                            </m:sub>
                            <m:sup>
                              <m:r>
                                <a:rPr lang="de-DE" i="1">
                                  <a:latin typeface="Cambria Math" panose="02040503050406030204" pitchFamily="18" charset="0"/>
                                </a:rPr>
                                <m:t>h𝑖𝑑𝑑𝑒𝑛</m:t>
                              </m:r>
                            </m:sup>
                          </m:sSubSup>
                        </m:e>
                      </m:nary>
                    </m:oMath>
                  </m:oMathPara>
                </a14:m>
                <a:endParaRPr lang="en-GB" dirty="0"/>
              </a:p>
              <a:p>
                <a:pPr marL="0" indent="0">
                  <a:buNone/>
                </a:pPr>
                <a:r>
                  <a:rPr lang="en-GB" sz="2100" dirty="0"/>
                  <a:t>with</a:t>
                </a:r>
              </a:p>
              <a:p>
                <a:pPr marL="0" indent="0">
                  <a:buNone/>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𝛿</m:t>
                          </m:r>
                        </m:e>
                        <m:sub>
                          <m:r>
                            <a:rPr lang="de-DE" i="1">
                              <a:latin typeface="Cambria Math" panose="02040503050406030204" pitchFamily="18" charset="0"/>
                            </a:rPr>
                            <m:t>𝑗</m:t>
                          </m:r>
                        </m:sub>
                        <m:sup>
                          <m:r>
                            <a:rPr lang="de-DE" i="1">
                              <a:latin typeface="Cambria Math" panose="02040503050406030204" pitchFamily="18" charset="0"/>
                            </a:rPr>
                            <m:t>𝑜𝑢𝑡</m:t>
                          </m:r>
                        </m:sup>
                      </m:sSubSup>
                      <m:r>
                        <a:rPr lang="de-DE" b="0" i="1" smtClean="0">
                          <a:latin typeface="Cambria Math" panose="02040503050406030204" pitchFamily="18" charset="0"/>
                        </a:rPr>
                        <m:t>= </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𝑦</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𝑡</m:t>
                              </m:r>
                            </m:e>
                            <m:sub>
                              <m:r>
                                <a:rPr lang="en-US" i="1">
                                  <a:latin typeface="Cambria Math" panose="02040503050406030204" pitchFamily="18" charset="0"/>
                                </a:rPr>
                                <m:t>𝑗</m:t>
                              </m:r>
                            </m:sub>
                          </m:sSub>
                        </m:e>
                      </m:d>
                      <m:r>
                        <a:rPr lang="de-DE" i="1">
                          <a:latin typeface="Cambria Math" panose="02040503050406030204" pitchFamily="18" charset="0"/>
                        </a:rPr>
                        <m:t> </m:t>
                      </m:r>
                      <m:sSup>
                        <m:sSupPr>
                          <m:ctrlPr>
                            <a:rPr lang="en-US" i="1">
                              <a:latin typeface="Cambria Math" panose="02040503050406030204" pitchFamily="18" charset="0"/>
                            </a:rPr>
                          </m:ctrlPr>
                        </m:sSupPr>
                        <m:e>
                          <m:r>
                            <a:rPr lang="de-DE" i="1">
                              <a:latin typeface="Cambria Math" panose="02040503050406030204" pitchFamily="18" charset="0"/>
                            </a:rPr>
                            <m:t>𝑓</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𝑛𝑒𝑡</m:t>
                              </m:r>
                            </m:e>
                            <m:sub>
                              <m:r>
                                <a:rPr lang="en-US" i="1">
                                  <a:latin typeface="Cambria Math" panose="02040503050406030204" pitchFamily="18" charset="0"/>
                                </a:rPr>
                                <m:t>𝑗</m:t>
                              </m:r>
                            </m:sub>
                          </m:sSub>
                        </m:e>
                      </m:d>
                    </m:oMath>
                  </m:oMathPara>
                </a14:m>
                <a:endParaRPr lang="en-GB" dirty="0"/>
              </a:p>
              <a:p>
                <a:pPr marL="0" indent="0">
                  <a:buNone/>
                </a:pPr>
                <a:endParaRPr lang="en-GB" sz="1200" dirty="0"/>
              </a:p>
              <a:p>
                <a:pPr marL="0" indent="0">
                  <a:buNone/>
                </a:pPr>
                <a:r>
                  <a:rPr lang="en-GB" sz="2100" dirty="0"/>
                  <a:t>And update of weights to hidden layers:</a:t>
                </a:r>
              </a:p>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sSubSup>
                        <m:sSubSupPr>
                          <m:ctrlPr>
                            <a:rPr lang="en-US" sz="240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𝑤</m:t>
                          </m:r>
                        </m:e>
                        <m:sub>
                          <m:r>
                            <a:rPr lang="de-DE" sz="2400" b="0" i="1" smtClean="0">
                              <a:latin typeface="Cambria Math" panose="02040503050406030204" pitchFamily="18" charset="0"/>
                              <a:ea typeface="Cambria Math" panose="02040503050406030204" pitchFamily="18" charset="0"/>
                            </a:rPr>
                            <m:t>𝑗𝑖</m:t>
                          </m:r>
                        </m:sub>
                        <m:sup>
                          <m:r>
                            <a:rPr lang="de-DE" sz="2400" b="0" i="1" smtClean="0">
                              <a:latin typeface="Cambria Math" panose="02040503050406030204" pitchFamily="18" charset="0"/>
                              <a:ea typeface="Cambria Math" panose="02040503050406030204" pitchFamily="18" charset="0"/>
                            </a:rPr>
                            <m:t>𝑙</m:t>
                          </m:r>
                        </m:sup>
                      </m:sSubSup>
                      <m:r>
                        <a:rPr lang="en-US"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rPr>
                        <m:t>𝜂</m:t>
                      </m:r>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sub>
                        <m:sup/>
                        <m:e>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𝑗</m:t>
                              </m:r>
                            </m:sub>
                            <m:sup>
                              <m:r>
                                <a:rPr lang="de-DE" b="0" i="1" smtClean="0">
                                  <a:latin typeface="Cambria Math" panose="02040503050406030204" pitchFamily="18" charset="0"/>
                                  <a:ea typeface="Cambria Math" panose="02040503050406030204" pitchFamily="18" charset="0"/>
                                </a:rPr>
                                <m:t>𝑙</m:t>
                              </m:r>
                            </m:sup>
                          </m:sSubSup>
                          <m:sSubSup>
                            <m:sSubSupPr>
                              <m:ctrlPr>
                                <a:rPr lang="en-US" i="1">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𝑜</m:t>
                              </m:r>
                            </m:e>
                            <m:sub>
                              <m:r>
                                <a:rPr lang="de-DE" i="1">
                                  <a:latin typeface="Cambria Math" panose="02040503050406030204" pitchFamily="18" charset="0"/>
                                  <a:ea typeface="Cambria Math" panose="02040503050406030204" pitchFamily="18" charset="0"/>
                                </a:rPr>
                                <m:t>𝑖</m:t>
                              </m:r>
                            </m:sub>
                            <m:sup>
                              <m:r>
                                <a:rPr lang="de-DE" b="0" i="1" smtClean="0">
                                  <a:latin typeface="Cambria Math" panose="02040503050406030204" pitchFamily="18" charset="0"/>
                                  <a:ea typeface="Cambria Math" panose="02040503050406030204" pitchFamily="18" charset="0"/>
                                </a:rPr>
                                <m:t>𝑙</m:t>
                              </m:r>
                              <m:r>
                                <a:rPr lang="de-DE" b="0" i="1" smtClean="0">
                                  <a:latin typeface="Cambria Math" panose="02040503050406030204" pitchFamily="18" charset="0"/>
                                  <a:ea typeface="Cambria Math" panose="02040503050406030204" pitchFamily="18" charset="0"/>
                                </a:rPr>
                                <m:t>−1</m:t>
                              </m:r>
                            </m:sup>
                          </m:sSubSup>
                        </m:e>
                      </m:nary>
                    </m:oMath>
                  </m:oMathPara>
                </a14:m>
                <a:endParaRPr lang="en-GB" dirty="0"/>
              </a:p>
              <a:p>
                <a:pPr marL="0" indent="0">
                  <a:buNone/>
                </a:pPr>
                <a:r>
                  <a:rPr lang="en-GB" sz="2100" dirty="0"/>
                  <a:t>With</a:t>
                </a:r>
                <a:r>
                  <a:rPr lang="en-GB" dirty="0"/>
                  <a:t> </a:t>
                </a:r>
              </a:p>
              <a:p>
                <a:pPr marL="0" indent="0">
                  <a:buNone/>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𝛿</m:t>
                          </m:r>
                        </m:e>
                        <m:sub>
                          <m:r>
                            <a:rPr lang="de-DE" i="1">
                              <a:latin typeface="Cambria Math" panose="02040503050406030204" pitchFamily="18" charset="0"/>
                            </a:rPr>
                            <m:t>𝑗</m:t>
                          </m:r>
                        </m:sub>
                        <m:sup>
                          <m:r>
                            <a:rPr lang="de-DE" b="0" i="1" smtClean="0">
                              <a:latin typeface="Cambria Math" panose="02040503050406030204" pitchFamily="18" charset="0"/>
                            </a:rPr>
                            <m:t>h𝑖𝑑𝑑𝑒𝑛</m:t>
                          </m:r>
                        </m:sup>
                      </m:sSubSup>
                      <m:r>
                        <a:rPr lang="de-DE" b="0" i="1" smtClean="0">
                          <a:latin typeface="Cambria Math" panose="02040503050406030204" pitchFamily="18" charset="0"/>
                        </a:rPr>
                        <m:t>=</m:t>
                      </m:r>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𝑘</m:t>
                          </m:r>
                          <m:r>
                            <a:rPr lang="en-US"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𝑛</m:t>
                          </m:r>
                        </m:sup>
                        <m:e>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𝑘</m:t>
                              </m:r>
                            </m:sub>
                            <m:sup>
                              <m:r>
                                <a:rPr lang="de-DE" b="0" i="1" smtClean="0">
                                  <a:latin typeface="Cambria Math" panose="02040503050406030204" pitchFamily="18" charset="0"/>
                                  <a:ea typeface="Cambria Math" panose="02040503050406030204" pitchFamily="18" charset="0"/>
                                </a:rPr>
                                <m:t>𝑙</m:t>
                              </m:r>
                              <m:r>
                                <a:rPr lang="de-DE" b="0" i="1" smtClean="0">
                                  <a:latin typeface="Cambria Math" panose="02040503050406030204" pitchFamily="18" charset="0"/>
                                  <a:ea typeface="Cambria Math" panose="02040503050406030204" pitchFamily="18" charset="0"/>
                                </a:rPr>
                                <m:t>+1</m:t>
                              </m:r>
                            </m:sup>
                          </m:sSubSup>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sub>
                              <m:r>
                                <a:rPr lang="en-US" i="1">
                                  <a:latin typeface="Cambria Math" panose="02040503050406030204" pitchFamily="18" charset="0"/>
                                  <a:ea typeface="Cambria Math" panose="02040503050406030204" pitchFamily="18" charset="0"/>
                                </a:rPr>
                                <m:t>𝑗𝑘</m:t>
                              </m:r>
                            </m:sub>
                            <m:sup>
                              <m:r>
                                <a:rPr lang="de-DE" b="0" i="1" smtClean="0">
                                  <a:latin typeface="Cambria Math" panose="02040503050406030204" pitchFamily="18" charset="0"/>
                                  <a:ea typeface="Cambria Math" panose="02040503050406030204" pitchFamily="18" charset="0"/>
                                </a:rPr>
                                <m:t>𝑙</m:t>
                              </m:r>
                              <m:r>
                                <a:rPr lang="de-DE" b="0" i="1" smtClean="0">
                                  <a:latin typeface="Cambria Math" panose="02040503050406030204" pitchFamily="18" charset="0"/>
                                  <a:ea typeface="Cambria Math" panose="02040503050406030204" pitchFamily="18" charset="0"/>
                                </a:rPr>
                                <m:t>+1</m:t>
                              </m:r>
                            </m:sup>
                          </m:sSubSup>
                          <m:sSup>
                            <m:sSupPr>
                              <m:ctrlPr>
                                <a:rPr lang="en-US"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𝑓</m:t>
                              </m:r>
                            </m:e>
                            <m:sup>
                              <m:r>
                                <a:rPr lang="en-US" i="1">
                                  <a:latin typeface="Cambria Math" panose="02040503050406030204" pitchFamily="18" charset="0"/>
                                  <a:ea typeface="Cambria Math" panose="02040503050406030204" pitchFamily="18" charset="0"/>
                                </a:rPr>
                                <m:t>′</m:t>
                              </m:r>
                            </m:sup>
                          </m:sSup>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𝑛𝑒𝑡</m:t>
                                  </m:r>
                                </m:e>
                                <m:sub>
                                  <m:r>
                                    <a:rPr lang="en-US" i="1">
                                      <a:latin typeface="Cambria Math" panose="02040503050406030204" pitchFamily="18" charset="0"/>
                                      <a:ea typeface="Cambria Math" panose="02040503050406030204" pitchFamily="18" charset="0"/>
                                    </a:rPr>
                                    <m:t>𝑗</m:t>
                                  </m:r>
                                </m:sub>
                                <m:sup>
                                  <m:r>
                                    <a:rPr lang="de-DE" b="0" i="1" smtClean="0">
                                      <a:latin typeface="Cambria Math" panose="02040503050406030204" pitchFamily="18" charset="0"/>
                                      <a:ea typeface="Cambria Math" panose="02040503050406030204" pitchFamily="18" charset="0"/>
                                    </a:rPr>
                                    <m:t>𝑙</m:t>
                                  </m:r>
                                </m:sup>
                              </m:sSubSup>
                            </m:e>
                          </m:d>
                        </m:e>
                      </m:nary>
                    </m:oMath>
                  </m:oMathPara>
                </a14:m>
                <a:endParaRPr lang="en-GB" dirty="0"/>
              </a:p>
              <a:p>
                <a:pPr marL="0" indent="0" algn="l">
                  <a:buNone/>
                </a:pPr>
                <a:endParaRPr lang="en-GB" sz="1800" b="1" i="0" u="none" strike="noStrike" baseline="0" dirty="0"/>
              </a:p>
              <a:p>
                <a:pPr marL="0" indent="0" algn="l">
                  <a:buNone/>
                </a:pPr>
                <a:r>
                  <a:rPr lang="en-GB" sz="2100" b="1" i="0" u="none" strike="noStrike" baseline="0" dirty="0"/>
                  <a:t>Recursive equation for updating the weights: </a:t>
                </a:r>
              </a:p>
              <a:p>
                <a:pPr marL="0" indent="0" algn="l">
                  <a:buNone/>
                </a:pPr>
                <a:r>
                  <a:rPr lang="en-GB" sz="2000" b="0" i="0" u="none" strike="noStrike" baseline="0" dirty="0"/>
                  <a:t>Update the weights to the neuron in the output layer first and then go back layer by layer and update the corresponding weights.</a:t>
                </a:r>
                <a:endParaRPr lang="en-GB" sz="2000" dirty="0"/>
              </a:p>
            </p:txBody>
          </p:sp>
        </mc:Choice>
        <mc:Fallback xmlns="">
          <p:sp>
            <p:nvSpPr>
              <p:cNvPr id="3" name="Content Placeholder 2">
                <a:extLst>
                  <a:ext uri="{FF2B5EF4-FFF2-40B4-BE49-F238E27FC236}">
                    <a16:creationId xmlns:a16="http://schemas.microsoft.com/office/drawing/2014/main" id="{EAD1DD35-82C8-47E6-A103-CD7B91457FBD}"/>
                  </a:ext>
                </a:extLst>
              </p:cNvPr>
              <p:cNvSpPr>
                <a:spLocks noGrp="1" noRot="1" noChangeAspect="1" noMove="1" noResize="1" noEditPoints="1" noAdjustHandles="1" noChangeArrowheads="1" noChangeShapeType="1" noTextEdit="1"/>
              </p:cNvSpPr>
              <p:nvPr>
                <p:ph idx="1"/>
              </p:nvPr>
            </p:nvSpPr>
            <p:spPr>
              <a:xfrm>
                <a:off x="452905" y="718407"/>
                <a:ext cx="8426450" cy="4640246"/>
              </a:xfrm>
              <a:blipFill>
                <a:blip r:embed="rId2"/>
                <a:stretch>
                  <a:fillRect l="-1374" t="-1195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04F1C43-8E75-44B0-99B4-31CBB1EADFAA}"/>
              </a:ext>
            </a:extLst>
          </p:cNvPr>
          <p:cNvSpPr txBox="1"/>
          <p:nvPr/>
        </p:nvSpPr>
        <p:spPr>
          <a:xfrm>
            <a:off x="5243231" y="3251662"/>
            <a:ext cx="472889" cy="461665"/>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Current </a:t>
            </a:r>
          </a:p>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hidden </a:t>
            </a:r>
          </a:p>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layer</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09F24856-3DBC-4212-A401-6ACFBE283414}"/>
              </a:ext>
            </a:extLst>
          </p:cNvPr>
          <p:cNvCxnSpPr>
            <a:cxnSpLocks/>
            <a:endCxn id="18" idx="4"/>
          </p:cNvCxnSpPr>
          <p:nvPr/>
        </p:nvCxnSpPr>
        <p:spPr>
          <a:xfrm flipH="1" flipV="1">
            <a:off x="5197843" y="2925150"/>
            <a:ext cx="89928" cy="3292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82ED27-6BDA-4CCD-8CC2-20E170585F8C}"/>
              </a:ext>
            </a:extLst>
          </p:cNvPr>
          <p:cNvSpPr txBox="1"/>
          <p:nvPr/>
        </p:nvSpPr>
        <p:spPr>
          <a:xfrm>
            <a:off x="5541308" y="2364155"/>
            <a:ext cx="1257300" cy="153888"/>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Previous layer</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5EDE7CCA-E5AC-4C8F-8801-59D6952667EB}"/>
              </a:ext>
            </a:extLst>
          </p:cNvPr>
          <p:cNvCxnSpPr>
            <a:cxnSpLocks/>
          </p:cNvCxnSpPr>
          <p:nvPr/>
        </p:nvCxnSpPr>
        <p:spPr>
          <a:xfrm flipH="1">
            <a:off x="5731809" y="2515587"/>
            <a:ext cx="174812" cy="1615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4858A7F-EB2A-4D5F-BEA8-1F0918FCCC10}"/>
              </a:ext>
            </a:extLst>
          </p:cNvPr>
          <p:cNvSpPr/>
          <p:nvPr/>
        </p:nvSpPr>
        <p:spPr>
          <a:xfrm>
            <a:off x="5100352" y="2689132"/>
            <a:ext cx="194982"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1912F56-2266-487F-AADC-7C0F07279C64}"/>
              </a:ext>
            </a:extLst>
          </p:cNvPr>
          <p:cNvSpPr/>
          <p:nvPr/>
        </p:nvSpPr>
        <p:spPr>
          <a:xfrm>
            <a:off x="5409074" y="2677117"/>
            <a:ext cx="389970"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C694AF5-ACB9-4B6E-981D-424C643AA558}"/>
              </a:ext>
            </a:extLst>
          </p:cNvPr>
          <p:cNvSpPr/>
          <p:nvPr/>
        </p:nvSpPr>
        <p:spPr>
          <a:xfrm>
            <a:off x="4502523" y="3633779"/>
            <a:ext cx="442632"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3F66DAB8-6289-4BA7-B8F1-660A4365D1C1}"/>
              </a:ext>
            </a:extLst>
          </p:cNvPr>
          <p:cNvSpPr txBox="1"/>
          <p:nvPr/>
        </p:nvSpPr>
        <p:spPr>
          <a:xfrm>
            <a:off x="4479544" y="4191577"/>
            <a:ext cx="620808" cy="153888"/>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Next layer</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98AA6CC5-A2A6-47CA-9674-BDF6ED76EB49}"/>
              </a:ext>
            </a:extLst>
          </p:cNvPr>
          <p:cNvCxnSpPr>
            <a:cxnSpLocks/>
            <a:endCxn id="20" idx="4"/>
          </p:cNvCxnSpPr>
          <p:nvPr/>
        </p:nvCxnSpPr>
        <p:spPr>
          <a:xfrm flipH="1" flipV="1">
            <a:off x="4723839" y="3869797"/>
            <a:ext cx="70037" cy="3217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56</a:t>
            </a:fld>
            <a:endParaRPr lang="de-DE" dirty="0"/>
          </a:p>
        </p:txBody>
      </p:sp>
    </p:spTree>
    <p:extLst>
      <p:ext uri="{BB962C8B-B14F-4D97-AF65-F5344CB8AC3E}">
        <p14:creationId xmlns:p14="http://schemas.microsoft.com/office/powerpoint/2010/main" val="16091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EFC5-1141-4D08-B09F-4A93E1D2433C}"/>
              </a:ext>
            </a:extLst>
          </p:cNvPr>
          <p:cNvSpPr>
            <a:spLocks noGrp="1"/>
          </p:cNvSpPr>
          <p:nvPr>
            <p:ph type="title"/>
          </p:nvPr>
        </p:nvSpPr>
        <p:spPr/>
        <p:txBody>
          <a:bodyPr/>
          <a:lstStyle/>
          <a:p>
            <a:r>
              <a:rPr lang="de-DE" dirty="0"/>
              <a:t>Update formula for weights after each sample in T</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8E8C28-28D0-4FB0-AE28-00A6CF2E0768}"/>
                  </a:ext>
                </a:extLst>
              </p:cNvPr>
              <p:cNvSpPr>
                <a:spLocks noGrp="1"/>
              </p:cNvSpPr>
              <p:nvPr>
                <p:ph idx="1"/>
              </p:nvPr>
            </p:nvSpPr>
            <p:spPr>
              <a:xfrm>
                <a:off x="382307" y="899999"/>
                <a:ext cx="8426450" cy="4539336"/>
              </a:xfrm>
            </p:spPr>
            <p:txBody>
              <a:bodyPr>
                <a:normAutofit fontScale="77500" lnSpcReduction="20000"/>
              </a:bodyPr>
              <a:lstStyle/>
              <a:p>
                <a:r>
                  <a:rPr lang="de-DE" dirty="0"/>
                  <a:t>Final formula to update the weight </a:t>
                </a:r>
                <a14:m>
                  <m:oMath xmlns:m="http://schemas.openxmlformats.org/officeDocument/2006/math">
                    <m:sSubSup>
                      <m:sSubSupPr>
                        <m:ctrlPr>
                          <a:rPr lang="en-GB" sz="2000" i="1" dirty="0" smtClean="0">
                            <a:latin typeface="Cambria Math" panose="02040503050406030204" pitchFamily="18" charset="0"/>
                            <a:ea typeface="Cambria Math" panose="02040503050406030204" pitchFamily="18" charset="0"/>
                          </a:rPr>
                        </m:ctrlPr>
                      </m:sSubSupPr>
                      <m:e>
                        <m:r>
                          <a:rPr lang="de-DE" sz="2000" i="1" dirty="0">
                            <a:latin typeface="Cambria Math" panose="02040503050406030204" pitchFamily="18" charset="0"/>
                            <a:ea typeface="Cambria Math" panose="02040503050406030204" pitchFamily="18" charset="0"/>
                          </a:rPr>
                          <m:t>𝑤</m:t>
                        </m:r>
                      </m:e>
                      <m:sub>
                        <m:r>
                          <a:rPr lang="de-DE" sz="2000" i="1" dirty="0">
                            <a:latin typeface="Cambria Math" panose="02040503050406030204" pitchFamily="18" charset="0"/>
                            <a:ea typeface="Cambria Math" panose="02040503050406030204" pitchFamily="18" charset="0"/>
                          </a:rPr>
                          <m:t>𝑗𝑖</m:t>
                        </m:r>
                      </m:sub>
                      <m:sup>
                        <m:r>
                          <a:rPr lang="de-DE" sz="2000" i="1" dirty="0">
                            <a:latin typeface="Cambria Math" panose="02040503050406030204" pitchFamily="18" charset="0"/>
                            <a:ea typeface="Cambria Math" panose="02040503050406030204" pitchFamily="18" charset="0"/>
                          </a:rPr>
                          <m:t>𝑜𝑢𝑡</m:t>
                        </m:r>
                      </m:sup>
                    </m:sSubSup>
                  </m:oMath>
                </a14:m>
                <a:r>
                  <a:rPr lang="de-DE" dirty="0"/>
                  <a:t>, after </a:t>
                </a:r>
                <a:r>
                  <a:rPr lang="de-DE" b="1" dirty="0"/>
                  <a:t>one single </a:t>
                </a:r>
                <a:r>
                  <a:rPr lang="de-DE" dirty="0"/>
                  <a:t>training sample in T :</a:t>
                </a:r>
              </a:p>
              <a:p>
                <a:endParaRPr lang="de-DE" dirty="0"/>
              </a:p>
              <a:p>
                <a:endParaRPr lang="de-DE"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nary>
                        <m:naryPr>
                          <m:chr m:val="∑"/>
                          <m:ctrlPr>
                            <a:rPr lang="en-US" i="1">
                              <a:latin typeface="Cambria Math" panose="02040503050406030204" pitchFamily="18" charset="0"/>
                            </a:rPr>
                          </m:ctrlPr>
                        </m:naryPr>
                        <m:sub>
                          <m:r>
                            <a:rPr lang="de-DE" i="1">
                              <a:latin typeface="Cambria Math" panose="02040503050406030204" pitchFamily="18" charset="0"/>
                            </a:rPr>
                            <m:t>𝑘</m:t>
                          </m:r>
                          <m:r>
                            <a:rPr lang="de-DE" i="1">
                              <a:latin typeface="Cambria Math" panose="02040503050406030204" pitchFamily="18" charset="0"/>
                            </a:rPr>
                            <m:t>=1</m:t>
                          </m:r>
                        </m:sub>
                        <m:sup>
                          <m:r>
                            <a:rPr lang="de-DE" i="1">
                              <a:latin typeface="Cambria Math" panose="02040503050406030204" pitchFamily="18" charset="0"/>
                            </a:rPr>
                            <m:t>𝑛</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𝑦</m:t>
                                      </m:r>
                                    </m:e>
                                    <m:sub>
                                      <m:r>
                                        <a:rPr lang="de-DE" i="1">
                                          <a:latin typeface="Cambria Math" panose="02040503050406030204" pitchFamily="18" charset="0"/>
                                        </a:rPr>
                                        <m:t>𝑘</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𝑘</m:t>
                                      </m:r>
                                    </m:sub>
                                  </m:sSub>
                                </m:e>
                              </m:d>
                            </m:e>
                            <m:sup>
                              <m:r>
                                <a:rPr lang="en-US" i="1">
                                  <a:latin typeface="Cambria Math" panose="02040503050406030204" pitchFamily="18" charset="0"/>
                                </a:rPr>
                                <m:t>2</m:t>
                              </m:r>
                            </m:sup>
                          </m:sSup>
                        </m:e>
                      </m:nary>
                    </m:oMath>
                  </m:oMathPara>
                </a14:m>
                <a:endParaRPr lang="de-DE" dirty="0"/>
              </a:p>
              <a:p>
                <a:pPr marL="0" indent="0">
                  <a:buNone/>
                </a:pPr>
                <a:endParaRPr lang="de-DE" dirty="0"/>
              </a:p>
              <a:p>
                <a:endParaRPr lang="de-DE" sz="1000" dirty="0"/>
              </a:p>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sSubSup>
                        <m:sSubSupPr>
                          <m:ctrlPr>
                            <a:rPr lang="en-US" sz="240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𝑤</m:t>
                          </m:r>
                        </m:e>
                        <m:sub>
                          <m:r>
                            <a:rPr lang="de-DE" sz="2400" b="0" i="1" smtClean="0">
                              <a:latin typeface="Cambria Math" panose="02040503050406030204" pitchFamily="18" charset="0"/>
                              <a:ea typeface="Cambria Math" panose="02040503050406030204" pitchFamily="18" charset="0"/>
                            </a:rPr>
                            <m:t>𝑗𝑖</m:t>
                          </m:r>
                        </m:sub>
                        <m:sup>
                          <m:r>
                            <a:rPr lang="de-DE" sz="2400" b="0" i="1" smtClean="0">
                              <a:latin typeface="Cambria Math" panose="02040503050406030204" pitchFamily="18" charset="0"/>
                              <a:ea typeface="Cambria Math" panose="02040503050406030204" pitchFamily="18" charset="0"/>
                            </a:rPr>
                            <m:t>𝑙</m:t>
                          </m:r>
                        </m:sup>
                      </m:sSubSup>
                      <m:r>
                        <a:rPr lang="en-US"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rPr>
                        <m:t>𝜂</m:t>
                      </m:r>
                      <m:sSubSup>
                        <m:sSubSupPr>
                          <m:ctrlPr>
                            <a:rPr lang="en-US" sz="2400" i="1">
                              <a:latin typeface="Cambria Math" panose="02040503050406030204" pitchFamily="18" charset="0"/>
                              <a:ea typeface="Cambria Math" panose="02040503050406030204" pitchFamily="18" charset="0"/>
                            </a:rPr>
                          </m:ctrlPr>
                        </m:sSubSupPr>
                        <m:e>
                          <m:r>
                            <a:rPr lang="de-DE"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𝛿</m:t>
                          </m:r>
                        </m:e>
                        <m:sub>
                          <m:r>
                            <a:rPr lang="en-US" sz="2400" i="1">
                              <a:latin typeface="Cambria Math" panose="02040503050406030204" pitchFamily="18" charset="0"/>
                              <a:ea typeface="Cambria Math" panose="02040503050406030204" pitchFamily="18" charset="0"/>
                            </a:rPr>
                            <m:t>𝑗</m:t>
                          </m:r>
                        </m:sub>
                        <m:sup>
                          <m:r>
                            <a:rPr lang="de-DE" sz="2400" i="1">
                              <a:latin typeface="Cambria Math" panose="02040503050406030204" pitchFamily="18" charset="0"/>
                              <a:ea typeface="Cambria Math" panose="02040503050406030204" pitchFamily="18" charset="0"/>
                            </a:rPr>
                            <m:t>𝑙</m:t>
                          </m:r>
                        </m:sup>
                      </m:sSubSup>
                      <m:sSubSup>
                        <m:sSubSupPr>
                          <m:ctrlPr>
                            <a:rPr lang="en-US" sz="2400" i="1">
                              <a:latin typeface="Cambria Math" panose="02040503050406030204" pitchFamily="18" charset="0"/>
                              <a:ea typeface="Cambria Math" panose="02040503050406030204" pitchFamily="18" charset="0"/>
                            </a:rPr>
                          </m:ctrlPr>
                        </m:sSubSupPr>
                        <m:e>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𝑜</m:t>
                          </m:r>
                        </m:e>
                        <m:sub>
                          <m:r>
                            <a:rPr lang="de-DE" sz="2400" i="1">
                              <a:latin typeface="Cambria Math" panose="02040503050406030204" pitchFamily="18" charset="0"/>
                              <a:ea typeface="Cambria Math" panose="02040503050406030204" pitchFamily="18" charset="0"/>
                            </a:rPr>
                            <m:t>𝑖</m:t>
                          </m:r>
                        </m:sub>
                        <m:sup>
                          <m:r>
                            <a:rPr lang="de-DE" sz="2400" i="1">
                              <a:latin typeface="Cambria Math" panose="02040503050406030204" pitchFamily="18" charset="0"/>
                              <a:ea typeface="Cambria Math" panose="02040503050406030204" pitchFamily="18" charset="0"/>
                            </a:rPr>
                            <m:t>𝑙</m:t>
                          </m:r>
                          <m:r>
                            <a:rPr lang="de-DE" sz="2400" i="1">
                              <a:latin typeface="Cambria Math" panose="02040503050406030204" pitchFamily="18" charset="0"/>
                              <a:ea typeface="Cambria Math" panose="02040503050406030204" pitchFamily="18" charset="0"/>
                            </a:rPr>
                            <m:t>−1</m:t>
                          </m:r>
                        </m:sup>
                      </m:sSubSup>
                    </m:oMath>
                  </m:oMathPara>
                </a14:m>
                <a:endParaRPr lang="en-US" dirty="0"/>
              </a:p>
              <a:p>
                <a:pPr marL="0" indent="0">
                  <a:buNone/>
                </a:pPr>
                <a:endParaRPr lang="de-DE" sz="1000" i="1" dirty="0">
                  <a:latin typeface="Cambria Math" panose="02040503050406030204" pitchFamily="18" charset="0"/>
                </a:endParaRPr>
              </a:p>
              <a:p>
                <a:pPr marL="0" indent="0">
                  <a:buNone/>
                </a:pPr>
                <a:endParaRPr lang="en-US" dirty="0"/>
              </a:p>
              <a:p>
                <a:pPr marL="0" indent="0" algn="ctr">
                  <a:buNone/>
                </a:pP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𝑗</m:t>
                        </m:r>
                      </m:sub>
                      <m:sup>
                        <m:r>
                          <a:rPr lang="de-DE" i="1">
                            <a:latin typeface="Cambria Math" panose="02040503050406030204" pitchFamily="18" charset="0"/>
                            <a:ea typeface="Cambria Math" panose="02040503050406030204" pitchFamily="18" charset="0"/>
                          </a:rPr>
                          <m:t>𝑙</m:t>
                        </m:r>
                      </m:sup>
                    </m:sSubSup>
                    <m:r>
                      <a:rPr lang="de-DE"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rPr>
                      <m:t>=</m:t>
                    </m:r>
                  </m:oMath>
                </a14:m>
                <a:r>
                  <a:rPr lang="en-US" dirty="0"/>
                  <a:t> </a:t>
                </a:r>
                <a14:m>
                  <m:oMath xmlns:m="http://schemas.openxmlformats.org/officeDocument/2006/math">
                    <m:r>
                      <a:rPr lang="en-US" sz="2400" b="0" i="1" dirty="0" smtClean="0">
                        <a:latin typeface="Cambria Math" panose="02040503050406030204" pitchFamily="18" charset="0"/>
                        <a:ea typeface="Cambria Math" panose="02040503050406030204" pitchFamily="18" charset="0"/>
                      </a:rPr>
                      <m:t> </m:t>
                    </m:r>
                    <m:d>
                      <m:dPr>
                        <m:begChr m:val="{"/>
                        <m:endChr m:val=""/>
                        <m:ctrlPr>
                          <a:rPr lang="en-US" sz="2400" b="0" i="1" dirty="0" smtClean="0">
                            <a:latin typeface="Cambria Math" panose="02040503050406030204" pitchFamily="18" charset="0"/>
                            <a:ea typeface="Cambria Math" panose="02040503050406030204" pitchFamily="18" charset="0"/>
                          </a:rPr>
                        </m:ctrlPr>
                      </m:dPr>
                      <m:e>
                        <m:m>
                          <m:mPr>
                            <m:mcs>
                              <m:mc>
                                <m:mcPr>
                                  <m:count m:val="1"/>
                                  <m:mcJc m:val="center"/>
                                </m:mcPr>
                              </m:mc>
                            </m:mcs>
                            <m:ctrlPr>
                              <a:rPr lang="en-US" sz="2400" b="0" i="1" dirty="0" smtClean="0">
                                <a:latin typeface="Cambria Math" panose="02040503050406030204" pitchFamily="18" charset="0"/>
                                <a:ea typeface="Cambria Math" panose="02040503050406030204" pitchFamily="18" charset="0"/>
                              </a:rPr>
                            </m:ctrlPr>
                          </m:mPr>
                          <m:mr>
                            <m:e>
                              <m:eqArr>
                                <m:eqArrPr>
                                  <m:ctrlPr>
                                    <a:rPr lang="de-DE" sz="2400" b="0" i="1" dirty="0" smtClean="0">
                                      <a:latin typeface="Cambria Math" panose="02040503050406030204" pitchFamily="18" charset="0"/>
                                      <a:ea typeface="Cambria Math" panose="02040503050406030204" pitchFamily="18" charset="0"/>
                                    </a:rPr>
                                  </m:ctrlPr>
                                </m:eqArrPr>
                                <m:e>
                                  <m:r>
                                    <m:rPr>
                                      <m:brk m:alnAt="7"/>
                                    </m:rPr>
                                    <a:rPr lang="de-DE" sz="2400" b="0" i="1" dirty="0" smtClean="0">
                                      <a:latin typeface="Cambria Math" panose="02040503050406030204" pitchFamily="18" charset="0"/>
                                      <a:ea typeface="Cambria Math" panose="02040503050406030204" pitchFamily="18" charset="0"/>
                                    </a:rPr>
                                    <m:t> </m:t>
                                  </m:r>
                                  <m:r>
                                    <a:rPr lang="de-DE" sz="2400" b="0" i="1" dirty="0" smtClean="0">
                                      <a:latin typeface="Cambria Math" panose="02040503050406030204" pitchFamily="18" charset="0"/>
                                      <a:ea typeface="Cambria Math" panose="02040503050406030204" pitchFamily="18" charset="0"/>
                                    </a:rPr>
                                    <m:t>             </m:t>
                                  </m:r>
                                  <m:d>
                                    <m:dPr>
                                      <m:ctrlPr>
                                        <a:rPr lang="en-US" sz="2400" b="0" i="1" dirty="0" smtClean="0">
                                          <a:latin typeface="Cambria Math" panose="02040503050406030204" pitchFamily="18" charset="0"/>
                                          <a:ea typeface="Cambria Math" panose="02040503050406030204" pitchFamily="18" charset="0"/>
                                        </a:rPr>
                                      </m:ctrlPr>
                                    </m:dPr>
                                    <m:e>
                                      <m:sSub>
                                        <m:sSubPr>
                                          <m:ctrlPr>
                                            <a:rPr lang="en-US" sz="2400" i="1" dirty="0">
                                              <a:latin typeface="Cambria Math" panose="02040503050406030204" pitchFamily="18" charset="0"/>
                                              <a:ea typeface="Cambria Math" panose="02040503050406030204" pitchFamily="18" charset="0"/>
                                            </a:rPr>
                                          </m:ctrlPr>
                                        </m:sSubPr>
                                        <m:e>
                                          <m:r>
                                            <a:rPr lang="de-DE" sz="2400" b="0" i="1" dirty="0" smtClean="0">
                                              <a:latin typeface="Cambria Math" panose="02040503050406030204" pitchFamily="18" charset="0"/>
                                              <a:ea typeface="Cambria Math" panose="02040503050406030204" pitchFamily="18" charset="0"/>
                                            </a:rPr>
                                            <m:t>𝑦</m:t>
                                          </m:r>
                                        </m:e>
                                        <m:sub>
                                          <m:r>
                                            <a:rPr lang="en-US" sz="2400" i="1" dirty="0">
                                              <a:latin typeface="Cambria Math" panose="02040503050406030204" pitchFamily="18" charset="0"/>
                                              <a:ea typeface="Cambria Math" panose="02040503050406030204" pitchFamily="18" charset="0"/>
                                            </a:rPr>
                                            <m:t>𝑗</m:t>
                                          </m:r>
                                        </m:sub>
                                      </m:sSub>
                                      <m:r>
                                        <a:rPr lang="en-US" sz="2400" b="0" i="1" dirty="0" smtClean="0">
                                          <a:latin typeface="Cambria Math" panose="02040503050406030204" pitchFamily="18" charset="0"/>
                                          <a:ea typeface="Cambria Math" panose="02040503050406030204" pitchFamily="18" charset="0"/>
                                        </a:rPr>
                                        <m:t>−</m:t>
                                      </m:r>
                                      <m:sSub>
                                        <m:sSubPr>
                                          <m:ctrlPr>
                                            <a:rPr lang="en-US" sz="2400" i="1" dirty="0">
                                              <a:latin typeface="Cambria Math" panose="02040503050406030204" pitchFamily="18" charset="0"/>
                                              <a:ea typeface="Cambria Math" panose="02040503050406030204" pitchFamily="18" charset="0"/>
                                            </a:rPr>
                                          </m:ctrlPr>
                                        </m:sSubPr>
                                        <m:e>
                                          <m:r>
                                            <a:rPr lang="en-US" sz="2400" b="0" i="1" dirty="0" smtClean="0">
                                              <a:latin typeface="Cambria Math" panose="02040503050406030204" pitchFamily="18" charset="0"/>
                                              <a:ea typeface="Cambria Math" panose="02040503050406030204" pitchFamily="18" charset="0"/>
                                            </a:rPr>
                                            <m:t>𝑡</m:t>
                                          </m:r>
                                        </m:e>
                                        <m:sub>
                                          <m:r>
                                            <a:rPr lang="en-US" sz="2400" i="1" dirty="0">
                                              <a:latin typeface="Cambria Math" panose="02040503050406030204" pitchFamily="18" charset="0"/>
                                              <a:ea typeface="Cambria Math" panose="02040503050406030204" pitchFamily="18" charset="0"/>
                                            </a:rPr>
                                            <m:t>𝑗</m:t>
                                          </m:r>
                                        </m:sub>
                                      </m:sSub>
                                    </m:e>
                                  </m:d>
                                  <m:sSup>
                                    <m:sSupPr>
                                      <m:ctrlPr>
                                        <a:rPr lang="en-US"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𝑓</m:t>
                                      </m:r>
                                    </m:e>
                                    <m:sup>
                                      <m:r>
                                        <a:rPr lang="en-US" sz="2400" i="1">
                                          <a:latin typeface="Cambria Math" panose="02040503050406030204" pitchFamily="18" charset="0"/>
                                          <a:ea typeface="Cambria Math" panose="02040503050406030204" pitchFamily="18" charset="0"/>
                                        </a:rPr>
                                        <m:t>′</m:t>
                                      </m:r>
                                    </m:sup>
                                  </m:sSup>
                                  <m:d>
                                    <m:dPr>
                                      <m:ctrlPr>
                                        <a:rPr lang="en-US" sz="2400" i="1">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ea typeface="Cambria Math" panose="02040503050406030204" pitchFamily="18" charset="0"/>
                                            </a:rPr>
                                          </m:ctrlPr>
                                        </m:sSubSupPr>
                                        <m:e>
                                          <m:r>
                                            <a:rPr lang="de-DE" sz="2400" i="1">
                                              <a:latin typeface="Cambria Math" panose="02040503050406030204" pitchFamily="18" charset="0"/>
                                              <a:ea typeface="Cambria Math" panose="02040503050406030204" pitchFamily="18" charset="0"/>
                                            </a:rPr>
                                            <m:t>𝑛𝑒𝑡</m:t>
                                          </m:r>
                                        </m:e>
                                        <m:sub>
                                          <m:r>
                                            <a:rPr lang="en-US" sz="2400" i="1">
                                              <a:latin typeface="Cambria Math" panose="02040503050406030204" pitchFamily="18" charset="0"/>
                                              <a:ea typeface="Cambria Math" panose="02040503050406030204" pitchFamily="18" charset="0"/>
                                            </a:rPr>
                                            <m:t>𝑗</m:t>
                                          </m:r>
                                        </m:sub>
                                        <m:sup>
                                          <m:r>
                                            <a:rPr lang="de-DE" sz="2400" i="1">
                                              <a:latin typeface="Cambria Math" panose="02040503050406030204" pitchFamily="18" charset="0"/>
                                              <a:ea typeface="Cambria Math" panose="02040503050406030204" pitchFamily="18" charset="0"/>
                                            </a:rPr>
                                            <m:t>𝑙</m:t>
                                          </m:r>
                                        </m:sup>
                                      </m:sSubSup>
                                    </m:e>
                                  </m:d>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𝑙</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𝑜𝑢𝑡𝑝𝑢𝑡</m:t>
                                  </m:r>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𝑙𝑎𝑦𝑒𝑟</m:t>
                                  </m:r>
                                </m:e>
                                <m:e>
                                  <m:r>
                                    <a:rPr lang="de-DE" sz="2400" b="0" i="1" smtClean="0">
                                      <a:latin typeface="Cambria Math" panose="02040503050406030204" pitchFamily="18" charset="0"/>
                                      <a:ea typeface="Cambria Math" panose="02040503050406030204" pitchFamily="18" charset="0"/>
                                    </a:rPr>
                                    <m:t> </m:t>
                                  </m:r>
                                </m:e>
                              </m:eqArr>
                            </m:e>
                          </m:mr>
                          <m:mr>
                            <m:e>
                              <m:nary>
                                <m:naryPr>
                                  <m:chr m:val="∑"/>
                                  <m:ctrlPr>
                                    <a:rPr lang="en-US" sz="2400" i="1">
                                      <a:latin typeface="Cambria Math" panose="02040503050406030204" pitchFamily="18" charset="0"/>
                                      <a:ea typeface="Cambria Math" panose="02040503050406030204" pitchFamily="18" charset="0"/>
                                    </a:rPr>
                                  </m:ctrlPr>
                                </m:naryPr>
                                <m:sub>
                                  <m:r>
                                    <m:rPr>
                                      <m:brk m:alnAt="23"/>
                                    </m:rPr>
                                    <a:rPr lang="en-US" sz="2400" i="1">
                                      <a:latin typeface="Cambria Math" panose="02040503050406030204" pitchFamily="18" charset="0"/>
                                      <a:ea typeface="Cambria Math" panose="02040503050406030204" pitchFamily="18" charset="0"/>
                                    </a:rPr>
                                    <m:t>𝑘</m:t>
                                  </m:r>
                                  <m:r>
                                    <a:rPr lang="en-US" sz="2400" i="1">
                                      <a:latin typeface="Cambria Math" panose="02040503050406030204" pitchFamily="18" charset="0"/>
                                      <a:ea typeface="Cambria Math" panose="02040503050406030204" pitchFamily="18" charset="0"/>
                                    </a:rPr>
                                    <m:t>=1</m:t>
                                  </m:r>
                                </m:sub>
                                <m:sup>
                                  <m:r>
                                    <a:rPr lang="de-DE" sz="2400" i="1">
                                      <a:latin typeface="Cambria Math" panose="02040503050406030204" pitchFamily="18" charset="0"/>
                                      <a:ea typeface="Cambria Math" panose="02040503050406030204" pitchFamily="18" charset="0"/>
                                    </a:rPr>
                                    <m:t>𝑛</m:t>
                                  </m:r>
                                </m:sup>
                                <m:e>
                                  <m:sSubSup>
                                    <m:sSubSupPr>
                                      <m:ctrlPr>
                                        <a:rPr lang="en-US" sz="2400" i="1">
                                          <a:latin typeface="Cambria Math" panose="02040503050406030204" pitchFamily="18" charset="0"/>
                                          <a:ea typeface="Cambria Math" panose="02040503050406030204" pitchFamily="18" charset="0"/>
                                        </a:rPr>
                                      </m:ctrlPr>
                                    </m:sSubSupPr>
                                    <m:e>
                                      <m:r>
                                        <a:rPr lang="de-DE"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𝛿</m:t>
                                      </m:r>
                                    </m:e>
                                    <m:sub>
                                      <m:r>
                                        <a:rPr lang="en-US" sz="2400" i="1">
                                          <a:latin typeface="Cambria Math" panose="02040503050406030204" pitchFamily="18" charset="0"/>
                                          <a:ea typeface="Cambria Math" panose="02040503050406030204" pitchFamily="18" charset="0"/>
                                        </a:rPr>
                                        <m:t>𝑘</m:t>
                                      </m:r>
                                    </m:sub>
                                    <m:sup>
                                      <m:r>
                                        <a:rPr lang="de-DE" sz="2400" i="1">
                                          <a:latin typeface="Cambria Math" panose="02040503050406030204" pitchFamily="18" charset="0"/>
                                          <a:ea typeface="Cambria Math" panose="02040503050406030204" pitchFamily="18" charset="0"/>
                                        </a:rPr>
                                        <m:t>𝑙</m:t>
                                      </m:r>
                                      <m:r>
                                        <a:rPr lang="de-DE" sz="2400" i="1">
                                          <a:latin typeface="Cambria Math" panose="02040503050406030204" pitchFamily="18" charset="0"/>
                                          <a:ea typeface="Cambria Math" panose="02040503050406030204" pitchFamily="18" charset="0"/>
                                        </a:rPr>
                                        <m:t>+1</m:t>
                                      </m:r>
                                    </m:sup>
                                  </m:sSubSup>
                                  <m:sSubSup>
                                    <m:sSubSupPr>
                                      <m:ctrlPr>
                                        <a:rPr lang="en-US" sz="2400" i="1">
                                          <a:latin typeface="Cambria Math" panose="02040503050406030204" pitchFamily="18" charset="0"/>
                                          <a:ea typeface="Cambria Math" panose="02040503050406030204" pitchFamily="18" charset="0"/>
                                        </a:rPr>
                                      </m:ctrlPr>
                                    </m:sSubSupPr>
                                    <m:e>
                                      <m:r>
                                        <a:rPr lang="de-DE"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𝑤</m:t>
                                      </m:r>
                                    </m:e>
                                    <m:sub>
                                      <m:r>
                                        <a:rPr lang="en-US" sz="2400" i="1">
                                          <a:latin typeface="Cambria Math" panose="02040503050406030204" pitchFamily="18" charset="0"/>
                                          <a:ea typeface="Cambria Math" panose="02040503050406030204" pitchFamily="18" charset="0"/>
                                        </a:rPr>
                                        <m:t>𝑗𝑘</m:t>
                                      </m:r>
                                    </m:sub>
                                    <m:sup>
                                      <m:r>
                                        <a:rPr lang="de-DE" sz="2400" i="1">
                                          <a:latin typeface="Cambria Math" panose="02040503050406030204" pitchFamily="18" charset="0"/>
                                          <a:ea typeface="Cambria Math" panose="02040503050406030204" pitchFamily="18" charset="0"/>
                                        </a:rPr>
                                        <m:t>𝑙</m:t>
                                      </m:r>
                                      <m:r>
                                        <a:rPr lang="de-DE" sz="2400" i="1">
                                          <a:latin typeface="Cambria Math" panose="02040503050406030204" pitchFamily="18" charset="0"/>
                                          <a:ea typeface="Cambria Math" panose="02040503050406030204" pitchFamily="18" charset="0"/>
                                        </a:rPr>
                                        <m:t>+1</m:t>
                                      </m:r>
                                    </m:sup>
                                  </m:sSubSup>
                                  <m:sSup>
                                    <m:sSupPr>
                                      <m:ctrlPr>
                                        <a:rPr lang="en-US"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𝑓</m:t>
                                      </m:r>
                                    </m:e>
                                    <m:sup>
                                      <m:r>
                                        <a:rPr lang="en-US" sz="2400" i="1">
                                          <a:latin typeface="Cambria Math" panose="02040503050406030204" pitchFamily="18" charset="0"/>
                                          <a:ea typeface="Cambria Math" panose="02040503050406030204" pitchFamily="18" charset="0"/>
                                        </a:rPr>
                                        <m:t>′</m:t>
                                      </m:r>
                                    </m:sup>
                                  </m:sSup>
                                  <m:d>
                                    <m:dPr>
                                      <m:ctrlPr>
                                        <a:rPr lang="en-US" sz="2400" i="1">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ea typeface="Cambria Math" panose="02040503050406030204" pitchFamily="18" charset="0"/>
                                            </a:rPr>
                                          </m:ctrlPr>
                                        </m:sSubSupPr>
                                        <m:e>
                                          <m:r>
                                            <a:rPr lang="de-DE" sz="2400" i="1">
                                              <a:latin typeface="Cambria Math" panose="02040503050406030204" pitchFamily="18" charset="0"/>
                                              <a:ea typeface="Cambria Math" panose="02040503050406030204" pitchFamily="18" charset="0"/>
                                            </a:rPr>
                                            <m:t>𝑛𝑒𝑡</m:t>
                                          </m:r>
                                        </m:e>
                                        <m:sub>
                                          <m:r>
                                            <a:rPr lang="en-US" sz="2400" i="1">
                                              <a:latin typeface="Cambria Math" panose="02040503050406030204" pitchFamily="18" charset="0"/>
                                              <a:ea typeface="Cambria Math" panose="02040503050406030204" pitchFamily="18" charset="0"/>
                                            </a:rPr>
                                            <m:t>𝑗</m:t>
                                          </m:r>
                                        </m:sub>
                                        <m:sup>
                                          <m:r>
                                            <a:rPr lang="de-DE" sz="2400" i="1">
                                              <a:latin typeface="Cambria Math" panose="02040503050406030204" pitchFamily="18" charset="0"/>
                                              <a:ea typeface="Cambria Math" panose="02040503050406030204" pitchFamily="18" charset="0"/>
                                            </a:rPr>
                                            <m:t>𝑙</m:t>
                                          </m:r>
                                        </m:sup>
                                      </m:sSubSup>
                                    </m:e>
                                  </m:d>
                                </m:e>
                              </m:nary>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𝑙</m:t>
                              </m:r>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h𝑖𝑑𝑑𝑒𝑛</m:t>
                              </m:r>
                              <m:r>
                                <a:rPr lang="de-DE" sz="2400" b="0" i="1" smtClean="0">
                                  <a:latin typeface="Cambria Math" panose="02040503050406030204" pitchFamily="18" charset="0"/>
                                  <a:ea typeface="Cambria Math" panose="02040503050406030204" pitchFamily="18" charset="0"/>
                                </a:rPr>
                                <m:t> </m:t>
                              </m:r>
                              <m:r>
                                <a:rPr lang="de-DE" sz="2400" b="0" i="1" smtClean="0">
                                  <a:latin typeface="Cambria Math" panose="02040503050406030204" pitchFamily="18" charset="0"/>
                                  <a:ea typeface="Cambria Math" panose="02040503050406030204" pitchFamily="18" charset="0"/>
                                </a:rPr>
                                <m:t>𝑙𝑎𝑦𝑒𝑟</m:t>
                              </m:r>
                            </m:e>
                          </m:mr>
                        </m:m>
                      </m:e>
                    </m:d>
                  </m:oMath>
                </a14:m>
                <a:endParaRPr lang="en-US" dirty="0"/>
              </a:p>
            </p:txBody>
          </p:sp>
        </mc:Choice>
        <mc:Fallback xmlns="">
          <p:sp>
            <p:nvSpPr>
              <p:cNvPr id="3" name="Content Placeholder 2">
                <a:extLst>
                  <a:ext uri="{FF2B5EF4-FFF2-40B4-BE49-F238E27FC236}">
                    <a16:creationId xmlns:a16="http://schemas.microsoft.com/office/drawing/2014/main" id="{3F8E8C28-28D0-4FB0-AE28-00A6CF2E0768}"/>
                  </a:ext>
                </a:extLst>
              </p:cNvPr>
              <p:cNvSpPr>
                <a:spLocks noGrp="1" noRot="1" noChangeAspect="1" noMove="1" noResize="1" noEditPoints="1" noAdjustHandles="1" noChangeArrowheads="1" noChangeShapeType="1" noTextEdit="1"/>
              </p:cNvSpPr>
              <p:nvPr>
                <p:ph idx="1"/>
              </p:nvPr>
            </p:nvSpPr>
            <p:spPr>
              <a:xfrm>
                <a:off x="382307" y="899999"/>
                <a:ext cx="8426450" cy="4539336"/>
              </a:xfrm>
              <a:blipFill>
                <a:blip r:embed="rId2"/>
                <a:stretch>
                  <a:fillRect l="-1737" t="-3091"/>
                </a:stretch>
              </a:blipFill>
            </p:spPr>
            <p:txBody>
              <a:bodyPr/>
              <a:lstStyle/>
              <a:p>
                <a:r>
                  <a:rPr lang="en-GB">
                    <a:noFill/>
                  </a:rPr>
                  <a:t> </a:t>
                </a:r>
              </a:p>
            </p:txBody>
          </p:sp>
        </mc:Fallback>
      </mc:AlternateContent>
      <p:pic>
        <p:nvPicPr>
          <p:cNvPr id="63" name="Picture 62">
            <a:extLst>
              <a:ext uri="{FF2B5EF4-FFF2-40B4-BE49-F238E27FC236}">
                <a16:creationId xmlns:a16="http://schemas.microsoft.com/office/drawing/2014/main" id="{903A9045-1DC4-4650-9408-D8BC021E013F}"/>
              </a:ext>
            </a:extLst>
          </p:cNvPr>
          <p:cNvPicPr>
            <a:picLocks noChangeAspect="1"/>
          </p:cNvPicPr>
          <p:nvPr/>
        </p:nvPicPr>
        <p:blipFill>
          <a:blip r:embed="rId3"/>
          <a:stretch>
            <a:fillRect/>
          </a:stretch>
        </p:blipFill>
        <p:spPr>
          <a:xfrm>
            <a:off x="137832" y="1354774"/>
            <a:ext cx="2855429" cy="1705040"/>
          </a:xfrm>
          <a:prstGeom prst="rect">
            <a:avLst/>
          </a:prstGeom>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AF96D748-C653-4785-A1E0-4C8433B8D944}"/>
                  </a:ext>
                </a:extLst>
              </p:cNvPr>
              <p:cNvSpPr txBox="1"/>
              <p:nvPr/>
            </p:nvSpPr>
            <p:spPr>
              <a:xfrm>
                <a:off x="1805267" y="2668623"/>
                <a:ext cx="420221" cy="306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i="1" dirty="0">
                              <a:latin typeface="Cambria Math" panose="02040503050406030204" pitchFamily="18" charset="0"/>
                              <a:ea typeface="Cambria Math" panose="02040503050406030204" pitchFamily="18" charset="0"/>
                            </a:rPr>
                            <m:t>𝑗𝑖</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65" name="TextBox 64">
                <a:extLst>
                  <a:ext uri="{FF2B5EF4-FFF2-40B4-BE49-F238E27FC236}">
                    <a16:creationId xmlns:a16="http://schemas.microsoft.com/office/drawing/2014/main" id="{AF96D748-C653-4785-A1E0-4C8433B8D944}"/>
                  </a:ext>
                </a:extLst>
              </p:cNvPr>
              <p:cNvSpPr txBox="1">
                <a:spLocks noRot="1" noChangeAspect="1" noMove="1" noResize="1" noEditPoints="1" noAdjustHandles="1" noChangeArrowheads="1" noChangeShapeType="1" noTextEdit="1"/>
              </p:cNvSpPr>
              <p:nvPr/>
            </p:nvSpPr>
            <p:spPr>
              <a:xfrm>
                <a:off x="1805267" y="2668623"/>
                <a:ext cx="420221" cy="306751"/>
              </a:xfrm>
              <a:prstGeom prst="rect">
                <a:avLst/>
              </a:prstGeom>
              <a:blipFill>
                <a:blip r:embed="rId4"/>
                <a:stretch>
                  <a:fillRect r="-4348" b="-4000"/>
                </a:stretch>
              </a:blipFill>
            </p:spPr>
            <p:txBody>
              <a:bodyPr/>
              <a:lstStyle/>
              <a:p>
                <a:r>
                  <a:rPr lang="en-GB">
                    <a:noFill/>
                  </a:rPr>
                  <a:t> </a:t>
                </a:r>
              </a:p>
            </p:txBody>
          </p:sp>
        </mc:Fallback>
      </mc:AlternateContent>
      <p:cxnSp>
        <p:nvCxnSpPr>
          <p:cNvPr id="67" name="Straight Arrow Connector 66">
            <a:extLst>
              <a:ext uri="{FF2B5EF4-FFF2-40B4-BE49-F238E27FC236}">
                <a16:creationId xmlns:a16="http://schemas.microsoft.com/office/drawing/2014/main" id="{141F1857-4403-4551-B6A5-B6D7C08C6346}"/>
              </a:ext>
            </a:extLst>
          </p:cNvPr>
          <p:cNvCxnSpPr>
            <a:cxnSpLocks/>
          </p:cNvCxnSpPr>
          <p:nvPr/>
        </p:nvCxnSpPr>
        <p:spPr>
          <a:xfrm flipV="1">
            <a:off x="1556496" y="2516153"/>
            <a:ext cx="779930" cy="370503"/>
          </a:xfrm>
          <a:prstGeom prst="straightConnector1">
            <a:avLst/>
          </a:prstGeom>
          <a:ln w="57150" cap="rnd" cmpd="sng">
            <a:solidFill>
              <a:schemeClr val="accent1"/>
            </a:solidFill>
            <a:prstDash val="solid"/>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D00B7D8A-4473-4212-96BB-7D93BE422EBA}"/>
                  </a:ext>
                </a:extLst>
              </p:cNvPr>
              <p:cNvSpPr txBox="1"/>
              <p:nvPr/>
            </p:nvSpPr>
            <p:spPr>
              <a:xfrm>
                <a:off x="2495820" y="2548028"/>
                <a:ext cx="420221" cy="306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rPr>
                            <m:t>𝛿</m:t>
                          </m:r>
                        </m:e>
                        <m:sub>
                          <m:r>
                            <a:rPr lang="de-DE" sz="1200" i="1" dirty="0">
                              <a:latin typeface="Cambria Math" panose="02040503050406030204" pitchFamily="18" charset="0"/>
                              <a:ea typeface="Cambria Math" panose="02040503050406030204" pitchFamily="18" charset="0"/>
                            </a:rPr>
                            <m:t>𝑗</m:t>
                          </m:r>
                        </m:sub>
                        <m:sup>
                          <m:r>
                            <a:rPr lang="de-DE" sz="1200" i="1" dirty="0">
                              <a:latin typeface="Cambria Math" panose="02040503050406030204" pitchFamily="18" charset="0"/>
                              <a:ea typeface="Cambria Math" panose="02040503050406030204" pitchFamily="18" charset="0"/>
                            </a:rPr>
                            <m:t>𝑜𝑢𝑡</m:t>
                          </m:r>
                        </m:sup>
                      </m:sSubSup>
                    </m:oMath>
                  </m:oMathPara>
                </a14:m>
                <a:endParaRPr lang="en-GB" sz="1200" dirty="0"/>
              </a:p>
            </p:txBody>
          </p:sp>
        </mc:Choice>
        <mc:Fallback xmlns="">
          <p:sp>
            <p:nvSpPr>
              <p:cNvPr id="71" name="TextBox 70">
                <a:extLst>
                  <a:ext uri="{FF2B5EF4-FFF2-40B4-BE49-F238E27FC236}">
                    <a16:creationId xmlns:a16="http://schemas.microsoft.com/office/drawing/2014/main" id="{D00B7D8A-4473-4212-96BB-7D93BE422EBA}"/>
                  </a:ext>
                </a:extLst>
              </p:cNvPr>
              <p:cNvSpPr txBox="1">
                <a:spLocks noRot="1" noChangeAspect="1" noMove="1" noResize="1" noEditPoints="1" noAdjustHandles="1" noChangeArrowheads="1" noChangeShapeType="1" noTextEdit="1"/>
              </p:cNvSpPr>
              <p:nvPr/>
            </p:nvSpPr>
            <p:spPr>
              <a:xfrm>
                <a:off x="2495820" y="2548028"/>
                <a:ext cx="420221" cy="306751"/>
              </a:xfrm>
              <a:prstGeom prst="rect">
                <a:avLst/>
              </a:prstGeom>
              <a:blipFill>
                <a:blip r:embed="rId5"/>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D693227-CD75-40BC-9D2E-4FD8755283B0}"/>
                  </a:ext>
                </a:extLst>
              </p:cNvPr>
              <p:cNvSpPr txBox="1"/>
              <p:nvPr/>
            </p:nvSpPr>
            <p:spPr>
              <a:xfrm>
                <a:off x="1348067" y="2961104"/>
                <a:ext cx="665629" cy="2946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200" i="1" dirty="0" smtClean="0">
                              <a:latin typeface="Cambria Math" panose="02040503050406030204" pitchFamily="18" charset="0"/>
                              <a:ea typeface="Cambria Math" panose="02040503050406030204" pitchFamily="18" charset="0"/>
                            </a:rPr>
                          </m:ctrlPr>
                        </m:sSubSupPr>
                        <m:e>
                          <m:r>
                            <a:rPr lang="de-DE" sz="1200" b="0" i="1" smtClean="0">
                              <a:latin typeface="Cambria Math" panose="02040503050406030204" pitchFamily="18" charset="0"/>
                            </a:rPr>
                            <m:t>𝑜</m:t>
                          </m:r>
                        </m:e>
                        <m:sub>
                          <m:r>
                            <a:rPr lang="de-DE" sz="1200" b="0" i="1" smtClean="0">
                              <a:latin typeface="Cambria Math" panose="02040503050406030204" pitchFamily="18" charset="0"/>
                            </a:rPr>
                            <m:t>𝑖</m:t>
                          </m:r>
                        </m:sub>
                        <m:sup>
                          <m:r>
                            <a:rPr lang="de-DE" sz="1200" b="0" i="1" dirty="0" smtClean="0">
                              <a:latin typeface="Cambria Math" panose="02040503050406030204" pitchFamily="18" charset="0"/>
                              <a:ea typeface="Cambria Math" panose="02040503050406030204" pitchFamily="18" charset="0"/>
                            </a:rPr>
                            <m:t>h𝑖𝑑𝑑𝑒𝑛</m:t>
                          </m:r>
                        </m:sup>
                      </m:sSubSup>
                    </m:oMath>
                  </m:oMathPara>
                </a14:m>
                <a:endParaRPr lang="en-GB" sz="1200" dirty="0"/>
              </a:p>
            </p:txBody>
          </p:sp>
        </mc:Choice>
        <mc:Fallback xmlns="">
          <p:sp>
            <p:nvSpPr>
              <p:cNvPr id="73" name="TextBox 72">
                <a:extLst>
                  <a:ext uri="{FF2B5EF4-FFF2-40B4-BE49-F238E27FC236}">
                    <a16:creationId xmlns:a16="http://schemas.microsoft.com/office/drawing/2014/main" id="{2D693227-CD75-40BC-9D2E-4FD8755283B0}"/>
                  </a:ext>
                </a:extLst>
              </p:cNvPr>
              <p:cNvSpPr txBox="1">
                <a:spLocks noRot="1" noChangeAspect="1" noMove="1" noResize="1" noEditPoints="1" noAdjustHandles="1" noChangeArrowheads="1" noChangeShapeType="1" noTextEdit="1"/>
              </p:cNvSpPr>
              <p:nvPr/>
            </p:nvSpPr>
            <p:spPr>
              <a:xfrm>
                <a:off x="1348067" y="2961104"/>
                <a:ext cx="665629" cy="294696"/>
              </a:xfrm>
              <a:prstGeom prst="rect">
                <a:avLst/>
              </a:prstGeom>
              <a:blipFill>
                <a:blip r:embed="rId6"/>
                <a:stretch>
                  <a:fillRect/>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283EAF28-922D-40B9-AE9E-CE8F3677F984}"/>
              </a:ext>
            </a:extLst>
          </p:cNvPr>
          <p:cNvSpPr txBox="1"/>
          <p:nvPr/>
        </p:nvSpPr>
        <p:spPr>
          <a:xfrm>
            <a:off x="5992630" y="1906556"/>
            <a:ext cx="1292595" cy="307777"/>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Error function after each training sample</a:t>
            </a:r>
            <a:endParaRPr lang="en-GB" sz="1000" b="0" i="1"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B94E3DED-D12D-4620-9780-B09AA9C7C34B}"/>
              </a:ext>
            </a:extLst>
          </p:cNvPr>
          <p:cNvCxnSpPr>
            <a:cxnSpLocks/>
          </p:cNvCxnSpPr>
          <p:nvPr/>
        </p:nvCxnSpPr>
        <p:spPr>
          <a:xfrm flipH="1">
            <a:off x="5599306" y="2143535"/>
            <a:ext cx="336177" cy="296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4949DB8-5F79-4E5C-AF58-CB358D549EB2}"/>
              </a:ext>
            </a:extLst>
          </p:cNvPr>
          <p:cNvSpPr txBox="1"/>
          <p:nvPr/>
        </p:nvSpPr>
        <p:spPr>
          <a:xfrm>
            <a:off x="6077914" y="2905925"/>
            <a:ext cx="807290" cy="307777"/>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No sum on </a:t>
            </a:r>
            <a:r>
              <a:rPr lang="de-DE" sz="100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training set T</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439DFB6E-7CF4-4A13-BE0A-A60A46732A63}"/>
              </a:ext>
            </a:extLst>
          </p:cNvPr>
          <p:cNvCxnSpPr>
            <a:cxnSpLocks/>
          </p:cNvCxnSpPr>
          <p:nvPr/>
        </p:nvCxnSpPr>
        <p:spPr>
          <a:xfrm flipH="1">
            <a:off x="5656453" y="3091805"/>
            <a:ext cx="336178" cy="917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6608F7-51CF-4554-9B1E-0C02D6BC2299}"/>
              </a:ext>
            </a:extLst>
          </p:cNvPr>
          <p:cNvSpPr txBox="1"/>
          <p:nvPr/>
        </p:nvSpPr>
        <p:spPr>
          <a:xfrm>
            <a:off x="7749831" y="4284329"/>
            <a:ext cx="953778" cy="153888"/>
          </a:xfrm>
          <a:prstGeom prst="rect">
            <a:avLst/>
          </a:prstGeom>
          <a:solidFill>
            <a:schemeClr val="bg1"/>
          </a:solidFill>
        </p:spPr>
        <p:txBody>
          <a:bodyPr wrap="square" lIns="0" tIns="0" rIns="0" bIns="0" rtlCol="0">
            <a:spAutoFit/>
          </a:bodyPr>
          <a:lstStyle/>
          <a:p>
            <a:pPr algn="l">
              <a:lnSpc>
                <a:spcPct val="100000"/>
              </a:lnSpc>
            </a:pPr>
            <a:r>
              <a:rPr lang="de-DE"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Same as before</a:t>
            </a:r>
            <a:endParaRPr lang="en-GB" sz="1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A07EB925-3121-4DAA-8249-1D406727FD73}"/>
              </a:ext>
            </a:extLst>
          </p:cNvPr>
          <p:cNvCxnSpPr>
            <a:cxnSpLocks/>
          </p:cNvCxnSpPr>
          <p:nvPr/>
        </p:nvCxnSpPr>
        <p:spPr>
          <a:xfrm flipH="1">
            <a:off x="7328370" y="4361273"/>
            <a:ext cx="336177" cy="296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57</a:t>
            </a:fld>
            <a:endParaRPr lang="de-DE" dirty="0"/>
          </a:p>
        </p:txBody>
      </p:sp>
    </p:spTree>
    <p:extLst>
      <p:ext uri="{BB962C8B-B14F-4D97-AF65-F5344CB8AC3E}">
        <p14:creationId xmlns:p14="http://schemas.microsoft.com/office/powerpoint/2010/main" val="3994795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655-9520-5E43-A1CF-282741201094}"/>
              </a:ext>
            </a:extLst>
          </p:cNvPr>
          <p:cNvSpPr>
            <a:spLocks noGrp="1"/>
          </p:cNvSpPr>
          <p:nvPr>
            <p:ph type="title"/>
          </p:nvPr>
        </p:nvSpPr>
        <p:spPr/>
        <p:txBody>
          <a:bodyPr/>
          <a:lstStyle/>
          <a:p>
            <a:r>
              <a:rPr lang="en-US" dirty="0"/>
              <a:t>Step 1. Forward Pass</a:t>
            </a:r>
          </a:p>
        </p:txBody>
      </p:sp>
      <p:sp>
        <p:nvSpPr>
          <p:cNvPr id="41" name="TextBox 40">
            <a:extLst>
              <a:ext uri="{FF2B5EF4-FFF2-40B4-BE49-F238E27FC236}">
                <a16:creationId xmlns:a16="http://schemas.microsoft.com/office/drawing/2014/main" id="{C6664AC9-BF55-464B-82BE-7A72756AFDD0}"/>
              </a:ext>
            </a:extLst>
          </p:cNvPr>
          <p:cNvSpPr txBox="1"/>
          <p:nvPr/>
        </p:nvSpPr>
        <p:spPr>
          <a:xfrm>
            <a:off x="587906" y="1141803"/>
            <a:ext cx="761748"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Input </a:t>
            </a:r>
          </a:p>
          <a:p>
            <a:pPr algn="ctr"/>
            <a:r>
              <a:rPr lang="en-US" dirty="0">
                <a:latin typeface="Arial" panose="020B0604020202020204" pitchFamily="34" charset="0"/>
                <a:cs typeface="Arial" panose="020B0604020202020204" pitchFamily="34" charset="0"/>
              </a:rPr>
              <a:t>Layer</a:t>
            </a:r>
          </a:p>
        </p:txBody>
      </p:sp>
      <p:sp>
        <p:nvSpPr>
          <p:cNvPr id="43" name="TextBox 42">
            <a:extLst>
              <a:ext uri="{FF2B5EF4-FFF2-40B4-BE49-F238E27FC236}">
                <a16:creationId xmlns:a16="http://schemas.microsoft.com/office/drawing/2014/main" id="{5FBEA369-1C9E-2347-B7AB-A2F4F93D4937}"/>
              </a:ext>
            </a:extLst>
          </p:cNvPr>
          <p:cNvSpPr txBox="1"/>
          <p:nvPr/>
        </p:nvSpPr>
        <p:spPr>
          <a:xfrm>
            <a:off x="2376051" y="1141803"/>
            <a:ext cx="979755"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Hidden </a:t>
            </a:r>
          </a:p>
          <a:p>
            <a:pPr algn="ctr"/>
            <a:r>
              <a:rPr lang="en-US" dirty="0">
                <a:latin typeface="Arial" panose="020B0604020202020204" pitchFamily="34" charset="0"/>
                <a:cs typeface="Arial" panose="020B0604020202020204" pitchFamily="34" charset="0"/>
              </a:rPr>
              <a:t>Layer</a:t>
            </a:r>
          </a:p>
        </p:txBody>
      </p:sp>
      <p:sp>
        <p:nvSpPr>
          <p:cNvPr id="44" name="TextBox 43">
            <a:extLst>
              <a:ext uri="{FF2B5EF4-FFF2-40B4-BE49-F238E27FC236}">
                <a16:creationId xmlns:a16="http://schemas.microsoft.com/office/drawing/2014/main" id="{4D5C9501-8C0F-1744-AFAD-F52371EA94C9}"/>
              </a:ext>
            </a:extLst>
          </p:cNvPr>
          <p:cNvSpPr txBox="1"/>
          <p:nvPr/>
        </p:nvSpPr>
        <p:spPr>
          <a:xfrm>
            <a:off x="4279003" y="1141803"/>
            <a:ext cx="941284"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Output </a:t>
            </a:r>
          </a:p>
          <a:p>
            <a:pPr algn="ctr"/>
            <a:r>
              <a:rPr lang="en-US" dirty="0">
                <a:latin typeface="Arial" panose="020B0604020202020204" pitchFamily="34" charset="0"/>
                <a:cs typeface="Arial" panose="020B0604020202020204" pitchFamily="34" charset="0"/>
              </a:rPr>
              <a:t>Layer</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8A41502-59C7-2841-8D54-80B0E95A2FB5}"/>
                  </a:ext>
                </a:extLst>
              </p:cNvPr>
              <p:cNvSpPr txBox="1"/>
              <p:nvPr/>
            </p:nvSpPr>
            <p:spPr>
              <a:xfrm>
                <a:off x="6699205" y="2694981"/>
                <a:ext cx="2086020" cy="2495427"/>
              </a:xfrm>
              <a:prstGeom prst="rect">
                <a:avLst/>
              </a:prstGeom>
              <a:noFill/>
            </p:spPr>
            <p:txBody>
              <a:bodyPr wrap="none" rtlCol="0">
                <a:spAutoFit/>
              </a:bodyPr>
              <a:lstStyle/>
              <a:p>
                <a:r>
                  <a:rPr lang="en-US" dirty="0">
                    <a:solidFill>
                      <a:schemeClr val="tx1">
                        <a:lumMod val="75000"/>
                      </a:schemeClr>
                    </a:solidFill>
                    <a:latin typeface="Arial" panose="020B0604020202020204" pitchFamily="34" charset="0"/>
                    <a:cs typeface="Arial" panose="020B0604020202020204" pitchFamily="34" charset="0"/>
                  </a:rPr>
                  <a:t>1. Forward pass:</a:t>
                </a:r>
              </a:p>
              <a:p>
                <a:endParaRPr lang="en-US" dirty="0">
                  <a:solidFill>
                    <a:schemeClr val="tx1">
                      <a:lumMod val="75000"/>
                    </a:schemeClr>
                  </a:solidFill>
                </a:endParaRPr>
              </a:p>
              <a:p>
                <a:pPr/>
                <a14:m>
                  <m:oMathPara xmlns:m="http://schemas.openxmlformats.org/officeDocument/2006/math">
                    <m:oMathParaPr>
                      <m:jc m:val="left"/>
                    </m:oMathParaPr>
                    <m:oMath xmlns:m="http://schemas.openxmlformats.org/officeDocument/2006/math">
                      <m:sSubSup>
                        <m:sSubSupPr>
                          <m:ctrlPr>
                            <a:rPr lang="de-DE" i="1" dirty="0">
                              <a:solidFill>
                                <a:schemeClr val="tx1">
                                  <a:lumMod val="75000"/>
                                </a:schemeClr>
                              </a:solidFill>
                              <a:latin typeface="Cambria Math" panose="02040503050406030204" pitchFamily="18" charset="0"/>
                            </a:rPr>
                          </m:ctrlPr>
                        </m:sSubSupPr>
                        <m:e>
                          <m:r>
                            <a:rPr lang="de-DE" i="1" dirty="0">
                              <a:solidFill>
                                <a:schemeClr val="tx1">
                                  <a:lumMod val="75000"/>
                                </a:schemeClr>
                              </a:solidFill>
                              <a:latin typeface="Cambria Math" panose="02040503050406030204" pitchFamily="18" charset="0"/>
                            </a:rPr>
                            <m:t>𝑜</m:t>
                          </m:r>
                        </m:e>
                        <m:sub>
                          <m:r>
                            <a:rPr lang="de-DE" i="1" dirty="0">
                              <a:solidFill>
                                <a:schemeClr val="tx1">
                                  <a:lumMod val="75000"/>
                                </a:schemeClr>
                              </a:solidFill>
                              <a:latin typeface="Cambria Math" panose="02040503050406030204" pitchFamily="18" charset="0"/>
                            </a:rPr>
                            <m:t>𝑗</m:t>
                          </m:r>
                        </m:sub>
                        <m:sup>
                          <m:r>
                            <a:rPr lang="de-DE" i="1" dirty="0">
                              <a:solidFill>
                                <a:schemeClr val="tx1">
                                  <a:lumMod val="75000"/>
                                </a:schemeClr>
                              </a:solidFill>
                              <a:latin typeface="Cambria Math" panose="02040503050406030204" pitchFamily="18" charset="0"/>
                            </a:rPr>
                            <m:t>2</m:t>
                          </m:r>
                        </m:sup>
                      </m:sSubSup>
                      <m:r>
                        <a:rPr lang="de-DE">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nary>
                        <m:naryPr>
                          <m:chr m:val="∑"/>
                          <m:ctrlPr>
                            <a:rPr lang="de-DE" i="1">
                              <a:solidFill>
                                <a:schemeClr val="tx1">
                                  <a:lumMod val="75000"/>
                                </a:schemeClr>
                              </a:solidFill>
                              <a:latin typeface="Cambria Math" panose="02040503050406030204" pitchFamily="18" charset="0"/>
                            </a:rPr>
                          </m:ctrlPr>
                        </m:naryPr>
                        <m:sub>
                          <m:r>
                            <a:rPr lang="de-DE" i="1">
                              <a:solidFill>
                                <a:schemeClr val="tx1">
                                  <a:lumMod val="75000"/>
                                </a:schemeClr>
                              </a:solidFill>
                              <a:latin typeface="Cambria Math" panose="02040503050406030204" pitchFamily="18" charset="0"/>
                            </a:rPr>
                            <m:t>𝑖</m:t>
                          </m:r>
                          <m:r>
                            <a:rPr lang="de-DE" i="1">
                              <a:solidFill>
                                <a:schemeClr val="tx1">
                                  <a:lumMod val="75000"/>
                                </a:schemeClr>
                              </a:solidFill>
                              <a:latin typeface="Cambria Math" panose="02040503050406030204" pitchFamily="18" charset="0"/>
                            </a:rPr>
                            <m:t>=1</m:t>
                          </m:r>
                        </m:sub>
                        <m:sup>
                          <m:r>
                            <a:rPr lang="de-DE" i="1">
                              <a:solidFill>
                                <a:schemeClr val="tx1">
                                  <a:lumMod val="75000"/>
                                </a:schemeClr>
                              </a:solidFill>
                              <a:latin typeface="Cambria Math" panose="02040503050406030204" pitchFamily="18" charset="0"/>
                            </a:rPr>
                            <m:t>𝑛</m:t>
                          </m:r>
                        </m:sup>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𝑤</m:t>
                              </m:r>
                            </m:e>
                            <m:sub>
                              <m:r>
                                <a:rPr lang="de-DE" i="1">
                                  <a:solidFill>
                                    <a:schemeClr val="tx1">
                                      <a:lumMod val="75000"/>
                                    </a:schemeClr>
                                  </a:solidFill>
                                  <a:latin typeface="Cambria Math" panose="02040503050406030204" pitchFamily="18" charset="0"/>
                                </a:rPr>
                                <m:t>𝑗𝑖</m:t>
                              </m:r>
                            </m:sub>
                            <m:sup>
                              <m:r>
                                <a:rPr lang="de-DE" i="1">
                                  <a:solidFill>
                                    <a:schemeClr val="tx1">
                                      <a:lumMod val="75000"/>
                                    </a:schemeClr>
                                  </a:solidFill>
                                  <a:latin typeface="Cambria Math" panose="02040503050406030204" pitchFamily="18" charset="0"/>
                                </a:rPr>
                                <m:t>2</m:t>
                              </m:r>
                            </m:sup>
                          </m:sSubSup>
                          <m:sSub>
                            <m:sSubPr>
                              <m:ctrlPr>
                                <a:rPr lang="de-DE" i="1">
                                  <a:solidFill>
                                    <a:schemeClr val="tx1">
                                      <a:lumMod val="75000"/>
                                    </a:schemeClr>
                                  </a:solidFill>
                                  <a:latin typeface="Cambria Math" panose="02040503050406030204" pitchFamily="18" charset="0"/>
                                </a:rPr>
                              </m:ctrlPr>
                            </m:sSubPr>
                            <m:e>
                              <m:r>
                                <a:rPr lang="de-DE" b="0" i="1" smtClean="0">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𝑖</m:t>
                              </m:r>
                            </m:sub>
                          </m:sSub>
                        </m:e>
                      </m:nary>
                      <m:r>
                        <a:rPr lang="de-DE" i="1">
                          <a:solidFill>
                            <a:schemeClr val="tx1">
                              <a:lumMod val="75000"/>
                            </a:schemeClr>
                          </a:solidFill>
                          <a:latin typeface="Cambria Math" panose="02040503050406030204" pitchFamily="18" charset="0"/>
                        </a:rPr>
                        <m:t>)</m:t>
                      </m:r>
                    </m:oMath>
                  </m:oMathPara>
                </a14:m>
                <a:endParaRPr lang="de-DE" dirty="0">
                  <a:solidFill>
                    <a:schemeClr val="tx1">
                      <a:lumMod val="75000"/>
                    </a:schemeClr>
                  </a:solidFill>
                </a:endParaRPr>
              </a:p>
              <a:p>
                <a:endParaRPr lang="de-DE" i="1" dirty="0">
                  <a:solidFill>
                    <a:schemeClr val="tx1">
                      <a:lumMod val="75000"/>
                    </a:schemeClr>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de-DE" i="1">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𝑦</m:t>
                          </m:r>
                        </m:e>
                        <m:sub>
                          <m:r>
                            <a:rPr lang="de-DE" i="1">
                              <a:solidFill>
                                <a:schemeClr val="tx1">
                                  <a:lumMod val="75000"/>
                                </a:schemeClr>
                              </a:solidFill>
                              <a:latin typeface="Cambria Math" panose="02040503050406030204" pitchFamily="18" charset="0"/>
                            </a:rPr>
                            <m:t>𝑘</m:t>
                          </m:r>
                        </m:sub>
                      </m:sSub>
                      <m:r>
                        <a:rPr lang="de-DE" i="1">
                          <a:solidFill>
                            <a:schemeClr val="tx1">
                              <a:lumMod val="75000"/>
                            </a:schemeClr>
                          </a:solidFill>
                          <a:latin typeface="Cambria Math" panose="02040503050406030204" pitchFamily="18" charset="0"/>
                        </a:rPr>
                        <m:t>=</m:t>
                      </m:r>
                      <m:r>
                        <a:rPr lang="de-DE" i="1">
                          <a:solidFill>
                            <a:schemeClr val="tx1">
                              <a:lumMod val="75000"/>
                            </a:schemeClr>
                          </a:solidFill>
                          <a:latin typeface="Cambria Math" panose="02040503050406030204" pitchFamily="18" charset="0"/>
                        </a:rPr>
                        <m:t>𝑓</m:t>
                      </m:r>
                      <m:r>
                        <a:rPr lang="de-DE" i="1">
                          <a:solidFill>
                            <a:schemeClr val="tx1">
                              <a:lumMod val="75000"/>
                            </a:schemeClr>
                          </a:solidFill>
                          <a:latin typeface="Cambria Math" panose="02040503050406030204" pitchFamily="18" charset="0"/>
                        </a:rPr>
                        <m:t>(</m:t>
                      </m:r>
                      <m:nary>
                        <m:naryPr>
                          <m:chr m:val="∑"/>
                          <m:ctrlPr>
                            <a:rPr lang="de-DE" i="1">
                              <a:solidFill>
                                <a:schemeClr val="tx1">
                                  <a:lumMod val="75000"/>
                                </a:schemeClr>
                              </a:solidFill>
                              <a:latin typeface="Cambria Math" panose="02040503050406030204" pitchFamily="18" charset="0"/>
                            </a:rPr>
                          </m:ctrlPr>
                        </m:naryPr>
                        <m:sub>
                          <m:r>
                            <m:rPr>
                              <m:brk m:alnAt="23"/>
                            </m:rPr>
                            <a:rPr lang="de-DE" i="1">
                              <a:solidFill>
                                <a:schemeClr val="tx1">
                                  <a:lumMod val="75000"/>
                                </a:schemeClr>
                              </a:solidFill>
                              <a:latin typeface="Cambria Math" panose="02040503050406030204" pitchFamily="18" charset="0"/>
                            </a:rPr>
                            <m:t>𝑗</m:t>
                          </m:r>
                          <m:r>
                            <a:rPr lang="de-DE" i="1">
                              <a:solidFill>
                                <a:schemeClr val="tx1">
                                  <a:lumMod val="75000"/>
                                </a:schemeClr>
                              </a:solidFill>
                              <a:latin typeface="Cambria Math" panose="02040503050406030204" pitchFamily="18" charset="0"/>
                            </a:rPr>
                            <m:t>=1</m:t>
                          </m:r>
                        </m:sub>
                        <m:sup>
                          <m:r>
                            <a:rPr lang="de-DE" i="1">
                              <a:solidFill>
                                <a:schemeClr val="tx1">
                                  <a:lumMod val="75000"/>
                                </a:schemeClr>
                              </a:solidFill>
                              <a:latin typeface="Cambria Math" panose="02040503050406030204" pitchFamily="18" charset="0"/>
                            </a:rPr>
                            <m:t>h</m:t>
                          </m:r>
                        </m:sup>
                        <m:e>
                          <m:sSubSup>
                            <m:sSubSupPr>
                              <m:ctrlPr>
                                <a:rPr lang="de-DE" i="1">
                                  <a:solidFill>
                                    <a:schemeClr val="tx1">
                                      <a:lumMod val="75000"/>
                                    </a:schemeClr>
                                  </a:solidFill>
                                  <a:latin typeface="Cambria Math" panose="02040503050406030204" pitchFamily="18" charset="0"/>
                                </a:rPr>
                              </m:ctrlPr>
                            </m:sSubSupPr>
                            <m:e>
                              <m:r>
                                <a:rPr lang="de-DE" i="1">
                                  <a:solidFill>
                                    <a:schemeClr val="tx1">
                                      <a:lumMod val="75000"/>
                                    </a:schemeClr>
                                  </a:solidFill>
                                  <a:latin typeface="Cambria Math" panose="02040503050406030204" pitchFamily="18" charset="0"/>
                                </a:rPr>
                                <m:t>𝑤</m:t>
                              </m:r>
                            </m:e>
                            <m:sub>
                              <m:r>
                                <a:rPr lang="de-DE" i="1">
                                  <a:solidFill>
                                    <a:schemeClr val="tx1">
                                      <a:lumMod val="75000"/>
                                    </a:schemeClr>
                                  </a:solidFill>
                                  <a:latin typeface="Cambria Math" panose="02040503050406030204" pitchFamily="18" charset="0"/>
                                </a:rPr>
                                <m:t>𝑘𝑗</m:t>
                              </m:r>
                            </m:sub>
                            <m:sup>
                              <m:r>
                                <a:rPr lang="de-DE" i="1">
                                  <a:solidFill>
                                    <a:schemeClr val="tx1">
                                      <a:lumMod val="75000"/>
                                    </a:schemeClr>
                                  </a:solidFill>
                                  <a:latin typeface="Cambria Math" panose="02040503050406030204" pitchFamily="18" charset="0"/>
                                </a:rPr>
                                <m:t>3</m:t>
                              </m:r>
                            </m:sup>
                          </m:sSubSup>
                          <m:sSubSup>
                            <m:sSubSupPr>
                              <m:ctrlPr>
                                <a:rPr lang="de-DE" i="1">
                                  <a:solidFill>
                                    <a:schemeClr val="tx1">
                                      <a:lumMod val="75000"/>
                                    </a:schemeClr>
                                  </a:solidFill>
                                  <a:latin typeface="Cambria Math" panose="02040503050406030204" pitchFamily="18" charset="0"/>
                                </a:rPr>
                              </m:ctrlPr>
                            </m:sSubSupPr>
                            <m:e>
                              <m:r>
                                <a:rPr lang="de-DE" b="0" i="1" smtClean="0">
                                  <a:solidFill>
                                    <a:schemeClr val="tx1">
                                      <a:lumMod val="75000"/>
                                    </a:schemeClr>
                                  </a:solidFill>
                                  <a:latin typeface="Cambria Math" panose="02040503050406030204" pitchFamily="18" charset="0"/>
                                </a:rPr>
                                <m:t> </m:t>
                              </m:r>
                              <m:r>
                                <a:rPr lang="de-DE" i="1">
                                  <a:solidFill>
                                    <a:schemeClr val="tx1">
                                      <a:lumMod val="75000"/>
                                    </a:schemeClr>
                                  </a:solidFill>
                                  <a:latin typeface="Cambria Math" panose="02040503050406030204" pitchFamily="18" charset="0"/>
                                </a:rPr>
                                <m:t>𝑜</m:t>
                              </m:r>
                            </m:e>
                            <m:sub>
                              <m:r>
                                <a:rPr lang="de-DE" i="1">
                                  <a:solidFill>
                                    <a:schemeClr val="tx1">
                                      <a:lumMod val="75000"/>
                                    </a:schemeClr>
                                  </a:solidFill>
                                  <a:latin typeface="Cambria Math" panose="02040503050406030204" pitchFamily="18" charset="0"/>
                                </a:rPr>
                                <m:t>𝑗</m:t>
                              </m:r>
                            </m:sub>
                            <m:sup>
                              <m:r>
                                <a:rPr lang="de-DE" i="1">
                                  <a:solidFill>
                                    <a:schemeClr val="tx1">
                                      <a:lumMod val="75000"/>
                                    </a:schemeClr>
                                  </a:solidFill>
                                  <a:latin typeface="Cambria Math" panose="02040503050406030204" pitchFamily="18" charset="0"/>
                                </a:rPr>
                                <m:t>2</m:t>
                              </m:r>
                            </m:sup>
                          </m:sSubSup>
                        </m:e>
                      </m:nary>
                      <m:r>
                        <a:rPr lang="de-DE" i="1">
                          <a:solidFill>
                            <a:schemeClr val="tx1">
                              <a:lumMod val="75000"/>
                            </a:schemeClr>
                          </a:solidFill>
                          <a:latin typeface="Cambria Math" panose="02040503050406030204" pitchFamily="18" charset="0"/>
                        </a:rPr>
                        <m:t>)</m:t>
                      </m:r>
                    </m:oMath>
                  </m:oMathPara>
                </a14:m>
                <a:endParaRPr lang="de-DE" dirty="0">
                  <a:solidFill>
                    <a:schemeClr val="tx1">
                      <a:lumMod val="75000"/>
                    </a:schemeClr>
                  </a:solidFill>
                </a:endParaRPr>
              </a:p>
            </p:txBody>
          </p:sp>
        </mc:Choice>
        <mc:Fallback xmlns="">
          <p:sp>
            <p:nvSpPr>
              <p:cNvPr id="45" name="TextBox 44">
                <a:extLst>
                  <a:ext uri="{FF2B5EF4-FFF2-40B4-BE49-F238E27FC236}">
                    <a16:creationId xmlns:a16="http://schemas.microsoft.com/office/drawing/2014/main" id="{A8A41502-59C7-2841-8D54-80B0E95A2FB5}"/>
                  </a:ext>
                </a:extLst>
              </p:cNvPr>
              <p:cNvSpPr txBox="1">
                <a:spLocks noRot="1" noChangeAspect="1" noMove="1" noResize="1" noEditPoints="1" noAdjustHandles="1" noChangeArrowheads="1" noChangeShapeType="1" noTextEdit="1"/>
              </p:cNvSpPr>
              <p:nvPr/>
            </p:nvSpPr>
            <p:spPr>
              <a:xfrm>
                <a:off x="6699205" y="2694981"/>
                <a:ext cx="2086020" cy="2495427"/>
              </a:xfrm>
              <a:prstGeom prst="rect">
                <a:avLst/>
              </a:prstGeom>
              <a:blipFill>
                <a:blip r:embed="rId2"/>
                <a:stretch>
                  <a:fillRect l="-2632" t="-1222"/>
                </a:stretch>
              </a:blipFill>
            </p:spPr>
            <p:txBody>
              <a:bodyPr/>
              <a:lstStyle/>
              <a:p>
                <a:r>
                  <a:rPr lang="en-US">
                    <a:noFill/>
                  </a:rPr>
                  <a:t> </a:t>
                </a:r>
              </a:p>
            </p:txBody>
          </p:sp>
        </mc:Fallback>
      </mc:AlternateContent>
      <p:sp>
        <p:nvSpPr>
          <p:cNvPr id="9" name="Arrow: Right 8">
            <a:extLst>
              <a:ext uri="{FF2B5EF4-FFF2-40B4-BE49-F238E27FC236}">
                <a16:creationId xmlns:a16="http://schemas.microsoft.com/office/drawing/2014/main" id="{01D14E42-DB6C-4DB3-A9EF-0AA4344494CC}"/>
              </a:ext>
            </a:extLst>
          </p:cNvPr>
          <p:cNvSpPr/>
          <p:nvPr/>
        </p:nvSpPr>
        <p:spPr>
          <a:xfrm>
            <a:off x="700227" y="704946"/>
            <a:ext cx="43314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a:extLst>
              <a:ext uri="{FF2B5EF4-FFF2-40B4-BE49-F238E27FC236}">
                <a16:creationId xmlns:a16="http://schemas.microsoft.com/office/drawing/2014/main" id="{C4C650DA-906F-46BA-943C-51A276D8AEF6}"/>
              </a:ext>
            </a:extLst>
          </p:cNvPr>
          <p:cNvGrpSpPr/>
          <p:nvPr/>
        </p:nvGrpSpPr>
        <p:grpSpPr>
          <a:xfrm>
            <a:off x="599929" y="1941507"/>
            <a:ext cx="4986645" cy="2988676"/>
            <a:chOff x="825524" y="1889318"/>
            <a:chExt cx="4986645" cy="2988676"/>
          </a:xfrm>
        </p:grpSpPr>
        <p:grpSp>
          <p:nvGrpSpPr>
            <p:cNvPr id="62" name="Group 61">
              <a:extLst>
                <a:ext uri="{FF2B5EF4-FFF2-40B4-BE49-F238E27FC236}">
                  <a16:creationId xmlns:a16="http://schemas.microsoft.com/office/drawing/2014/main" id="{E6246993-997E-4A77-8F1D-2A54276ADA4C}"/>
                </a:ext>
              </a:extLst>
            </p:cNvPr>
            <p:cNvGrpSpPr/>
            <p:nvPr/>
          </p:nvGrpSpPr>
          <p:grpSpPr>
            <a:xfrm>
              <a:off x="825524" y="2690904"/>
              <a:ext cx="285172" cy="1425632"/>
              <a:chOff x="1100697" y="3206871"/>
              <a:chExt cx="380230" cy="1900843"/>
            </a:xfrm>
          </p:grpSpPr>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ECE20BBF-A274-4C27-BF79-AEC2A5DD2935}"/>
                      </a:ext>
                    </a:extLst>
                  </p:cNvPr>
                  <p:cNvSpPr txBox="1"/>
                  <p:nvPr/>
                </p:nvSpPr>
                <p:spPr>
                  <a:xfrm>
                    <a:off x="1100697" y="3206871"/>
                    <a:ext cx="368135"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oMath>
                      </m:oMathPara>
                    </a14:m>
                    <a:endParaRPr lang="en-US" dirty="0"/>
                  </a:p>
                </p:txBody>
              </p:sp>
            </mc:Choice>
            <mc:Fallback xmlns="">
              <p:sp>
                <p:nvSpPr>
                  <p:cNvPr id="6" name="TextBox 5">
                    <a:extLst>
                      <a:ext uri="{FF2B5EF4-FFF2-40B4-BE49-F238E27FC236}">
                        <a16:creationId xmlns:a16="http://schemas.microsoft.com/office/drawing/2014/main" id="{C88B30FB-DABE-BD43-BE00-D41EB170EB4B}"/>
                      </a:ext>
                    </a:extLst>
                  </p:cNvPr>
                  <p:cNvSpPr txBox="1">
                    <a:spLocks noRot="1" noChangeAspect="1" noMove="1" noResize="1" noEditPoints="1" noAdjustHandles="1" noChangeArrowheads="1" noChangeShapeType="1" noTextEdit="1"/>
                  </p:cNvSpPr>
                  <p:nvPr/>
                </p:nvSpPr>
                <p:spPr>
                  <a:xfrm>
                    <a:off x="1100697" y="3206871"/>
                    <a:ext cx="368135" cy="369332"/>
                  </a:xfrm>
                  <a:prstGeom prst="rect">
                    <a:avLst/>
                  </a:prstGeom>
                  <a:blipFill>
                    <a:blip r:embed="rId4"/>
                    <a:stretch>
                      <a:fillRect l="-13043" r="-6522"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7B70A055-607D-46B5-B277-F38CEE203F52}"/>
                      </a:ext>
                    </a:extLst>
                  </p:cNvPr>
                  <p:cNvSpPr txBox="1"/>
                  <p:nvPr/>
                </p:nvSpPr>
                <p:spPr>
                  <a:xfrm>
                    <a:off x="1105695" y="4738382"/>
                    <a:ext cx="375232"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oMath>
                      </m:oMathPara>
                    </a14:m>
                    <a:endParaRPr lang="en-US" dirty="0"/>
                  </a:p>
                </p:txBody>
              </p:sp>
            </mc:Choice>
            <mc:Fallback xmlns="">
              <p:sp>
                <p:nvSpPr>
                  <p:cNvPr id="10" name="TextBox 9">
                    <a:extLst>
                      <a:ext uri="{FF2B5EF4-FFF2-40B4-BE49-F238E27FC236}">
                        <a16:creationId xmlns:a16="http://schemas.microsoft.com/office/drawing/2014/main" id="{5AF8690B-EF03-B24D-B595-B945CA728D8B}"/>
                      </a:ext>
                    </a:extLst>
                  </p:cNvPr>
                  <p:cNvSpPr txBox="1">
                    <a:spLocks noRot="1" noChangeAspect="1" noMove="1" noResize="1" noEditPoints="1" noAdjustHandles="1" noChangeArrowheads="1" noChangeShapeType="1" noTextEdit="1"/>
                  </p:cNvSpPr>
                  <p:nvPr/>
                </p:nvSpPr>
                <p:spPr>
                  <a:xfrm>
                    <a:off x="1105695" y="4738382"/>
                    <a:ext cx="375232" cy="369332"/>
                  </a:xfrm>
                  <a:prstGeom prst="rect">
                    <a:avLst/>
                  </a:prstGeom>
                  <a:blipFill>
                    <a:blip r:embed="rId5"/>
                    <a:stretch>
                      <a:fillRect l="-13043" r="-8696" b="-15556"/>
                    </a:stretch>
                  </a:blipFill>
                </p:spPr>
                <p:txBody>
                  <a:bodyPr/>
                  <a:lstStyle/>
                  <a:p>
                    <a:r>
                      <a:rPr lang="en-GB">
                        <a:noFill/>
                      </a:rPr>
                      <a:t> </a:t>
                    </a:r>
                  </a:p>
                </p:txBody>
              </p:sp>
            </mc:Fallback>
          </mc:AlternateContent>
        </p:grpSp>
        <p:sp>
          <p:nvSpPr>
            <p:cNvPr id="70" name="TextBox 69">
              <a:extLst>
                <a:ext uri="{FF2B5EF4-FFF2-40B4-BE49-F238E27FC236}">
                  <a16:creationId xmlns:a16="http://schemas.microsoft.com/office/drawing/2014/main" id="{E30EBED4-8AF2-4DA0-9256-A4710503B5A6}"/>
                </a:ext>
              </a:extLst>
            </p:cNvPr>
            <p:cNvSpPr txBox="1"/>
            <p:nvPr/>
          </p:nvSpPr>
          <p:spPr>
            <a:xfrm>
              <a:off x="2538302" y="2148631"/>
              <a:ext cx="65" cy="207749"/>
            </a:xfrm>
            <a:prstGeom prst="rect">
              <a:avLst/>
            </a:prstGeom>
            <a:noFill/>
          </p:spPr>
          <p:txBody>
            <a:bodyPr wrap="none" lIns="0" tIns="0" rIns="0" bIns="0" rtlCol="0">
              <a:spAutoFit/>
            </a:bodyPr>
            <a:lstStyle/>
            <a:p>
              <a:endParaRPr lang="en-US" sz="1350" dirty="0"/>
            </a:p>
          </p:txBody>
        </p:sp>
        <p:cxnSp>
          <p:nvCxnSpPr>
            <p:cNvPr id="71" name="Straight Arrow Connector 70">
              <a:extLst>
                <a:ext uri="{FF2B5EF4-FFF2-40B4-BE49-F238E27FC236}">
                  <a16:creationId xmlns:a16="http://schemas.microsoft.com/office/drawing/2014/main" id="{E08A6AC2-E546-4B59-BC49-DC35045830AC}"/>
                </a:ext>
              </a:extLst>
            </p:cNvPr>
            <p:cNvCxnSpPr>
              <a:cxnSpLocks/>
              <a:endCxn id="129" idx="2"/>
            </p:cNvCxnSpPr>
            <p:nvPr/>
          </p:nvCxnSpPr>
          <p:spPr>
            <a:xfrm flipV="1">
              <a:off x="1223599" y="2212483"/>
              <a:ext cx="1358023" cy="640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F5FF281-3867-4D89-A239-349512CFD68F}"/>
                </a:ext>
              </a:extLst>
            </p:cNvPr>
            <p:cNvCxnSpPr>
              <a:cxnSpLocks/>
              <a:endCxn id="124" idx="2"/>
            </p:cNvCxnSpPr>
            <p:nvPr/>
          </p:nvCxnSpPr>
          <p:spPr>
            <a:xfrm>
              <a:off x="1223599" y="2852905"/>
              <a:ext cx="1358023" cy="557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2330BA-2BE9-4CD6-982E-80ADF8D9AC33}"/>
                </a:ext>
              </a:extLst>
            </p:cNvPr>
            <p:cNvCxnSpPr>
              <a:cxnSpLocks/>
              <a:endCxn id="119" idx="2"/>
            </p:cNvCxnSpPr>
            <p:nvPr/>
          </p:nvCxnSpPr>
          <p:spPr>
            <a:xfrm>
              <a:off x="1223599" y="2852905"/>
              <a:ext cx="1358023" cy="1755089"/>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0BD3629-AAAB-43C3-804B-5BCB48DCF053}"/>
                </a:ext>
              </a:extLst>
            </p:cNvPr>
            <p:cNvCxnSpPr>
              <a:cxnSpLocks/>
              <a:endCxn id="129" idx="2"/>
            </p:cNvCxnSpPr>
            <p:nvPr/>
          </p:nvCxnSpPr>
          <p:spPr>
            <a:xfrm flipV="1">
              <a:off x="1223599" y="2212483"/>
              <a:ext cx="1358023" cy="1796633"/>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0A62690-4A01-4E88-A3D0-BC7D51F97E39}"/>
                </a:ext>
              </a:extLst>
            </p:cNvPr>
            <p:cNvCxnSpPr>
              <a:cxnSpLocks/>
              <a:endCxn id="124" idx="2"/>
            </p:cNvCxnSpPr>
            <p:nvPr/>
          </p:nvCxnSpPr>
          <p:spPr>
            <a:xfrm flipV="1">
              <a:off x="1223599" y="3410239"/>
              <a:ext cx="1358023" cy="59887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CC31B7B-15C1-49BA-AF18-8F89CEECE1B3}"/>
                </a:ext>
              </a:extLst>
            </p:cNvPr>
            <p:cNvCxnSpPr>
              <a:cxnSpLocks/>
              <a:endCxn id="119" idx="2"/>
            </p:cNvCxnSpPr>
            <p:nvPr/>
          </p:nvCxnSpPr>
          <p:spPr>
            <a:xfrm>
              <a:off x="1223599" y="4009116"/>
              <a:ext cx="1358023" cy="598878"/>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5EE595C-327E-4950-91FF-0437FE42A1A8}"/>
                </a:ext>
              </a:extLst>
            </p:cNvPr>
            <p:cNvCxnSpPr>
              <a:cxnSpLocks/>
              <a:stCxn id="129" idx="6"/>
              <a:endCxn id="109" idx="2"/>
            </p:cNvCxnSpPr>
            <p:nvPr/>
          </p:nvCxnSpPr>
          <p:spPr>
            <a:xfrm>
              <a:off x="3121622" y="2212483"/>
              <a:ext cx="1358022" cy="64642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19F3311-09D9-46C5-8E95-32073D2C44C0}"/>
                </a:ext>
              </a:extLst>
            </p:cNvPr>
            <p:cNvCxnSpPr>
              <a:cxnSpLocks/>
              <a:stCxn id="124" idx="6"/>
              <a:endCxn id="109" idx="2"/>
            </p:cNvCxnSpPr>
            <p:nvPr/>
          </p:nvCxnSpPr>
          <p:spPr>
            <a:xfrm flipV="1">
              <a:off x="3121622" y="2858904"/>
              <a:ext cx="1358022" cy="55133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6FCEB1D3-F008-4E3B-8D61-BCC686F20168}"/>
                </a:ext>
              </a:extLst>
            </p:cNvPr>
            <p:cNvCxnSpPr>
              <a:cxnSpLocks/>
              <a:stCxn id="119" idx="6"/>
              <a:endCxn id="109" idx="2"/>
            </p:cNvCxnSpPr>
            <p:nvPr/>
          </p:nvCxnSpPr>
          <p:spPr>
            <a:xfrm flipV="1">
              <a:off x="3121622" y="2858904"/>
              <a:ext cx="1358022" cy="1749090"/>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730BBD64-136D-4C79-9146-158EDBFF4711}"/>
                </a:ext>
              </a:extLst>
            </p:cNvPr>
            <p:cNvGrpSpPr/>
            <p:nvPr/>
          </p:nvGrpSpPr>
          <p:grpSpPr>
            <a:xfrm>
              <a:off x="2581622" y="1942483"/>
              <a:ext cx="540000" cy="2935511"/>
              <a:chOff x="3250470" y="2208977"/>
              <a:chExt cx="720000" cy="3914014"/>
            </a:xfrm>
          </p:grpSpPr>
          <p:grpSp>
            <p:nvGrpSpPr>
              <p:cNvPr id="116" name="Group 115">
                <a:extLst>
                  <a:ext uri="{FF2B5EF4-FFF2-40B4-BE49-F238E27FC236}">
                    <a16:creationId xmlns:a16="http://schemas.microsoft.com/office/drawing/2014/main" id="{E3A89D9F-7E9A-4481-B8C4-BD70338C2768}"/>
                  </a:ext>
                </a:extLst>
              </p:cNvPr>
              <p:cNvGrpSpPr/>
              <p:nvPr/>
            </p:nvGrpSpPr>
            <p:grpSpPr>
              <a:xfrm>
                <a:off x="3250470" y="2208977"/>
                <a:ext cx="720000" cy="720000"/>
                <a:chOff x="3270425" y="2411833"/>
                <a:chExt cx="720000" cy="720000"/>
              </a:xfrm>
            </p:grpSpPr>
            <p:sp>
              <p:nvSpPr>
                <p:cNvPr id="129" name="Oval 128">
                  <a:extLst>
                    <a:ext uri="{FF2B5EF4-FFF2-40B4-BE49-F238E27FC236}">
                      <a16:creationId xmlns:a16="http://schemas.microsoft.com/office/drawing/2014/main" id="{7BB7F825-0D84-474D-878F-90E3A6F339FB}"/>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30" name="Straight Connector 129">
                  <a:extLst>
                    <a:ext uri="{FF2B5EF4-FFF2-40B4-BE49-F238E27FC236}">
                      <a16:creationId xmlns:a16="http://schemas.microsoft.com/office/drawing/2014/main" id="{71FF4189-9CB7-41E5-AD88-CB3EAD435BBC}"/>
                    </a:ext>
                  </a:extLst>
                </p:cNvPr>
                <p:cNvCxnSpPr>
                  <a:cxnSpLocks/>
                  <a:stCxn id="129" idx="0"/>
                  <a:endCxn id="129"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C0EDC9BC-9361-422A-A5B0-5B9338D1ECD2}"/>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1" name="TextBox 50">
                      <a:extLst>
                        <a:ext uri="{FF2B5EF4-FFF2-40B4-BE49-F238E27FC236}">
                          <a16:creationId xmlns:a16="http://schemas.microsoft.com/office/drawing/2014/main" id="{1BDBAD93-C919-F848-967B-1CD43197E374}"/>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6"/>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3E4C101-126C-463D-A4DF-19AC7F17F0EE}"/>
                        </a:ext>
                      </a:extLst>
                    </p:cNvPr>
                    <p:cNvSpPr txBox="1"/>
                    <p:nvPr/>
                  </p:nvSpPr>
                  <p:spPr>
                    <a:xfrm>
                      <a:off x="3667600" y="2587168"/>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2" name="TextBox 51">
                      <a:extLst>
                        <a:ext uri="{FF2B5EF4-FFF2-40B4-BE49-F238E27FC236}">
                          <a16:creationId xmlns:a16="http://schemas.microsoft.com/office/drawing/2014/main" id="{03C7BD09-98D9-CB47-A7B3-BD54C8307CAA}"/>
                        </a:ext>
                      </a:extLst>
                    </p:cNvPr>
                    <p:cNvSpPr txBox="1">
                      <a:spLocks noRot="1" noChangeAspect="1" noMove="1" noResize="1" noEditPoints="1" noAdjustHandles="1" noChangeArrowheads="1" noChangeShapeType="1" noTextEdit="1"/>
                    </p:cNvSpPr>
                    <p:nvPr/>
                  </p:nvSpPr>
                  <p:spPr>
                    <a:xfrm>
                      <a:off x="3667600" y="2587168"/>
                      <a:ext cx="248359" cy="369332"/>
                    </a:xfrm>
                    <a:prstGeom prst="rect">
                      <a:avLst/>
                    </a:prstGeom>
                    <a:blipFill>
                      <a:blip r:embed="rId7"/>
                      <a:stretch>
                        <a:fillRect l="-45161" t="-2174" r="-38710" b="-32609"/>
                      </a:stretch>
                    </a:blipFill>
                  </p:spPr>
                  <p:txBody>
                    <a:bodyPr/>
                    <a:lstStyle/>
                    <a:p>
                      <a:r>
                        <a:rPr lang="en-GB">
                          <a:noFill/>
                        </a:rPr>
                        <a:t> </a:t>
                      </a:r>
                    </a:p>
                  </p:txBody>
                </p:sp>
              </mc:Fallback>
            </mc:AlternateContent>
          </p:grpSp>
          <p:grpSp>
            <p:nvGrpSpPr>
              <p:cNvPr id="117" name="Group 116">
                <a:extLst>
                  <a:ext uri="{FF2B5EF4-FFF2-40B4-BE49-F238E27FC236}">
                    <a16:creationId xmlns:a16="http://schemas.microsoft.com/office/drawing/2014/main" id="{3D479B9C-A37C-46BA-A3A7-A5F626300BDA}"/>
                  </a:ext>
                </a:extLst>
              </p:cNvPr>
              <p:cNvGrpSpPr/>
              <p:nvPr/>
            </p:nvGrpSpPr>
            <p:grpSpPr>
              <a:xfrm>
                <a:off x="3250470" y="3805984"/>
                <a:ext cx="720000" cy="720000"/>
                <a:chOff x="3270425" y="3496401"/>
                <a:chExt cx="720000" cy="720000"/>
              </a:xfrm>
            </p:grpSpPr>
            <p:sp>
              <p:nvSpPr>
                <p:cNvPr id="124" name="Oval 123">
                  <a:extLst>
                    <a:ext uri="{FF2B5EF4-FFF2-40B4-BE49-F238E27FC236}">
                      <a16:creationId xmlns:a16="http://schemas.microsoft.com/office/drawing/2014/main" id="{0BD410D0-BD92-42A0-BDEF-4C7A3117E3AD}"/>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25" name="Straight Connector 124">
                  <a:extLst>
                    <a:ext uri="{FF2B5EF4-FFF2-40B4-BE49-F238E27FC236}">
                      <a16:creationId xmlns:a16="http://schemas.microsoft.com/office/drawing/2014/main" id="{DAECF9E6-F1DF-4331-8C64-5578E7E71593}"/>
                    </a:ext>
                  </a:extLst>
                </p:cNvPr>
                <p:cNvCxnSpPr>
                  <a:cxnSpLocks/>
                  <a:stCxn id="124" idx="0"/>
                  <a:endCxn id="124"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26" name="TextBox 125">
                  <a:extLst>
                    <a:ext uri="{FF2B5EF4-FFF2-40B4-BE49-F238E27FC236}">
                      <a16:creationId xmlns:a16="http://schemas.microsoft.com/office/drawing/2014/main" id="{3C8C02B4-2EE4-47B2-8437-4126AE3DE344}"/>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B85D41C3-027A-4E58-AD93-7C0E4E465F48}"/>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4" name="TextBox 63">
                      <a:extLst>
                        <a:ext uri="{FF2B5EF4-FFF2-40B4-BE49-F238E27FC236}">
                          <a16:creationId xmlns:a16="http://schemas.microsoft.com/office/drawing/2014/main" id="{1285E32A-7A73-C94E-A5E0-D08275B4C634}"/>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502A92B7-0718-4461-BAB6-967F85F813C1}"/>
                        </a:ext>
                      </a:extLst>
                    </p:cNvPr>
                    <p:cNvSpPr txBox="1"/>
                    <p:nvPr/>
                  </p:nvSpPr>
                  <p:spPr>
                    <a:xfrm>
                      <a:off x="3649500" y="3657416"/>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5" name="TextBox 64">
                      <a:extLst>
                        <a:ext uri="{FF2B5EF4-FFF2-40B4-BE49-F238E27FC236}">
                          <a16:creationId xmlns:a16="http://schemas.microsoft.com/office/drawing/2014/main" id="{7A98040A-4B1B-1949-9286-811B6CF25E1F}"/>
                        </a:ext>
                      </a:extLst>
                    </p:cNvPr>
                    <p:cNvSpPr txBox="1">
                      <a:spLocks noRot="1" noChangeAspect="1" noMove="1" noResize="1" noEditPoints="1" noAdjustHandles="1" noChangeArrowheads="1" noChangeShapeType="1" noTextEdit="1"/>
                    </p:cNvSpPr>
                    <p:nvPr/>
                  </p:nvSpPr>
                  <p:spPr>
                    <a:xfrm>
                      <a:off x="3649500" y="3657416"/>
                      <a:ext cx="248359" cy="369332"/>
                    </a:xfrm>
                    <a:prstGeom prst="rect">
                      <a:avLst/>
                    </a:prstGeom>
                    <a:blipFill>
                      <a:blip r:embed="rId8"/>
                      <a:stretch>
                        <a:fillRect l="-45161" t="-2222" r="-38710" b="-35556"/>
                      </a:stretch>
                    </a:blipFill>
                  </p:spPr>
                  <p:txBody>
                    <a:bodyPr/>
                    <a:lstStyle/>
                    <a:p>
                      <a:r>
                        <a:rPr lang="en-GB">
                          <a:noFill/>
                        </a:rPr>
                        <a:t> </a:t>
                      </a:r>
                    </a:p>
                  </p:txBody>
                </p:sp>
              </mc:Fallback>
            </mc:AlternateContent>
          </p:grpSp>
          <p:grpSp>
            <p:nvGrpSpPr>
              <p:cNvPr id="118" name="Group 117">
                <a:extLst>
                  <a:ext uri="{FF2B5EF4-FFF2-40B4-BE49-F238E27FC236}">
                    <a16:creationId xmlns:a16="http://schemas.microsoft.com/office/drawing/2014/main" id="{9F9136BC-A0C9-435A-9E15-9347C4DECEED}"/>
                  </a:ext>
                </a:extLst>
              </p:cNvPr>
              <p:cNvGrpSpPr/>
              <p:nvPr/>
            </p:nvGrpSpPr>
            <p:grpSpPr>
              <a:xfrm>
                <a:off x="3250470" y="5402991"/>
                <a:ext cx="720000" cy="720000"/>
                <a:chOff x="3270425" y="4724875"/>
                <a:chExt cx="720000" cy="720000"/>
              </a:xfrm>
            </p:grpSpPr>
            <p:sp>
              <p:nvSpPr>
                <p:cNvPr id="119" name="Oval 118">
                  <a:extLst>
                    <a:ext uri="{FF2B5EF4-FFF2-40B4-BE49-F238E27FC236}">
                      <a16:creationId xmlns:a16="http://schemas.microsoft.com/office/drawing/2014/main" id="{083BD10C-05D3-4EA8-8EA0-664EE1A3D811}"/>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20" name="Straight Connector 119">
                  <a:extLst>
                    <a:ext uri="{FF2B5EF4-FFF2-40B4-BE49-F238E27FC236}">
                      <a16:creationId xmlns:a16="http://schemas.microsoft.com/office/drawing/2014/main" id="{BE6E973F-2807-4C8D-B136-15A4548FCF0F}"/>
                    </a:ext>
                  </a:extLst>
                </p:cNvPr>
                <p:cNvCxnSpPr>
                  <a:cxnSpLocks/>
                  <a:stCxn id="119" idx="0"/>
                  <a:endCxn id="119"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0E098521-70A6-44F1-8C89-74F79BCD2ABD}"/>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65AB2BAC-2A5D-42A6-9A1F-42E03E582CC5}"/>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7" name="TextBox 66">
                      <a:extLst>
                        <a:ext uri="{FF2B5EF4-FFF2-40B4-BE49-F238E27FC236}">
                          <a16:creationId xmlns:a16="http://schemas.microsoft.com/office/drawing/2014/main" id="{B822FBDE-2CBE-8E4D-8879-A2B15AED761C}"/>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9"/>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568F4534-14F0-43FE-9F4D-B39CACA1AF82}"/>
                        </a:ext>
                      </a:extLst>
                    </p:cNvPr>
                    <p:cNvSpPr txBox="1"/>
                    <p:nvPr/>
                  </p:nvSpPr>
                  <p:spPr>
                    <a:xfrm>
                      <a:off x="3655572" y="4900210"/>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8" name="TextBox 67">
                      <a:extLst>
                        <a:ext uri="{FF2B5EF4-FFF2-40B4-BE49-F238E27FC236}">
                          <a16:creationId xmlns:a16="http://schemas.microsoft.com/office/drawing/2014/main" id="{F194F228-8C8B-C248-9D9B-1B37B2BC9E94}"/>
                        </a:ext>
                      </a:extLst>
                    </p:cNvPr>
                    <p:cNvSpPr txBox="1">
                      <a:spLocks noRot="1" noChangeAspect="1" noMove="1" noResize="1" noEditPoints="1" noAdjustHandles="1" noChangeArrowheads="1" noChangeShapeType="1" noTextEdit="1"/>
                    </p:cNvSpPr>
                    <p:nvPr/>
                  </p:nvSpPr>
                  <p:spPr>
                    <a:xfrm>
                      <a:off x="3655572" y="4900210"/>
                      <a:ext cx="248359" cy="369332"/>
                    </a:xfrm>
                    <a:prstGeom prst="rect">
                      <a:avLst/>
                    </a:prstGeom>
                    <a:blipFill>
                      <a:blip r:embed="rId10"/>
                      <a:stretch>
                        <a:fillRect l="-46667" t="-2174" r="-43333" b="-32609"/>
                      </a:stretch>
                    </a:blipFill>
                  </p:spPr>
                  <p:txBody>
                    <a:bodyPr/>
                    <a:lstStyle/>
                    <a:p>
                      <a:r>
                        <a:rPr lang="en-GB">
                          <a:noFill/>
                        </a:rPr>
                        <a:t> </a:t>
                      </a:r>
                    </a:p>
                  </p:txBody>
                </p:sp>
              </mc:Fallback>
            </mc:AlternateContent>
          </p:grpSp>
        </p:grpSp>
        <p:grpSp>
          <p:nvGrpSpPr>
            <p:cNvPr id="86" name="Group 85">
              <a:extLst>
                <a:ext uri="{FF2B5EF4-FFF2-40B4-BE49-F238E27FC236}">
                  <a16:creationId xmlns:a16="http://schemas.microsoft.com/office/drawing/2014/main" id="{EC7CE182-9F8D-46B6-9181-F5F61DC08726}"/>
                </a:ext>
              </a:extLst>
            </p:cNvPr>
            <p:cNvGrpSpPr/>
            <p:nvPr/>
          </p:nvGrpSpPr>
          <p:grpSpPr>
            <a:xfrm>
              <a:off x="4572290" y="3185934"/>
              <a:ext cx="212463" cy="354493"/>
              <a:chOff x="5380335" y="3415591"/>
              <a:chExt cx="283284" cy="472657"/>
            </a:xfrm>
          </p:grpSpPr>
          <p:sp>
            <p:nvSpPr>
              <p:cNvPr id="114" name="TextBox 113">
                <a:extLst>
                  <a:ext uri="{FF2B5EF4-FFF2-40B4-BE49-F238E27FC236}">
                    <a16:creationId xmlns:a16="http://schemas.microsoft.com/office/drawing/2014/main" id="{E0E451E6-73FC-48FA-96EB-60C21407A17F}"/>
                  </a:ext>
                </a:extLst>
              </p:cNvPr>
              <p:cNvSpPr txBox="1"/>
              <p:nvPr/>
            </p:nvSpPr>
            <p:spPr>
              <a:xfrm>
                <a:off x="5380335" y="3415591"/>
                <a:ext cx="87" cy="276999"/>
              </a:xfrm>
              <a:prstGeom prst="rect">
                <a:avLst/>
              </a:prstGeom>
              <a:noFill/>
            </p:spPr>
            <p:txBody>
              <a:bodyPr wrap="none" lIns="0" tIns="0" rIns="0" bIns="0" rtlCol="0">
                <a:spAutoFit/>
              </a:bodyPr>
              <a:lstStyle/>
              <a:p>
                <a:endParaRPr lang="en-US" sz="1350" dirty="0"/>
              </a:p>
            </p:txBody>
          </p:sp>
          <p:sp>
            <p:nvSpPr>
              <p:cNvPr id="115" name="TextBox 114">
                <a:extLst>
                  <a:ext uri="{FF2B5EF4-FFF2-40B4-BE49-F238E27FC236}">
                    <a16:creationId xmlns:a16="http://schemas.microsoft.com/office/drawing/2014/main" id="{49EE8A64-AED2-4FF5-9842-B7155F746FDD}"/>
                  </a:ext>
                </a:extLst>
              </p:cNvPr>
              <p:cNvSpPr txBox="1"/>
              <p:nvPr/>
            </p:nvSpPr>
            <p:spPr>
              <a:xfrm>
                <a:off x="5663532" y="3518916"/>
                <a:ext cx="87" cy="369332"/>
              </a:xfrm>
              <a:prstGeom prst="rect">
                <a:avLst/>
              </a:prstGeom>
              <a:noFill/>
            </p:spPr>
            <p:txBody>
              <a:bodyPr wrap="none" lIns="0" tIns="0" rIns="0" bIns="0" rtlCol="0">
                <a:spAutoFit/>
              </a:bodyPr>
              <a:lstStyle/>
              <a:p>
                <a:endParaRPr lang="de-DE" dirty="0">
                  <a:solidFill>
                    <a:schemeClr val="tx1">
                      <a:lumMod val="75000"/>
                    </a:schemeClr>
                  </a:solidFill>
                </a:endParaRPr>
              </a:p>
            </p:txBody>
          </p:sp>
        </p:gr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A81881D3-BC25-4E6F-ACB3-032C65B75912}"/>
                    </a:ext>
                  </a:extLst>
                </p:cNvPr>
                <p:cNvSpPr txBox="1"/>
                <p:nvPr/>
              </p:nvSpPr>
              <p:spPr>
                <a:xfrm>
                  <a:off x="1664550" y="1931480"/>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98" name="TextBox 97">
                  <a:extLst>
                    <a:ext uri="{FF2B5EF4-FFF2-40B4-BE49-F238E27FC236}">
                      <a16:creationId xmlns:a16="http://schemas.microsoft.com/office/drawing/2014/main" id="{CB8C4E3D-6F36-480C-A7BB-4D867E223F4A}"/>
                    </a:ext>
                  </a:extLst>
                </p:cNvPr>
                <p:cNvSpPr txBox="1">
                  <a:spLocks noRot="1" noChangeAspect="1" noMove="1" noResize="1" noEditPoints="1" noAdjustHandles="1" noChangeArrowheads="1" noChangeShapeType="1" noTextEdit="1"/>
                </p:cNvSpPr>
                <p:nvPr/>
              </p:nvSpPr>
              <p:spPr>
                <a:xfrm>
                  <a:off x="1664550" y="1931480"/>
                  <a:ext cx="391069" cy="283219"/>
                </a:xfrm>
                <a:prstGeom prst="rect">
                  <a:avLst/>
                </a:prstGeom>
                <a:blipFill>
                  <a:blip r:embed="rId11"/>
                  <a:stretch>
                    <a:fillRect l="-14063" t="-4348" r="-7813"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39A6E1EB-4CAF-4800-8689-B34F7CA99E3B}"/>
                    </a:ext>
                  </a:extLst>
                </p:cNvPr>
                <p:cNvSpPr txBox="1"/>
                <p:nvPr/>
              </p:nvSpPr>
              <p:spPr>
                <a:xfrm>
                  <a:off x="3747829" y="193621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99" name="TextBox 98">
                  <a:extLst>
                    <a:ext uri="{FF2B5EF4-FFF2-40B4-BE49-F238E27FC236}">
                      <a16:creationId xmlns:a16="http://schemas.microsoft.com/office/drawing/2014/main" id="{1FB7152F-DF6A-4CBD-A9F2-BA603C79B051}"/>
                    </a:ext>
                  </a:extLst>
                </p:cNvPr>
                <p:cNvSpPr txBox="1">
                  <a:spLocks noRot="1" noChangeAspect="1" noMove="1" noResize="1" noEditPoints="1" noAdjustHandles="1" noChangeArrowheads="1" noChangeShapeType="1" noTextEdit="1"/>
                </p:cNvSpPr>
                <p:nvPr/>
              </p:nvSpPr>
              <p:spPr>
                <a:xfrm>
                  <a:off x="3747829" y="1936217"/>
                  <a:ext cx="391069" cy="315023"/>
                </a:xfrm>
                <a:prstGeom prst="rect">
                  <a:avLst/>
                </a:prstGeom>
                <a:blipFill>
                  <a:blip r:embed="rId12"/>
                  <a:stretch>
                    <a:fillRect l="-14063" t="-1961" r="-7813" b="-215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A599B5DB-844F-4965-AE41-09DF97EA4108}"/>
                    </a:ext>
                  </a:extLst>
                </p:cNvPr>
                <p:cNvSpPr/>
                <p:nvPr/>
              </p:nvSpPr>
              <p:spPr>
                <a:xfrm>
                  <a:off x="3121622" y="1889318"/>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𝑜</m:t>
                            </m:r>
                          </m:e>
                          <m:sub>
                            <m:r>
                              <a:rPr lang="de-DE" i="1">
                                <a:latin typeface="Cambria Math" panose="02040503050406030204" pitchFamily="18" charset="0"/>
                              </a:rPr>
                              <m:t>1</m:t>
                            </m:r>
                          </m:sub>
                          <m:sup>
                            <m:r>
                              <a:rPr lang="de-DE" i="1">
                                <a:latin typeface="Cambria Math" panose="02040503050406030204" pitchFamily="18" charset="0"/>
                              </a:rPr>
                              <m:t>2</m:t>
                            </m:r>
                          </m:sup>
                        </m:sSubSup>
                      </m:oMath>
                    </m:oMathPara>
                  </a14:m>
                  <a:endParaRPr lang="en-GB" dirty="0"/>
                </a:p>
              </p:txBody>
            </p:sp>
          </mc:Choice>
          <mc:Fallback xmlns="">
            <p:sp>
              <p:nvSpPr>
                <p:cNvPr id="100" name="Rectangle 99">
                  <a:extLst>
                    <a:ext uri="{FF2B5EF4-FFF2-40B4-BE49-F238E27FC236}">
                      <a16:creationId xmlns:a16="http://schemas.microsoft.com/office/drawing/2014/main" id="{776FB4E7-6928-48CD-9A11-1A128D4C4ABF}"/>
                    </a:ext>
                  </a:extLst>
                </p:cNvPr>
                <p:cNvSpPr>
                  <a:spLocks noRot="1" noChangeAspect="1" noMove="1" noResize="1" noEditPoints="1" noAdjustHandles="1" noChangeArrowheads="1" noChangeShapeType="1" noTextEdit="1"/>
                </p:cNvSpPr>
                <p:nvPr/>
              </p:nvSpPr>
              <p:spPr>
                <a:xfrm>
                  <a:off x="3121622" y="1889318"/>
                  <a:ext cx="475643" cy="372538"/>
                </a:xfrm>
                <a:prstGeom prst="rect">
                  <a:avLst/>
                </a:prstGeom>
                <a:blipFill>
                  <a:blip r:embed="rId13"/>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D9191AA6-B604-47D1-B835-B0BFDBCA3384}"/>
                    </a:ext>
                  </a:extLst>
                </p:cNvPr>
                <p:cNvSpPr/>
                <p:nvPr/>
              </p:nvSpPr>
              <p:spPr>
                <a:xfrm>
                  <a:off x="2997709" y="2895091"/>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b="0" i="1" smtClean="0">
                                <a:latin typeface="Cambria Math" panose="02040503050406030204" pitchFamily="18" charset="0"/>
                              </a:rPr>
                              <m:t>2</m:t>
                            </m:r>
                          </m:sub>
                          <m:sup>
                            <m:r>
                              <a:rPr lang="de-DE" i="1">
                                <a:latin typeface="Cambria Math" panose="02040503050406030204" pitchFamily="18" charset="0"/>
                              </a:rPr>
                              <m:t>2</m:t>
                            </m:r>
                          </m:sup>
                        </m:sSubSup>
                      </m:oMath>
                    </m:oMathPara>
                  </a14:m>
                  <a:endParaRPr lang="en-GB" dirty="0"/>
                </a:p>
              </p:txBody>
            </p:sp>
          </mc:Choice>
          <mc:Fallback xmlns="">
            <p:sp>
              <p:nvSpPr>
                <p:cNvPr id="101" name="Rectangle 100">
                  <a:extLst>
                    <a:ext uri="{FF2B5EF4-FFF2-40B4-BE49-F238E27FC236}">
                      <a16:creationId xmlns:a16="http://schemas.microsoft.com/office/drawing/2014/main" id="{6D34A749-0D92-4B53-9DDD-419A03B76EBC}"/>
                    </a:ext>
                  </a:extLst>
                </p:cNvPr>
                <p:cNvSpPr>
                  <a:spLocks noRot="1" noChangeAspect="1" noMove="1" noResize="1" noEditPoints="1" noAdjustHandles="1" noChangeArrowheads="1" noChangeShapeType="1" noTextEdit="1"/>
                </p:cNvSpPr>
                <p:nvPr/>
              </p:nvSpPr>
              <p:spPr>
                <a:xfrm>
                  <a:off x="2997709" y="2895091"/>
                  <a:ext cx="475643" cy="372538"/>
                </a:xfrm>
                <a:prstGeom prst="rect">
                  <a:avLst/>
                </a:prstGeom>
                <a:blipFill>
                  <a:blip r:embed="rId14"/>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4A369FAB-7AE6-4126-9F56-9DA75318A58F}"/>
                    </a:ext>
                  </a:extLst>
                </p:cNvPr>
                <p:cNvSpPr/>
                <p:nvPr/>
              </p:nvSpPr>
              <p:spPr>
                <a:xfrm>
                  <a:off x="2962646" y="4058088"/>
                  <a:ext cx="475643" cy="37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b="0" i="1" smtClean="0">
                                <a:latin typeface="Cambria Math" panose="02040503050406030204" pitchFamily="18" charset="0"/>
                              </a:rPr>
                              <m:t>3</m:t>
                            </m:r>
                          </m:sub>
                          <m:sup>
                            <m:r>
                              <a:rPr lang="de-DE" i="1">
                                <a:latin typeface="Cambria Math" panose="02040503050406030204" pitchFamily="18" charset="0"/>
                              </a:rPr>
                              <m:t>2</m:t>
                            </m:r>
                          </m:sup>
                        </m:sSubSup>
                      </m:oMath>
                    </m:oMathPara>
                  </a14:m>
                  <a:endParaRPr lang="en-GB" dirty="0"/>
                </a:p>
              </p:txBody>
            </p:sp>
          </mc:Choice>
          <mc:Fallback xmlns="">
            <p:sp>
              <p:nvSpPr>
                <p:cNvPr id="102" name="Rectangle 101">
                  <a:extLst>
                    <a:ext uri="{FF2B5EF4-FFF2-40B4-BE49-F238E27FC236}">
                      <a16:creationId xmlns:a16="http://schemas.microsoft.com/office/drawing/2014/main" id="{AA142803-3C97-4D4B-8128-45E9180B88DB}"/>
                    </a:ext>
                  </a:extLst>
                </p:cNvPr>
                <p:cNvSpPr>
                  <a:spLocks noRot="1" noChangeAspect="1" noMove="1" noResize="1" noEditPoints="1" noAdjustHandles="1" noChangeArrowheads="1" noChangeShapeType="1" noTextEdit="1"/>
                </p:cNvSpPr>
                <p:nvPr/>
              </p:nvSpPr>
              <p:spPr>
                <a:xfrm>
                  <a:off x="2962646" y="4058088"/>
                  <a:ext cx="475643" cy="374461"/>
                </a:xfrm>
                <a:prstGeom prst="rect">
                  <a:avLst/>
                </a:prstGeom>
                <a:blipFill>
                  <a:blip r:embed="rId15"/>
                  <a:stretch>
                    <a:fillRect b="-1639"/>
                  </a:stretch>
                </a:blipFill>
              </p:spPr>
              <p:txBody>
                <a:bodyPr/>
                <a:lstStyle/>
                <a:p>
                  <a:r>
                    <a:rPr lang="en-GB">
                      <a:noFill/>
                    </a:rPr>
                    <a:t> </a:t>
                  </a:r>
                </a:p>
              </p:txBody>
            </p:sp>
          </mc:Fallback>
        </mc:AlternateContent>
        <p:grpSp>
          <p:nvGrpSpPr>
            <p:cNvPr id="93" name="Group 92">
              <a:extLst>
                <a:ext uri="{FF2B5EF4-FFF2-40B4-BE49-F238E27FC236}">
                  <a16:creationId xmlns:a16="http://schemas.microsoft.com/office/drawing/2014/main" id="{2724E6AE-09FF-480F-9774-D9FFAC0BD374}"/>
                </a:ext>
              </a:extLst>
            </p:cNvPr>
            <p:cNvGrpSpPr/>
            <p:nvPr/>
          </p:nvGrpSpPr>
          <p:grpSpPr>
            <a:xfrm>
              <a:off x="4479644" y="2588904"/>
              <a:ext cx="540000" cy="540000"/>
              <a:chOff x="5256808" y="3354664"/>
              <a:chExt cx="720000" cy="720000"/>
            </a:xfrm>
            <a:solidFill>
              <a:schemeClr val="accent6">
                <a:lumMod val="40000"/>
                <a:lumOff val="60000"/>
              </a:schemeClr>
            </a:solidFill>
          </p:grpSpPr>
          <p:sp>
            <p:nvSpPr>
              <p:cNvPr id="109" name="Oval 108">
                <a:extLst>
                  <a:ext uri="{FF2B5EF4-FFF2-40B4-BE49-F238E27FC236}">
                    <a16:creationId xmlns:a16="http://schemas.microsoft.com/office/drawing/2014/main" id="{165ACE40-3FB1-43F0-ACF7-EE3760AB26B7}"/>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10" name="TextBox 109">
                <a:extLst>
                  <a:ext uri="{FF2B5EF4-FFF2-40B4-BE49-F238E27FC236}">
                    <a16:creationId xmlns:a16="http://schemas.microsoft.com/office/drawing/2014/main" id="{87C54BDD-1152-4A2F-BDA8-7C7035462148}"/>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69768E83-D04E-4929-B9C7-3A4DDB90578C}"/>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6"/>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35C621A9-CD85-45AC-A045-C7B0338B0C09}"/>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7"/>
                    <a:stretch>
                      <a:fillRect l="-46667" t="-2174" r="-43333" b="-32609"/>
                    </a:stretch>
                  </a:blipFill>
                </p:spPr>
                <p:txBody>
                  <a:bodyPr/>
                  <a:lstStyle/>
                  <a:p>
                    <a:r>
                      <a:rPr lang="en-GB">
                        <a:noFill/>
                      </a:rPr>
                      <a:t> </a:t>
                    </a:r>
                  </a:p>
                </p:txBody>
              </p:sp>
            </mc:Fallback>
          </mc:AlternateContent>
          <p:cxnSp>
            <p:nvCxnSpPr>
              <p:cNvPr id="113" name="Straight Connector 112">
                <a:extLst>
                  <a:ext uri="{FF2B5EF4-FFF2-40B4-BE49-F238E27FC236}">
                    <a16:creationId xmlns:a16="http://schemas.microsoft.com/office/drawing/2014/main" id="{5BA2C413-429D-441C-B923-6C9231FAAD89}"/>
                  </a:ext>
                </a:extLst>
              </p:cNvPr>
              <p:cNvCxnSpPr>
                <a:stCxn id="109" idx="0"/>
                <a:endCxn id="109"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96" name="Straight Arrow Connector 95">
              <a:extLst>
                <a:ext uri="{FF2B5EF4-FFF2-40B4-BE49-F238E27FC236}">
                  <a16:creationId xmlns:a16="http://schemas.microsoft.com/office/drawing/2014/main" id="{5D199C62-CD45-413F-AB9C-7EBAE1E0EF6E}"/>
                </a:ext>
              </a:extLst>
            </p:cNvPr>
            <p:cNvCxnSpPr/>
            <p:nvPr/>
          </p:nvCxnSpPr>
          <p:spPr>
            <a:xfrm flipV="1">
              <a:off x="5019645" y="2858904"/>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E0E9B2B3-D03F-4D2B-A68D-FF382D992F27}"/>
                    </a:ext>
                  </a:extLst>
                </p:cNvPr>
                <p:cNvSpPr/>
                <p:nvPr/>
              </p:nvSpPr>
              <p:spPr>
                <a:xfrm>
                  <a:off x="5340503" y="2640416"/>
                  <a:ext cx="4624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𝑦</m:t>
                            </m:r>
                          </m:e>
                          <m:sub>
                            <m:r>
                              <a:rPr lang="de-DE" b="0" i="1" smtClean="0">
                                <a:latin typeface="Cambria Math" panose="02040503050406030204" pitchFamily="18" charset="0"/>
                              </a:rPr>
                              <m:t>1</m:t>
                            </m:r>
                          </m:sub>
                        </m:sSub>
                      </m:oMath>
                    </m:oMathPara>
                  </a14:m>
                  <a:endParaRPr lang="en-US" dirty="0"/>
                </a:p>
              </p:txBody>
            </p:sp>
          </mc:Choice>
          <mc:Fallback xmlns="">
            <p:sp>
              <p:nvSpPr>
                <p:cNvPr id="105" name="Rectangle 104">
                  <a:extLst>
                    <a:ext uri="{FF2B5EF4-FFF2-40B4-BE49-F238E27FC236}">
                      <a16:creationId xmlns:a16="http://schemas.microsoft.com/office/drawing/2014/main" id="{00011AC1-10AB-4057-AB7A-CD37C9801BE5}"/>
                    </a:ext>
                  </a:extLst>
                </p:cNvPr>
                <p:cNvSpPr>
                  <a:spLocks noRot="1" noChangeAspect="1" noMove="1" noResize="1" noEditPoints="1" noAdjustHandles="1" noChangeArrowheads="1" noChangeShapeType="1" noTextEdit="1"/>
                </p:cNvSpPr>
                <p:nvPr/>
              </p:nvSpPr>
              <p:spPr>
                <a:xfrm>
                  <a:off x="5340503" y="2640416"/>
                  <a:ext cx="462434" cy="369332"/>
                </a:xfrm>
                <a:prstGeom prst="rect">
                  <a:avLst/>
                </a:prstGeom>
                <a:blipFill>
                  <a:blip r:embed="rId18"/>
                  <a:stretch>
                    <a:fillRect b="-6557"/>
                  </a:stretch>
                </a:blipFill>
              </p:spPr>
              <p:txBody>
                <a:bodyPr/>
                <a:lstStyle/>
                <a:p>
                  <a:r>
                    <a:rPr lang="en-GB">
                      <a:noFill/>
                    </a:rPr>
                    <a:t> </a:t>
                  </a:r>
                </a:p>
              </p:txBody>
            </p:sp>
          </mc:Fallback>
        </mc:AlternateContent>
        <p:grpSp>
          <p:nvGrpSpPr>
            <p:cNvPr id="98" name="Group 97">
              <a:extLst>
                <a:ext uri="{FF2B5EF4-FFF2-40B4-BE49-F238E27FC236}">
                  <a16:creationId xmlns:a16="http://schemas.microsoft.com/office/drawing/2014/main" id="{F80B2072-8AE7-40CE-B676-04CA69FD165A}"/>
                </a:ext>
              </a:extLst>
            </p:cNvPr>
            <p:cNvGrpSpPr/>
            <p:nvPr/>
          </p:nvGrpSpPr>
          <p:grpSpPr>
            <a:xfrm>
              <a:off x="4483554" y="3712790"/>
              <a:ext cx="540000" cy="540000"/>
              <a:chOff x="5256808" y="3354664"/>
              <a:chExt cx="720000" cy="720000"/>
            </a:xfrm>
            <a:solidFill>
              <a:schemeClr val="accent5">
                <a:lumMod val="10000"/>
                <a:lumOff val="90000"/>
              </a:schemeClr>
            </a:solidFill>
          </p:grpSpPr>
          <p:sp>
            <p:nvSpPr>
              <p:cNvPr id="104" name="Oval 103">
                <a:extLst>
                  <a:ext uri="{FF2B5EF4-FFF2-40B4-BE49-F238E27FC236}">
                    <a16:creationId xmlns:a16="http://schemas.microsoft.com/office/drawing/2014/main" id="{52C6B80E-DEEB-45BB-8B36-B837A4B40C17}"/>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05" name="TextBox 104">
                <a:extLst>
                  <a:ext uri="{FF2B5EF4-FFF2-40B4-BE49-F238E27FC236}">
                    <a16:creationId xmlns:a16="http://schemas.microsoft.com/office/drawing/2014/main" id="{D953755D-C9AB-4E87-974C-7C579CB22129}"/>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9FFE2D66-3C47-4576-B1E3-918C42E411CE}"/>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6"/>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3B0C4E7A-28E6-4AF0-9BBC-B8863F23F72F}"/>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7"/>
                    <a:stretch>
                      <a:fillRect l="-46667" t="-2174" r="-43333" b="-32609"/>
                    </a:stretch>
                  </a:blipFill>
                </p:spPr>
                <p:txBody>
                  <a:bodyPr/>
                  <a:lstStyle/>
                  <a:p>
                    <a:r>
                      <a:rPr lang="en-GB">
                        <a:noFill/>
                      </a:rPr>
                      <a:t> </a:t>
                    </a:r>
                  </a:p>
                </p:txBody>
              </p:sp>
            </mc:Fallback>
          </mc:AlternateContent>
          <p:cxnSp>
            <p:nvCxnSpPr>
              <p:cNvPr id="108" name="Straight Connector 107">
                <a:extLst>
                  <a:ext uri="{FF2B5EF4-FFF2-40B4-BE49-F238E27FC236}">
                    <a16:creationId xmlns:a16="http://schemas.microsoft.com/office/drawing/2014/main" id="{DD6638B8-0A01-417E-B489-2C7B7C6A0D6E}"/>
                  </a:ext>
                </a:extLst>
              </p:cNvPr>
              <p:cNvCxnSpPr>
                <a:stCxn id="104" idx="0"/>
                <a:endCxn id="104"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99" name="Straight Arrow Connector 98">
              <a:extLst>
                <a:ext uri="{FF2B5EF4-FFF2-40B4-BE49-F238E27FC236}">
                  <a16:creationId xmlns:a16="http://schemas.microsoft.com/office/drawing/2014/main" id="{F1998F36-F3A4-4118-BCA2-51B6E9A0A31F}"/>
                </a:ext>
              </a:extLst>
            </p:cNvPr>
            <p:cNvCxnSpPr/>
            <p:nvPr/>
          </p:nvCxnSpPr>
          <p:spPr>
            <a:xfrm flipV="1">
              <a:off x="5023555" y="3982790"/>
              <a:ext cx="356206" cy="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AFBD98BA-241D-431C-98CB-3196A3D4E763}"/>
                    </a:ext>
                  </a:extLst>
                </p:cNvPr>
                <p:cNvSpPr/>
                <p:nvPr/>
              </p:nvSpPr>
              <p:spPr>
                <a:xfrm>
                  <a:off x="5344413" y="3764302"/>
                  <a:ext cx="4677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𝑦</m:t>
                            </m:r>
                          </m:e>
                          <m:sub>
                            <m:r>
                              <a:rPr lang="de-DE" b="0" i="1" smtClean="0">
                                <a:latin typeface="Cambria Math" panose="02040503050406030204" pitchFamily="18" charset="0"/>
                              </a:rPr>
                              <m:t>2</m:t>
                            </m:r>
                          </m:sub>
                        </m:sSub>
                      </m:oMath>
                    </m:oMathPara>
                  </a14:m>
                  <a:endParaRPr lang="en-US" dirty="0"/>
                </a:p>
              </p:txBody>
            </p:sp>
          </mc:Choice>
          <mc:Fallback xmlns="">
            <p:sp>
              <p:nvSpPr>
                <p:cNvPr id="108" name="Rectangle 107">
                  <a:extLst>
                    <a:ext uri="{FF2B5EF4-FFF2-40B4-BE49-F238E27FC236}">
                      <a16:creationId xmlns:a16="http://schemas.microsoft.com/office/drawing/2014/main" id="{2A62F9E0-4EB4-4A70-BCD5-5AE7388C7848}"/>
                    </a:ext>
                  </a:extLst>
                </p:cNvPr>
                <p:cNvSpPr>
                  <a:spLocks noRot="1" noChangeAspect="1" noMove="1" noResize="1" noEditPoints="1" noAdjustHandles="1" noChangeArrowheads="1" noChangeShapeType="1" noTextEdit="1"/>
                </p:cNvSpPr>
                <p:nvPr/>
              </p:nvSpPr>
              <p:spPr>
                <a:xfrm>
                  <a:off x="5344413" y="3764302"/>
                  <a:ext cx="467756" cy="369332"/>
                </a:xfrm>
                <a:prstGeom prst="rect">
                  <a:avLst/>
                </a:prstGeom>
                <a:blipFill>
                  <a:blip r:embed="rId19"/>
                  <a:stretch>
                    <a:fillRect b="-6557"/>
                  </a:stretch>
                </a:blipFill>
              </p:spPr>
              <p:txBody>
                <a:bodyPr/>
                <a:lstStyle/>
                <a:p>
                  <a:r>
                    <a:rPr lang="en-GB">
                      <a:noFill/>
                    </a:rPr>
                    <a:t> </a:t>
                  </a:r>
                </a:p>
              </p:txBody>
            </p:sp>
          </mc:Fallback>
        </mc:AlternateContent>
        <p:cxnSp>
          <p:nvCxnSpPr>
            <p:cNvPr id="101" name="Straight Arrow Connector 100">
              <a:extLst>
                <a:ext uri="{FF2B5EF4-FFF2-40B4-BE49-F238E27FC236}">
                  <a16:creationId xmlns:a16="http://schemas.microsoft.com/office/drawing/2014/main" id="{9B32DB27-55C2-4D01-AE0B-03DEA6849AFC}"/>
                </a:ext>
              </a:extLst>
            </p:cNvPr>
            <p:cNvCxnSpPr>
              <a:cxnSpLocks/>
              <a:stCxn id="129" idx="6"/>
              <a:endCxn id="104" idx="2"/>
            </p:cNvCxnSpPr>
            <p:nvPr/>
          </p:nvCxnSpPr>
          <p:spPr>
            <a:xfrm>
              <a:off x="3121622" y="2212483"/>
              <a:ext cx="1361932" cy="1770307"/>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1ED386AF-F0E7-4F57-A1D0-9BCA25AB3953}"/>
                </a:ext>
              </a:extLst>
            </p:cNvPr>
            <p:cNvCxnSpPr>
              <a:cxnSpLocks/>
              <a:stCxn id="124" idx="6"/>
              <a:endCxn id="104" idx="2"/>
            </p:cNvCxnSpPr>
            <p:nvPr/>
          </p:nvCxnSpPr>
          <p:spPr>
            <a:xfrm>
              <a:off x="3121622" y="3410238"/>
              <a:ext cx="1361932" cy="572552"/>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CF1F563-B089-43A2-937C-211F6BC93628}"/>
                </a:ext>
              </a:extLst>
            </p:cNvPr>
            <p:cNvCxnSpPr>
              <a:cxnSpLocks/>
              <a:stCxn id="119" idx="6"/>
              <a:endCxn id="104" idx="2"/>
            </p:cNvCxnSpPr>
            <p:nvPr/>
          </p:nvCxnSpPr>
          <p:spPr>
            <a:xfrm flipV="1">
              <a:off x="3121622" y="3982790"/>
              <a:ext cx="1361932" cy="625204"/>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67"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58</a:t>
            </a:fld>
            <a:endParaRPr lang="de-DE" dirty="0"/>
          </a:p>
        </p:txBody>
      </p:sp>
    </p:spTree>
    <p:extLst>
      <p:ext uri="{BB962C8B-B14F-4D97-AF65-F5344CB8AC3E}">
        <p14:creationId xmlns:p14="http://schemas.microsoft.com/office/powerpoint/2010/main" val="80215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3A91655-9520-5E43-A1CF-282741201094}"/>
                  </a:ext>
                </a:extLst>
              </p:cNvPr>
              <p:cNvSpPr>
                <a:spLocks noGrp="1"/>
              </p:cNvSpPr>
              <p:nvPr>
                <p:ph type="title"/>
              </p:nvPr>
            </p:nvSpPr>
            <p:spPr/>
            <p:txBody>
              <a:bodyPr/>
              <a:lstStyle/>
              <a:p>
                <a:r>
                  <a:rPr lang="en-US" dirty="0"/>
                  <a:t>Step 2. Backward Pass - </a:t>
                </a:r>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endParaRPr lang="en-US" dirty="0"/>
              </a:p>
            </p:txBody>
          </p:sp>
        </mc:Choice>
        <mc:Fallback xmlns="">
          <p:sp>
            <p:nvSpPr>
              <p:cNvPr id="2" name="Title 1">
                <a:extLst>
                  <a:ext uri="{FF2B5EF4-FFF2-40B4-BE49-F238E27FC236}">
                    <a16:creationId xmlns:a16="http://schemas.microsoft.com/office/drawing/2014/main" id="{B3A91655-9520-5E43-A1CF-282741201094}"/>
                  </a:ext>
                </a:extLst>
              </p:cNvPr>
              <p:cNvSpPr>
                <a:spLocks noGrp="1" noRot="1" noChangeAspect="1" noMove="1" noResize="1" noEditPoints="1" noAdjustHandles="1" noChangeArrowheads="1" noChangeShapeType="1" noTextEdit="1"/>
              </p:cNvSpPr>
              <p:nvPr>
                <p:ph type="title"/>
              </p:nvPr>
            </p:nvSpPr>
            <p:spPr>
              <a:blipFill>
                <a:blip r:embed="rId2"/>
                <a:stretch>
                  <a:fillRect l="-1520" t="-27500" b="-5000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453F47-9B22-3E4E-BFA2-59CF5225E668}"/>
              </a:ext>
            </a:extLst>
          </p:cNvPr>
          <p:cNvSpPr>
            <a:spLocks noGrp="1"/>
          </p:cNvSpPr>
          <p:nvPr>
            <p:ph type="sldNum" sz="quarter" idx="15"/>
          </p:nvPr>
        </p:nvSpPr>
        <p:spPr>
          <a:xfrm>
            <a:off x="6299200" y="6411913"/>
            <a:ext cx="284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088C6F-39DC-4C67-925A-4A85674A70E5}" type="slidenum">
              <a:rPr lang="en-US" smtClean="0"/>
              <a:pPr/>
              <a:t>59</a:t>
            </a:fld>
            <a:endParaRPr lang="en-US" dirty="0"/>
          </a:p>
        </p:txBody>
      </p:sp>
      <p:sp>
        <p:nvSpPr>
          <p:cNvPr id="41" name="TextBox 40">
            <a:extLst>
              <a:ext uri="{FF2B5EF4-FFF2-40B4-BE49-F238E27FC236}">
                <a16:creationId xmlns:a16="http://schemas.microsoft.com/office/drawing/2014/main" id="{C6664AC9-BF55-464B-82BE-7A72756AFDD0}"/>
              </a:ext>
            </a:extLst>
          </p:cNvPr>
          <p:cNvSpPr txBox="1"/>
          <p:nvPr/>
        </p:nvSpPr>
        <p:spPr>
          <a:xfrm>
            <a:off x="587906" y="1141803"/>
            <a:ext cx="761748"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Input </a:t>
            </a:r>
          </a:p>
          <a:p>
            <a:pPr algn="ctr"/>
            <a:r>
              <a:rPr lang="en-US" dirty="0">
                <a:latin typeface="Arial" panose="020B0604020202020204" pitchFamily="34" charset="0"/>
                <a:cs typeface="Arial" panose="020B0604020202020204" pitchFamily="34" charset="0"/>
              </a:rPr>
              <a:t>Layer</a:t>
            </a:r>
          </a:p>
        </p:txBody>
      </p:sp>
      <p:sp>
        <p:nvSpPr>
          <p:cNvPr id="43" name="TextBox 42">
            <a:extLst>
              <a:ext uri="{FF2B5EF4-FFF2-40B4-BE49-F238E27FC236}">
                <a16:creationId xmlns:a16="http://schemas.microsoft.com/office/drawing/2014/main" id="{5FBEA369-1C9E-2347-B7AB-A2F4F93D4937}"/>
              </a:ext>
            </a:extLst>
          </p:cNvPr>
          <p:cNvSpPr txBox="1"/>
          <p:nvPr/>
        </p:nvSpPr>
        <p:spPr>
          <a:xfrm>
            <a:off x="2376050" y="1141803"/>
            <a:ext cx="979756"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Hidden </a:t>
            </a:r>
          </a:p>
          <a:p>
            <a:pPr algn="ctr"/>
            <a:r>
              <a:rPr lang="en-US" dirty="0">
                <a:latin typeface="Arial" panose="020B0604020202020204" pitchFamily="34" charset="0"/>
                <a:cs typeface="Arial" panose="020B0604020202020204" pitchFamily="34" charset="0"/>
              </a:rPr>
              <a:t>Layer</a:t>
            </a:r>
          </a:p>
        </p:txBody>
      </p:sp>
      <p:sp>
        <p:nvSpPr>
          <p:cNvPr id="44" name="TextBox 43">
            <a:extLst>
              <a:ext uri="{FF2B5EF4-FFF2-40B4-BE49-F238E27FC236}">
                <a16:creationId xmlns:a16="http://schemas.microsoft.com/office/drawing/2014/main" id="{4D5C9501-8C0F-1744-AFAD-F52371EA94C9}"/>
              </a:ext>
            </a:extLst>
          </p:cNvPr>
          <p:cNvSpPr txBox="1"/>
          <p:nvPr/>
        </p:nvSpPr>
        <p:spPr>
          <a:xfrm>
            <a:off x="4279003" y="1141803"/>
            <a:ext cx="941284"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Output </a:t>
            </a:r>
          </a:p>
          <a:p>
            <a:pPr algn="ctr"/>
            <a:r>
              <a:rPr lang="en-US" dirty="0">
                <a:latin typeface="Arial" panose="020B0604020202020204" pitchFamily="34" charset="0"/>
                <a:cs typeface="Arial" panose="020B0604020202020204" pitchFamily="34" charset="0"/>
              </a:rPr>
              <a:t>Layer</a:t>
            </a:r>
          </a:p>
        </p:txBody>
      </p:sp>
      <p:sp>
        <p:nvSpPr>
          <p:cNvPr id="45" name="TextBox 44">
            <a:extLst>
              <a:ext uri="{FF2B5EF4-FFF2-40B4-BE49-F238E27FC236}">
                <a16:creationId xmlns:a16="http://schemas.microsoft.com/office/drawing/2014/main" id="{A8A41502-59C7-2841-8D54-80B0E95A2FB5}"/>
              </a:ext>
            </a:extLst>
          </p:cNvPr>
          <p:cNvSpPr txBox="1"/>
          <p:nvPr/>
        </p:nvSpPr>
        <p:spPr>
          <a:xfrm>
            <a:off x="6805500" y="3811841"/>
            <a:ext cx="20697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 Backward pass:</a:t>
            </a:r>
          </a:p>
        </p:txBody>
      </p:sp>
      <p:sp>
        <p:nvSpPr>
          <p:cNvPr id="5" name="Oval 4">
            <a:extLst>
              <a:ext uri="{FF2B5EF4-FFF2-40B4-BE49-F238E27FC236}">
                <a16:creationId xmlns:a16="http://schemas.microsoft.com/office/drawing/2014/main" id="{8B641CC6-6A70-47CC-9B13-888C38CD80B8}"/>
              </a:ext>
            </a:extLst>
          </p:cNvPr>
          <p:cNvSpPr/>
          <p:nvPr/>
        </p:nvSpPr>
        <p:spPr>
          <a:xfrm>
            <a:off x="5398832" y="3140238"/>
            <a:ext cx="614789" cy="505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D033317C-5F82-4695-9866-A7642477AB9D}"/>
              </a:ext>
            </a:extLst>
          </p:cNvPr>
          <p:cNvSpPr txBox="1"/>
          <p:nvPr/>
        </p:nvSpPr>
        <p:spPr>
          <a:xfrm>
            <a:off x="5399809" y="3191844"/>
            <a:ext cx="694995" cy="461665"/>
          </a:xfrm>
          <a:prstGeom prst="rect">
            <a:avLst/>
          </a:prstGeom>
          <a:noFill/>
          <a:ln>
            <a:noFill/>
          </a:ln>
        </p:spPr>
        <p:txBody>
          <a:bodyPr wrap="square" rtlCol="0">
            <a:spAutoFit/>
          </a:bodyPr>
          <a:lstStyle/>
          <a:p>
            <a:r>
              <a:rPr lang="el-GR" sz="2400" b="1" dirty="0"/>
              <a:t>δ</a:t>
            </a:r>
            <a:r>
              <a:rPr lang="de-DE" sz="2400" baseline="30000" dirty="0"/>
              <a:t>out</a:t>
            </a:r>
            <a:endParaRPr lang="en-GB" sz="2400" dirty="0"/>
          </a:p>
        </p:txBody>
      </p:sp>
      <p:sp>
        <p:nvSpPr>
          <p:cNvPr id="55" name="Arrow: Right 54">
            <a:extLst>
              <a:ext uri="{FF2B5EF4-FFF2-40B4-BE49-F238E27FC236}">
                <a16:creationId xmlns:a16="http://schemas.microsoft.com/office/drawing/2014/main" id="{7CAD2DE7-9E9D-4092-8004-1579C4A2FF5A}"/>
              </a:ext>
            </a:extLst>
          </p:cNvPr>
          <p:cNvSpPr/>
          <p:nvPr/>
        </p:nvSpPr>
        <p:spPr>
          <a:xfrm rot="10800000">
            <a:off x="700227" y="680624"/>
            <a:ext cx="43314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103" descr="https://files.slack.com/files-pri/T0KM25D0C-FRAHB3FT3/screenshot_2019-12-12_at_13.36.54.png">
            <a:extLst>
              <a:ext uri="{FF2B5EF4-FFF2-40B4-BE49-F238E27FC236}">
                <a16:creationId xmlns:a16="http://schemas.microsoft.com/office/drawing/2014/main" id="{1C674B07-5CE3-472B-9A4C-4D2C92CC27B9}"/>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1475E45-83B5-4033-9712-C57811A7E5A8}"/>
                  </a:ext>
                </a:extLst>
              </p:cNvPr>
              <p:cNvSpPr txBox="1"/>
              <p:nvPr/>
            </p:nvSpPr>
            <p:spPr>
              <a:xfrm>
                <a:off x="4843983" y="4418164"/>
                <a:ext cx="4248812" cy="687817"/>
              </a:xfrm>
              <a:prstGeom prst="rect">
                <a:avLst/>
              </a:prstGeom>
              <a:noFill/>
            </p:spPr>
            <p:txBody>
              <a:bodyPr wrap="square" lIns="0" tIns="0" rIns="0" bIns="0" rtlCol="0">
                <a:spAutoFit/>
              </a:bodyPr>
              <a:lstStyle/>
              <a:p>
                <a14:m>
                  <m:oMath xmlns:m="http://schemas.openxmlformats.org/officeDocument/2006/math">
                    <m:sSubSup>
                      <m:sSubSupPr>
                        <m:ctrlPr>
                          <a:rPr lang="en-US" i="1" smtClean="0">
                            <a:solidFill>
                              <a:schemeClr val="tx1">
                                <a:lumMod val="75000"/>
                              </a:schemeClr>
                            </a:solidFill>
                            <a:latin typeface="Cambria Math" panose="02040503050406030204" pitchFamily="18" charset="0"/>
                            <a:ea typeface="Cambria Math" panose="02040503050406030204" pitchFamily="18" charset="0"/>
                          </a:rPr>
                        </m:ctrlPr>
                      </m:sSubSupPr>
                      <m:e>
                        <m:r>
                          <a:rPr lang="de-DE" i="1">
                            <a:solidFill>
                              <a:schemeClr val="tx1">
                                <a:lumMod val="75000"/>
                              </a:schemeClr>
                            </a:solidFill>
                            <a:latin typeface="Cambria Math" panose="02040503050406030204" pitchFamily="18" charset="0"/>
                            <a:ea typeface="Cambria Math" panose="02040503050406030204" pitchFamily="18" charset="0"/>
                          </a:rPr>
                          <m:t> </m:t>
                        </m:r>
                        <m:r>
                          <a:rPr lang="en-US" i="1">
                            <a:solidFill>
                              <a:schemeClr val="tx1">
                                <a:lumMod val="75000"/>
                              </a:schemeClr>
                            </a:solidFill>
                            <a:latin typeface="Cambria Math" panose="02040503050406030204" pitchFamily="18" charset="0"/>
                            <a:ea typeface="Cambria Math" panose="02040503050406030204" pitchFamily="18" charset="0"/>
                          </a:rPr>
                          <m:t>𝛿</m:t>
                        </m:r>
                      </m:e>
                      <m:sub>
                        <m:r>
                          <a:rPr lang="en-US" i="1">
                            <a:solidFill>
                              <a:schemeClr val="tx1">
                                <a:lumMod val="75000"/>
                              </a:schemeClr>
                            </a:solidFill>
                            <a:latin typeface="Cambria Math" panose="02040503050406030204" pitchFamily="18" charset="0"/>
                            <a:ea typeface="Cambria Math" panose="02040503050406030204" pitchFamily="18" charset="0"/>
                          </a:rPr>
                          <m:t>𝑗</m:t>
                        </m:r>
                      </m:sub>
                      <m:sup>
                        <m:r>
                          <a:rPr lang="de-DE" i="1">
                            <a:solidFill>
                              <a:schemeClr val="tx1">
                                <a:lumMod val="75000"/>
                              </a:schemeClr>
                            </a:solidFill>
                            <a:latin typeface="Cambria Math" panose="02040503050406030204" pitchFamily="18" charset="0"/>
                            <a:ea typeface="Cambria Math" panose="02040503050406030204" pitchFamily="18" charset="0"/>
                          </a:rPr>
                          <m:t>𝑙</m:t>
                        </m:r>
                      </m:sup>
                    </m:sSubSup>
                    <m:r>
                      <a:rPr lang="de-DE" b="0" i="1" smtClean="0">
                        <a:solidFill>
                          <a:schemeClr val="tx1">
                            <a:lumMod val="75000"/>
                          </a:schemeClr>
                        </a:solidFill>
                        <a:latin typeface="Cambria Math" panose="02040503050406030204" pitchFamily="18" charset="0"/>
                        <a:ea typeface="Cambria Math" panose="02040503050406030204" pitchFamily="18" charset="0"/>
                      </a:rPr>
                      <m:t> </m:t>
                    </m:r>
                    <m:r>
                      <a:rPr lang="en-US" i="1" smtClean="0">
                        <a:solidFill>
                          <a:schemeClr val="tx1">
                            <a:lumMod val="75000"/>
                          </a:schemeClr>
                        </a:solidFill>
                        <a:latin typeface="Cambria Math" panose="02040503050406030204" pitchFamily="18" charset="0"/>
                      </a:rPr>
                      <m:t>=</m:t>
                    </m:r>
                  </m:oMath>
                </a14:m>
                <a:r>
                  <a:rPr lang="en-US" dirty="0">
                    <a:solidFill>
                      <a:schemeClr val="tx1">
                        <a:lumMod val="75000"/>
                      </a:schemeClr>
                    </a:solidFill>
                  </a:rPr>
                  <a:t> </a:t>
                </a:r>
                <a14:m>
                  <m:oMath xmlns:m="http://schemas.openxmlformats.org/officeDocument/2006/math">
                    <m:r>
                      <a:rPr lang="en-US" sz="1400" b="0" i="1" dirty="0" smtClean="0">
                        <a:solidFill>
                          <a:schemeClr val="tx1">
                            <a:lumMod val="75000"/>
                          </a:schemeClr>
                        </a:solidFill>
                        <a:latin typeface="Cambria Math" panose="02040503050406030204" pitchFamily="18" charset="0"/>
                        <a:ea typeface="Cambria Math" panose="02040503050406030204" pitchFamily="18" charset="0"/>
                      </a:rPr>
                      <m:t> </m:t>
                    </m:r>
                    <m:d>
                      <m:dPr>
                        <m:begChr m:val="{"/>
                        <m:endChr m:val=""/>
                        <m:ctrlPr>
                          <a:rPr lang="en-US" sz="1400" b="0" i="1" dirty="0" smtClean="0">
                            <a:solidFill>
                              <a:schemeClr val="tx1">
                                <a:lumMod val="75000"/>
                              </a:schemeClr>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dirty="0" smtClean="0">
                                <a:solidFill>
                                  <a:schemeClr val="tx1">
                                    <a:lumMod val="75000"/>
                                  </a:schemeClr>
                                </a:solidFill>
                                <a:latin typeface="Cambria Math" panose="02040503050406030204" pitchFamily="18" charset="0"/>
                                <a:ea typeface="Cambria Math" panose="02040503050406030204" pitchFamily="18" charset="0"/>
                              </a:rPr>
                            </m:ctrlPr>
                          </m:mPr>
                          <m:mr>
                            <m:e>
                              <m:r>
                                <m:rPr>
                                  <m:brk m:alnAt="7"/>
                                </m:rPr>
                                <a:rPr lang="de-DE" sz="1400" b="0" i="1" dirty="0" smtClean="0">
                                  <a:solidFill>
                                    <a:schemeClr val="tx1">
                                      <a:lumMod val="75000"/>
                                    </a:schemeClr>
                                  </a:solidFill>
                                  <a:latin typeface="Cambria Math" panose="02040503050406030204" pitchFamily="18" charset="0"/>
                                  <a:ea typeface="Cambria Math" panose="02040503050406030204" pitchFamily="18" charset="0"/>
                                </a:rPr>
                                <m:t> </m:t>
                              </m:r>
                              <m:r>
                                <a:rPr lang="de-DE" sz="1400" b="0" i="1" dirty="0" smtClean="0">
                                  <a:solidFill>
                                    <a:schemeClr val="tx1">
                                      <a:lumMod val="75000"/>
                                    </a:schemeClr>
                                  </a:solidFill>
                                  <a:latin typeface="Cambria Math" panose="02040503050406030204" pitchFamily="18" charset="0"/>
                                  <a:ea typeface="Cambria Math" panose="02040503050406030204" pitchFamily="18" charset="0"/>
                                </a:rPr>
                                <m:t>  </m:t>
                              </m:r>
                              <m:d>
                                <m:dPr>
                                  <m:ctrlPr>
                                    <a:rPr lang="en-US" sz="1400" b="0" i="1" dirty="0" smtClean="0">
                                      <a:solidFill>
                                        <a:schemeClr val="tx1">
                                          <a:lumMod val="75000"/>
                                        </a:schemeClr>
                                      </a:solidFill>
                                      <a:latin typeface="Cambria Math" panose="02040503050406030204" pitchFamily="18" charset="0"/>
                                      <a:ea typeface="Cambria Math" panose="02040503050406030204" pitchFamily="18" charset="0"/>
                                    </a:rPr>
                                  </m:ctrlPr>
                                </m:dPr>
                                <m:e>
                                  <m:sSub>
                                    <m:sSubPr>
                                      <m:ctrlPr>
                                        <a:rPr lang="en-US" sz="1400" i="1" dirty="0">
                                          <a:solidFill>
                                            <a:schemeClr val="tx1">
                                              <a:lumMod val="75000"/>
                                            </a:schemeClr>
                                          </a:solidFill>
                                          <a:latin typeface="Cambria Math" panose="02040503050406030204" pitchFamily="18" charset="0"/>
                                          <a:ea typeface="Cambria Math" panose="02040503050406030204" pitchFamily="18" charset="0"/>
                                        </a:rPr>
                                      </m:ctrlPr>
                                    </m:sSubPr>
                                    <m:e>
                                      <m:r>
                                        <a:rPr lang="de-DE" sz="1400" b="0" i="1" dirty="0" smtClean="0">
                                          <a:solidFill>
                                            <a:schemeClr val="tx1">
                                              <a:lumMod val="75000"/>
                                            </a:schemeClr>
                                          </a:solidFill>
                                          <a:latin typeface="Cambria Math" panose="02040503050406030204" pitchFamily="18" charset="0"/>
                                          <a:ea typeface="Cambria Math" panose="02040503050406030204" pitchFamily="18" charset="0"/>
                                        </a:rPr>
                                        <m:t>𝑦</m:t>
                                      </m:r>
                                    </m:e>
                                    <m:sub>
                                      <m:r>
                                        <a:rPr lang="en-US" sz="1400" i="1" dirty="0">
                                          <a:solidFill>
                                            <a:schemeClr val="tx1">
                                              <a:lumMod val="75000"/>
                                            </a:schemeClr>
                                          </a:solidFill>
                                          <a:latin typeface="Cambria Math" panose="02040503050406030204" pitchFamily="18" charset="0"/>
                                          <a:ea typeface="Cambria Math" panose="02040503050406030204" pitchFamily="18" charset="0"/>
                                        </a:rPr>
                                        <m:t>𝑗</m:t>
                                      </m:r>
                                    </m:sub>
                                  </m:sSub>
                                  <m:r>
                                    <a:rPr lang="en-US" sz="1400" b="0" i="1" dirty="0" smtClean="0">
                                      <a:solidFill>
                                        <a:schemeClr val="tx1">
                                          <a:lumMod val="75000"/>
                                        </a:schemeClr>
                                      </a:solidFill>
                                      <a:latin typeface="Cambria Math" panose="02040503050406030204" pitchFamily="18" charset="0"/>
                                      <a:ea typeface="Cambria Math" panose="02040503050406030204" pitchFamily="18" charset="0"/>
                                    </a:rPr>
                                    <m:t>−</m:t>
                                  </m:r>
                                  <m:sSub>
                                    <m:sSubPr>
                                      <m:ctrlPr>
                                        <a:rPr lang="en-US" sz="1400" i="1" dirty="0">
                                          <a:solidFill>
                                            <a:schemeClr val="tx1">
                                              <a:lumMod val="75000"/>
                                            </a:schemeClr>
                                          </a:solidFill>
                                          <a:latin typeface="Cambria Math" panose="02040503050406030204" pitchFamily="18" charset="0"/>
                                          <a:ea typeface="Cambria Math" panose="02040503050406030204" pitchFamily="18" charset="0"/>
                                        </a:rPr>
                                      </m:ctrlPr>
                                    </m:sSubPr>
                                    <m:e>
                                      <m:r>
                                        <a:rPr lang="en-US" sz="1400" b="0" i="1" dirty="0" smtClean="0">
                                          <a:solidFill>
                                            <a:schemeClr val="tx1">
                                              <a:lumMod val="75000"/>
                                            </a:schemeClr>
                                          </a:solidFill>
                                          <a:latin typeface="Cambria Math" panose="02040503050406030204" pitchFamily="18" charset="0"/>
                                          <a:ea typeface="Cambria Math" panose="02040503050406030204" pitchFamily="18" charset="0"/>
                                        </a:rPr>
                                        <m:t>𝑡</m:t>
                                      </m:r>
                                    </m:e>
                                    <m:sub>
                                      <m:r>
                                        <a:rPr lang="en-US" sz="1400" i="1" dirty="0">
                                          <a:solidFill>
                                            <a:schemeClr val="tx1">
                                              <a:lumMod val="75000"/>
                                            </a:schemeClr>
                                          </a:solidFill>
                                          <a:latin typeface="Cambria Math" panose="02040503050406030204" pitchFamily="18" charset="0"/>
                                          <a:ea typeface="Cambria Math" panose="02040503050406030204" pitchFamily="18" charset="0"/>
                                        </a:rPr>
                                        <m:t>𝑗</m:t>
                                      </m:r>
                                    </m:sub>
                                  </m:sSub>
                                </m:e>
                              </m:d>
                              <m:sSup>
                                <m:sSupPr>
                                  <m:ctrlPr>
                                    <a:rPr lang="en-US" sz="1400" i="1">
                                      <a:solidFill>
                                        <a:schemeClr val="tx1">
                                          <a:lumMod val="75000"/>
                                        </a:schemeClr>
                                      </a:solidFill>
                                      <a:latin typeface="Cambria Math" panose="02040503050406030204" pitchFamily="18" charset="0"/>
                                      <a:ea typeface="Cambria Math" panose="02040503050406030204" pitchFamily="18" charset="0"/>
                                    </a:rPr>
                                  </m:ctrlPr>
                                </m:sSupPr>
                                <m:e>
                                  <m:r>
                                    <a:rPr lang="de-DE" sz="1400" i="1">
                                      <a:solidFill>
                                        <a:schemeClr val="tx1">
                                          <a:lumMod val="75000"/>
                                        </a:schemeClr>
                                      </a:solidFill>
                                      <a:latin typeface="Cambria Math" panose="02040503050406030204" pitchFamily="18" charset="0"/>
                                      <a:ea typeface="Cambria Math" panose="02040503050406030204" pitchFamily="18" charset="0"/>
                                    </a:rPr>
                                    <m:t> </m:t>
                                  </m:r>
                                  <m:r>
                                    <a:rPr lang="en-US" sz="1400" i="1">
                                      <a:solidFill>
                                        <a:schemeClr val="tx1">
                                          <a:lumMod val="75000"/>
                                        </a:schemeClr>
                                      </a:solidFill>
                                      <a:latin typeface="Cambria Math" panose="02040503050406030204" pitchFamily="18" charset="0"/>
                                      <a:ea typeface="Cambria Math" panose="02040503050406030204" pitchFamily="18" charset="0"/>
                                    </a:rPr>
                                    <m:t>𝑓</m:t>
                                  </m:r>
                                </m:e>
                                <m:sup>
                                  <m:r>
                                    <a:rPr lang="en-US" sz="1400" i="1">
                                      <a:solidFill>
                                        <a:schemeClr val="tx1">
                                          <a:lumMod val="75000"/>
                                        </a:schemeClr>
                                      </a:solidFill>
                                      <a:latin typeface="Cambria Math" panose="02040503050406030204" pitchFamily="18" charset="0"/>
                                      <a:ea typeface="Cambria Math" panose="02040503050406030204" pitchFamily="18" charset="0"/>
                                    </a:rPr>
                                    <m:t>′</m:t>
                                  </m:r>
                                </m:sup>
                              </m:sSup>
                              <m:d>
                                <m:dPr>
                                  <m:ctrlPr>
                                    <a:rPr lang="en-US" sz="1400" i="1">
                                      <a:solidFill>
                                        <a:schemeClr val="tx1">
                                          <a:lumMod val="75000"/>
                                        </a:schemeClr>
                                      </a:solidFill>
                                      <a:latin typeface="Cambria Math" panose="02040503050406030204" pitchFamily="18" charset="0"/>
                                      <a:ea typeface="Cambria Math" panose="02040503050406030204" pitchFamily="18" charset="0"/>
                                    </a:rPr>
                                  </m:ctrlPr>
                                </m:dPr>
                                <m:e>
                                  <m:sSub>
                                    <m:sSubPr>
                                      <m:ctrlPr>
                                        <a:rPr lang="en-US" sz="1400" i="1">
                                          <a:solidFill>
                                            <a:schemeClr val="tx1">
                                              <a:lumMod val="75000"/>
                                            </a:schemeClr>
                                          </a:solidFill>
                                          <a:latin typeface="Cambria Math" panose="02040503050406030204" pitchFamily="18" charset="0"/>
                                          <a:ea typeface="Cambria Math" panose="02040503050406030204" pitchFamily="18" charset="0"/>
                                        </a:rPr>
                                      </m:ctrlPr>
                                    </m:sSubPr>
                                    <m:e>
                                      <m:r>
                                        <a:rPr lang="de-DE" sz="1400" i="1">
                                          <a:solidFill>
                                            <a:schemeClr val="tx1">
                                              <a:lumMod val="75000"/>
                                            </a:schemeClr>
                                          </a:solidFill>
                                          <a:latin typeface="Cambria Math" panose="02040503050406030204" pitchFamily="18" charset="0"/>
                                          <a:ea typeface="Cambria Math" panose="02040503050406030204" pitchFamily="18" charset="0"/>
                                        </a:rPr>
                                        <m:t>𝑛𝑒𝑡</m:t>
                                      </m:r>
                                    </m:e>
                                    <m:sub>
                                      <m:r>
                                        <a:rPr lang="de-DE" sz="1400" i="1">
                                          <a:solidFill>
                                            <a:schemeClr val="tx1">
                                              <a:lumMod val="75000"/>
                                            </a:schemeClr>
                                          </a:solidFill>
                                          <a:latin typeface="Cambria Math" panose="02040503050406030204" pitchFamily="18" charset="0"/>
                                          <a:ea typeface="Cambria Math" panose="02040503050406030204" pitchFamily="18" charset="0"/>
                                        </a:rPr>
                                        <m:t>𝑗</m:t>
                                      </m:r>
                                    </m:sub>
                                  </m:sSub>
                                </m:e>
                              </m:d>
                              <m:r>
                                <a:rPr lang="de-DE" sz="1400" b="0" i="1" smtClean="0">
                                  <a:solidFill>
                                    <a:schemeClr val="tx1">
                                      <a:lumMod val="75000"/>
                                    </a:schemeClr>
                                  </a:solidFill>
                                  <a:latin typeface="Cambria Math" panose="02040503050406030204" pitchFamily="18" charset="0"/>
                                  <a:ea typeface="Cambria Math" panose="02040503050406030204" pitchFamily="18" charset="0"/>
                                </a:rPr>
                                <m:t>    </m:t>
                              </m:r>
                              <m:r>
                                <a:rPr lang="de-DE" sz="1400" b="0" i="1" smtClean="0">
                                  <a:solidFill>
                                    <a:schemeClr val="tx1">
                                      <a:lumMod val="75000"/>
                                    </a:schemeClr>
                                  </a:solidFill>
                                  <a:latin typeface="Cambria Math" panose="02040503050406030204" pitchFamily="18" charset="0"/>
                                  <a:ea typeface="Cambria Math" panose="02040503050406030204" pitchFamily="18" charset="0"/>
                                </a:rPr>
                                <m:t>𝑙</m:t>
                              </m:r>
                              <m:r>
                                <a:rPr lang="de-DE" sz="1400" b="0" i="1" smtClean="0">
                                  <a:solidFill>
                                    <a:schemeClr val="tx1">
                                      <a:lumMod val="75000"/>
                                    </a:schemeClr>
                                  </a:solidFill>
                                  <a:latin typeface="Cambria Math" panose="02040503050406030204" pitchFamily="18" charset="0"/>
                                  <a:ea typeface="Cambria Math" panose="02040503050406030204" pitchFamily="18" charset="0"/>
                                </a:rPr>
                                <m:t>=</m:t>
                              </m:r>
                              <m:r>
                                <a:rPr lang="de-DE" sz="1400" b="0" i="1" smtClean="0">
                                  <a:solidFill>
                                    <a:schemeClr val="tx1">
                                      <a:lumMod val="75000"/>
                                    </a:schemeClr>
                                  </a:solidFill>
                                  <a:latin typeface="Cambria Math" panose="02040503050406030204" pitchFamily="18" charset="0"/>
                                  <a:ea typeface="Cambria Math" panose="02040503050406030204" pitchFamily="18" charset="0"/>
                                </a:rPr>
                                <m:t>𝑙𝑎𝑠𝑡</m:t>
                              </m:r>
                              <m:r>
                                <a:rPr lang="de-DE" sz="1400" b="0" i="1" smtClean="0">
                                  <a:solidFill>
                                    <a:schemeClr val="tx1">
                                      <a:lumMod val="75000"/>
                                    </a:schemeClr>
                                  </a:solidFill>
                                  <a:latin typeface="Cambria Math" panose="02040503050406030204" pitchFamily="18" charset="0"/>
                                  <a:ea typeface="Cambria Math" panose="02040503050406030204" pitchFamily="18" charset="0"/>
                                </a:rPr>
                                <m:t> </m:t>
                              </m:r>
                              <m:r>
                                <a:rPr lang="de-DE" sz="1400" b="0" i="1" smtClean="0">
                                  <a:solidFill>
                                    <a:schemeClr val="tx1">
                                      <a:lumMod val="75000"/>
                                    </a:schemeClr>
                                  </a:solidFill>
                                  <a:latin typeface="Cambria Math" panose="02040503050406030204" pitchFamily="18" charset="0"/>
                                  <a:ea typeface="Cambria Math" panose="02040503050406030204" pitchFamily="18" charset="0"/>
                                </a:rPr>
                                <m:t>𝑙𝑎𝑦𝑒𝑟</m:t>
                              </m:r>
                            </m:e>
                          </m:mr>
                          <m:mr>
                            <m:e>
                              <m:d>
                                <m:dPr>
                                  <m:ctrlPr>
                                    <a:rPr lang="en-US" sz="1400" b="0" i="1" dirty="0" smtClean="0">
                                      <a:solidFill>
                                        <a:schemeClr val="tx1">
                                          <a:lumMod val="75000"/>
                                        </a:schemeClr>
                                      </a:solidFill>
                                      <a:latin typeface="Cambria Math" panose="02040503050406030204" pitchFamily="18" charset="0"/>
                                      <a:ea typeface="Cambria Math" panose="02040503050406030204" pitchFamily="18" charset="0"/>
                                    </a:rPr>
                                  </m:ctrlPr>
                                </m:dPr>
                                <m:e>
                                  <m:nary>
                                    <m:naryPr>
                                      <m:chr m:val="∑"/>
                                      <m:supHide m:val="on"/>
                                      <m:ctrlPr>
                                        <a:rPr lang="en-US" sz="1400" b="0" i="1" dirty="0" smtClean="0">
                                          <a:solidFill>
                                            <a:schemeClr val="tx1">
                                              <a:lumMod val="75000"/>
                                            </a:schemeClr>
                                          </a:solidFill>
                                          <a:latin typeface="Cambria Math" panose="02040503050406030204" pitchFamily="18" charset="0"/>
                                          <a:ea typeface="Cambria Math" panose="02040503050406030204" pitchFamily="18" charset="0"/>
                                        </a:rPr>
                                      </m:ctrlPr>
                                    </m:naryPr>
                                    <m:sub>
                                      <m:r>
                                        <m:rPr>
                                          <m:brk m:alnAt="7"/>
                                        </m:rPr>
                                        <a:rPr lang="en-US" sz="1400" b="0" i="1" dirty="0" smtClean="0">
                                          <a:solidFill>
                                            <a:schemeClr val="tx1">
                                              <a:lumMod val="75000"/>
                                            </a:schemeClr>
                                          </a:solidFill>
                                          <a:latin typeface="Cambria Math" panose="02040503050406030204" pitchFamily="18" charset="0"/>
                                          <a:ea typeface="Cambria Math" panose="02040503050406030204" pitchFamily="18" charset="0"/>
                                        </a:rPr>
                                        <m:t>𝑘</m:t>
                                      </m:r>
                                      <m:r>
                                        <a:rPr lang="en-US" sz="1400" b="0" i="1" dirty="0" smtClean="0">
                                          <a:solidFill>
                                            <a:schemeClr val="tx1">
                                              <a:lumMod val="75000"/>
                                            </a:schemeClr>
                                          </a:solidFill>
                                          <a:latin typeface="Cambria Math" panose="02040503050406030204" pitchFamily="18" charset="0"/>
                                          <a:ea typeface="Cambria Math" panose="02040503050406030204" pitchFamily="18" charset="0"/>
                                        </a:rPr>
                                        <m:t>∈</m:t>
                                      </m:r>
                                      <m:r>
                                        <a:rPr lang="en-US" sz="1400" b="0" i="1" dirty="0" smtClean="0">
                                          <a:solidFill>
                                            <a:schemeClr val="tx1">
                                              <a:lumMod val="75000"/>
                                            </a:schemeClr>
                                          </a:solidFill>
                                          <a:latin typeface="Cambria Math" panose="02040503050406030204" pitchFamily="18" charset="0"/>
                                          <a:ea typeface="Cambria Math" panose="02040503050406030204" pitchFamily="18" charset="0"/>
                                        </a:rPr>
                                        <m:t>𝐿</m:t>
                                      </m:r>
                                    </m:sub>
                                    <m:sup/>
                                    <m:e>
                                      <m:sSub>
                                        <m:sSubPr>
                                          <m:ctrlPr>
                                            <a:rPr lang="en-US" sz="1400" i="1" dirty="0">
                                              <a:solidFill>
                                                <a:schemeClr val="tx1">
                                                  <a:lumMod val="75000"/>
                                                </a:schemeClr>
                                              </a:solidFill>
                                              <a:latin typeface="Cambria Math" panose="02040503050406030204" pitchFamily="18" charset="0"/>
                                              <a:ea typeface="Cambria Math" panose="02040503050406030204" pitchFamily="18" charset="0"/>
                                            </a:rPr>
                                          </m:ctrlPr>
                                        </m:sSubPr>
                                        <m:e>
                                          <m:r>
                                            <a:rPr lang="en-US" sz="1400" b="0" i="1" dirty="0" smtClean="0">
                                              <a:solidFill>
                                                <a:schemeClr val="tx1">
                                                  <a:lumMod val="75000"/>
                                                </a:schemeClr>
                                              </a:solidFill>
                                              <a:latin typeface="Cambria Math" panose="02040503050406030204" pitchFamily="18" charset="0"/>
                                              <a:ea typeface="Cambria Math" panose="02040503050406030204" pitchFamily="18" charset="0"/>
                                            </a:rPr>
                                            <m:t>𝑤</m:t>
                                          </m:r>
                                        </m:e>
                                        <m:sub>
                                          <m:r>
                                            <a:rPr lang="en-US" sz="1400" i="1" dirty="0">
                                              <a:solidFill>
                                                <a:schemeClr val="tx1">
                                                  <a:lumMod val="75000"/>
                                                </a:schemeClr>
                                              </a:solidFill>
                                              <a:latin typeface="Cambria Math" panose="02040503050406030204" pitchFamily="18" charset="0"/>
                                              <a:ea typeface="Cambria Math" panose="02040503050406030204" pitchFamily="18" charset="0"/>
                                            </a:rPr>
                                            <m:t>𝑗</m:t>
                                          </m:r>
                                          <m:r>
                                            <a:rPr lang="en-US" sz="1400" b="0" i="1" dirty="0" smtClean="0">
                                              <a:solidFill>
                                                <a:schemeClr val="tx1">
                                                  <a:lumMod val="75000"/>
                                                </a:schemeClr>
                                              </a:solidFill>
                                              <a:latin typeface="Cambria Math" panose="02040503050406030204" pitchFamily="18" charset="0"/>
                                              <a:ea typeface="Cambria Math" panose="02040503050406030204" pitchFamily="18" charset="0"/>
                                            </a:rPr>
                                            <m:t>𝑘</m:t>
                                          </m:r>
                                        </m:sub>
                                      </m:sSub>
                                      <m:sSubSup>
                                        <m:sSubSupPr>
                                          <m:ctrlPr>
                                            <a:rPr lang="en-US" sz="1400" i="1">
                                              <a:solidFill>
                                                <a:schemeClr val="tx1">
                                                  <a:lumMod val="75000"/>
                                                </a:schemeClr>
                                              </a:solidFill>
                                              <a:latin typeface="Cambria Math" panose="02040503050406030204" pitchFamily="18" charset="0"/>
                                              <a:ea typeface="Cambria Math" panose="02040503050406030204" pitchFamily="18" charset="0"/>
                                            </a:rPr>
                                          </m:ctrlPr>
                                        </m:sSubSupPr>
                                        <m:e>
                                          <m:r>
                                            <a:rPr lang="de-DE" sz="1400" i="1">
                                              <a:solidFill>
                                                <a:schemeClr val="tx1">
                                                  <a:lumMod val="75000"/>
                                                </a:schemeClr>
                                              </a:solidFill>
                                              <a:latin typeface="Cambria Math" panose="02040503050406030204" pitchFamily="18" charset="0"/>
                                              <a:ea typeface="Cambria Math" panose="02040503050406030204" pitchFamily="18" charset="0"/>
                                            </a:rPr>
                                            <m:t> </m:t>
                                          </m:r>
                                          <m:r>
                                            <a:rPr lang="en-US" sz="1400" i="1">
                                              <a:solidFill>
                                                <a:schemeClr val="tx1">
                                                  <a:lumMod val="75000"/>
                                                </a:schemeClr>
                                              </a:solidFill>
                                              <a:latin typeface="Cambria Math" panose="02040503050406030204" pitchFamily="18" charset="0"/>
                                              <a:ea typeface="Cambria Math" panose="02040503050406030204" pitchFamily="18" charset="0"/>
                                            </a:rPr>
                                            <m:t>𝛿</m:t>
                                          </m:r>
                                        </m:e>
                                        <m:sub>
                                          <m:r>
                                            <a:rPr lang="en-US" sz="1400" i="1">
                                              <a:solidFill>
                                                <a:schemeClr val="tx1">
                                                  <a:lumMod val="75000"/>
                                                </a:schemeClr>
                                              </a:solidFill>
                                              <a:latin typeface="Cambria Math" panose="02040503050406030204" pitchFamily="18" charset="0"/>
                                              <a:ea typeface="Cambria Math" panose="02040503050406030204" pitchFamily="18" charset="0"/>
                                            </a:rPr>
                                            <m:t>𝑘</m:t>
                                          </m:r>
                                        </m:sub>
                                        <m:sup>
                                          <m:r>
                                            <a:rPr lang="de-DE" sz="1400" i="1">
                                              <a:solidFill>
                                                <a:schemeClr val="tx1">
                                                  <a:lumMod val="75000"/>
                                                </a:schemeClr>
                                              </a:solidFill>
                                              <a:latin typeface="Cambria Math" panose="02040503050406030204" pitchFamily="18" charset="0"/>
                                              <a:ea typeface="Cambria Math" panose="02040503050406030204" pitchFamily="18" charset="0"/>
                                            </a:rPr>
                                            <m:t>𝑙</m:t>
                                          </m:r>
                                          <m:r>
                                            <a:rPr lang="de-DE" sz="1400" i="1">
                                              <a:solidFill>
                                                <a:schemeClr val="tx1">
                                                  <a:lumMod val="75000"/>
                                                </a:schemeClr>
                                              </a:solidFill>
                                              <a:latin typeface="Cambria Math" panose="02040503050406030204" pitchFamily="18" charset="0"/>
                                              <a:ea typeface="Cambria Math" panose="02040503050406030204" pitchFamily="18" charset="0"/>
                                            </a:rPr>
                                            <m:t>+1</m:t>
                                          </m:r>
                                        </m:sup>
                                      </m:sSubSup>
                                    </m:e>
                                  </m:nary>
                                </m:e>
                              </m:d>
                              <m:sSup>
                                <m:sSupPr>
                                  <m:ctrlPr>
                                    <a:rPr lang="en-US" sz="1400" i="1">
                                      <a:solidFill>
                                        <a:schemeClr val="tx1">
                                          <a:lumMod val="75000"/>
                                        </a:schemeClr>
                                      </a:solidFill>
                                      <a:latin typeface="Cambria Math" panose="02040503050406030204" pitchFamily="18" charset="0"/>
                                      <a:ea typeface="Cambria Math" panose="02040503050406030204" pitchFamily="18" charset="0"/>
                                    </a:rPr>
                                  </m:ctrlPr>
                                </m:sSupPr>
                                <m:e>
                                  <m:r>
                                    <a:rPr lang="de-DE" sz="1400" i="1">
                                      <a:solidFill>
                                        <a:schemeClr val="tx1">
                                          <a:lumMod val="75000"/>
                                        </a:schemeClr>
                                      </a:solidFill>
                                      <a:latin typeface="Cambria Math" panose="02040503050406030204" pitchFamily="18" charset="0"/>
                                      <a:ea typeface="Cambria Math" panose="02040503050406030204" pitchFamily="18" charset="0"/>
                                    </a:rPr>
                                    <m:t> </m:t>
                                  </m:r>
                                  <m:r>
                                    <a:rPr lang="en-US" sz="1400" i="1">
                                      <a:solidFill>
                                        <a:schemeClr val="tx1">
                                          <a:lumMod val="75000"/>
                                        </a:schemeClr>
                                      </a:solidFill>
                                      <a:latin typeface="Cambria Math" panose="02040503050406030204" pitchFamily="18" charset="0"/>
                                      <a:ea typeface="Cambria Math" panose="02040503050406030204" pitchFamily="18" charset="0"/>
                                    </a:rPr>
                                    <m:t>𝑓</m:t>
                                  </m:r>
                                </m:e>
                                <m:sup>
                                  <m:r>
                                    <a:rPr lang="en-US" sz="1400" i="1">
                                      <a:solidFill>
                                        <a:schemeClr val="tx1">
                                          <a:lumMod val="75000"/>
                                        </a:schemeClr>
                                      </a:solidFill>
                                      <a:latin typeface="Cambria Math" panose="02040503050406030204" pitchFamily="18" charset="0"/>
                                      <a:ea typeface="Cambria Math" panose="02040503050406030204" pitchFamily="18" charset="0"/>
                                    </a:rPr>
                                    <m:t>′</m:t>
                                  </m:r>
                                </m:sup>
                              </m:sSup>
                              <m:d>
                                <m:dPr>
                                  <m:ctrlPr>
                                    <a:rPr lang="en-US" sz="1400" i="1">
                                      <a:solidFill>
                                        <a:schemeClr val="tx1">
                                          <a:lumMod val="75000"/>
                                        </a:schemeClr>
                                      </a:solidFill>
                                      <a:latin typeface="Cambria Math" panose="02040503050406030204" pitchFamily="18" charset="0"/>
                                      <a:ea typeface="Cambria Math" panose="02040503050406030204" pitchFamily="18" charset="0"/>
                                    </a:rPr>
                                  </m:ctrlPr>
                                </m:dPr>
                                <m:e>
                                  <m:sSub>
                                    <m:sSubPr>
                                      <m:ctrlPr>
                                        <a:rPr lang="en-US" sz="1400" i="1">
                                          <a:solidFill>
                                            <a:schemeClr val="tx1">
                                              <a:lumMod val="75000"/>
                                            </a:schemeClr>
                                          </a:solidFill>
                                          <a:latin typeface="Cambria Math" panose="02040503050406030204" pitchFamily="18" charset="0"/>
                                          <a:ea typeface="Cambria Math" panose="02040503050406030204" pitchFamily="18" charset="0"/>
                                        </a:rPr>
                                      </m:ctrlPr>
                                    </m:sSubPr>
                                    <m:e>
                                      <m:r>
                                        <a:rPr lang="de-DE" sz="1400" i="1">
                                          <a:solidFill>
                                            <a:schemeClr val="tx1">
                                              <a:lumMod val="75000"/>
                                            </a:schemeClr>
                                          </a:solidFill>
                                          <a:latin typeface="Cambria Math" panose="02040503050406030204" pitchFamily="18" charset="0"/>
                                          <a:ea typeface="Cambria Math" panose="02040503050406030204" pitchFamily="18" charset="0"/>
                                        </a:rPr>
                                        <m:t>𝑛𝑒𝑡</m:t>
                                      </m:r>
                                    </m:e>
                                    <m:sub>
                                      <m:r>
                                        <a:rPr lang="de-DE" sz="1400" i="1">
                                          <a:solidFill>
                                            <a:schemeClr val="tx1">
                                              <a:lumMod val="75000"/>
                                            </a:schemeClr>
                                          </a:solidFill>
                                          <a:latin typeface="Cambria Math" panose="02040503050406030204" pitchFamily="18" charset="0"/>
                                          <a:ea typeface="Cambria Math" panose="02040503050406030204" pitchFamily="18" charset="0"/>
                                        </a:rPr>
                                        <m:t>𝑗</m:t>
                                      </m:r>
                                    </m:sub>
                                  </m:sSub>
                                </m:e>
                              </m:d>
                              <m:r>
                                <a:rPr lang="de-DE" sz="1400" b="0" i="1" smtClean="0">
                                  <a:solidFill>
                                    <a:schemeClr val="tx1">
                                      <a:lumMod val="75000"/>
                                    </a:schemeClr>
                                  </a:solidFill>
                                  <a:latin typeface="Cambria Math" panose="02040503050406030204" pitchFamily="18" charset="0"/>
                                  <a:ea typeface="Cambria Math" panose="02040503050406030204" pitchFamily="18" charset="0"/>
                                </a:rPr>
                                <m:t>    </m:t>
                              </m:r>
                              <m:r>
                                <a:rPr lang="de-DE" sz="1400" b="0" i="1" smtClean="0">
                                  <a:solidFill>
                                    <a:schemeClr val="tx1">
                                      <a:lumMod val="75000"/>
                                    </a:schemeClr>
                                  </a:solidFill>
                                  <a:latin typeface="Cambria Math" panose="02040503050406030204" pitchFamily="18" charset="0"/>
                                  <a:ea typeface="Cambria Math" panose="02040503050406030204" pitchFamily="18" charset="0"/>
                                </a:rPr>
                                <m:t>𝑙</m:t>
                              </m:r>
                              <m:r>
                                <a:rPr lang="de-DE" sz="1400" b="0" i="1" smtClean="0">
                                  <a:solidFill>
                                    <a:schemeClr val="tx1">
                                      <a:lumMod val="75000"/>
                                    </a:schemeClr>
                                  </a:solidFill>
                                  <a:latin typeface="Cambria Math" panose="02040503050406030204" pitchFamily="18" charset="0"/>
                                  <a:ea typeface="Cambria Math" panose="02040503050406030204" pitchFamily="18" charset="0"/>
                                </a:rPr>
                                <m:t>=</m:t>
                              </m:r>
                              <m:r>
                                <a:rPr lang="de-DE" sz="1400" b="0" i="1" smtClean="0">
                                  <a:solidFill>
                                    <a:schemeClr val="tx1">
                                      <a:lumMod val="75000"/>
                                    </a:schemeClr>
                                  </a:solidFill>
                                  <a:latin typeface="Cambria Math" panose="02040503050406030204" pitchFamily="18" charset="0"/>
                                  <a:ea typeface="Cambria Math" panose="02040503050406030204" pitchFamily="18" charset="0"/>
                                </a:rPr>
                                <m:t>h𝑖𝑑𝑑𝑒𝑛</m:t>
                              </m:r>
                              <m:r>
                                <a:rPr lang="de-DE" sz="1400" b="0" i="1" smtClean="0">
                                  <a:solidFill>
                                    <a:schemeClr val="tx1">
                                      <a:lumMod val="75000"/>
                                    </a:schemeClr>
                                  </a:solidFill>
                                  <a:latin typeface="Cambria Math" panose="02040503050406030204" pitchFamily="18" charset="0"/>
                                  <a:ea typeface="Cambria Math" panose="02040503050406030204" pitchFamily="18" charset="0"/>
                                </a:rPr>
                                <m:t> </m:t>
                              </m:r>
                              <m:r>
                                <a:rPr lang="de-DE" sz="1400" b="0" i="1" smtClean="0">
                                  <a:solidFill>
                                    <a:schemeClr val="tx1">
                                      <a:lumMod val="75000"/>
                                    </a:schemeClr>
                                  </a:solidFill>
                                  <a:latin typeface="Cambria Math" panose="02040503050406030204" pitchFamily="18" charset="0"/>
                                  <a:ea typeface="Cambria Math" panose="02040503050406030204" pitchFamily="18" charset="0"/>
                                </a:rPr>
                                <m:t>𝑙𝑎𝑦𝑒𝑟</m:t>
                              </m:r>
                            </m:e>
                          </m:mr>
                        </m:m>
                      </m:e>
                    </m:d>
                  </m:oMath>
                </a14:m>
                <a:endParaRPr lang="en-US" sz="1400" b="0" dirty="0">
                  <a:solidFill>
                    <a:schemeClr val="tx1">
                      <a:lumMod val="75000"/>
                    </a:schemeClr>
                  </a:solidFill>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11475E45-83B5-4033-9712-C57811A7E5A8}"/>
                  </a:ext>
                </a:extLst>
              </p:cNvPr>
              <p:cNvSpPr txBox="1">
                <a:spLocks noRot="1" noChangeAspect="1" noMove="1" noResize="1" noEditPoints="1" noAdjustHandles="1" noChangeArrowheads="1" noChangeShapeType="1" noTextEdit="1"/>
              </p:cNvSpPr>
              <p:nvPr/>
            </p:nvSpPr>
            <p:spPr>
              <a:xfrm>
                <a:off x="4843983" y="4418164"/>
                <a:ext cx="4248812" cy="687817"/>
              </a:xfrm>
              <a:prstGeom prst="rect">
                <a:avLst/>
              </a:prstGeom>
              <a:blipFill>
                <a:blip r:embed="rId3"/>
                <a:stretch>
                  <a:fillRect/>
                </a:stretch>
              </a:blipFill>
            </p:spPr>
            <p:txBody>
              <a:bodyPr/>
              <a:lstStyle/>
              <a:p>
                <a:r>
                  <a:rPr lang="en-US">
                    <a:noFill/>
                  </a:rPr>
                  <a:t> </a:t>
                </a:r>
              </a:p>
            </p:txBody>
          </p:sp>
        </mc:Fallback>
      </mc:AlternateContent>
      <p:grpSp>
        <p:nvGrpSpPr>
          <p:cNvPr id="139" name="Group 138">
            <a:extLst>
              <a:ext uri="{FF2B5EF4-FFF2-40B4-BE49-F238E27FC236}">
                <a16:creationId xmlns:a16="http://schemas.microsoft.com/office/drawing/2014/main" id="{D41EF7CF-F609-4A20-A33B-649C8BED8391}"/>
              </a:ext>
            </a:extLst>
          </p:cNvPr>
          <p:cNvGrpSpPr/>
          <p:nvPr/>
        </p:nvGrpSpPr>
        <p:grpSpPr>
          <a:xfrm>
            <a:off x="546895" y="1978379"/>
            <a:ext cx="5176057" cy="2988676"/>
            <a:chOff x="825524" y="1889318"/>
            <a:chExt cx="5176057" cy="2988676"/>
          </a:xfrm>
        </p:grpSpPr>
        <p:grpSp>
          <p:nvGrpSpPr>
            <p:cNvPr id="140" name="Group 139">
              <a:extLst>
                <a:ext uri="{FF2B5EF4-FFF2-40B4-BE49-F238E27FC236}">
                  <a16:creationId xmlns:a16="http://schemas.microsoft.com/office/drawing/2014/main" id="{B73BBA58-8442-4ACD-9ECC-7C09F323984D}"/>
                </a:ext>
              </a:extLst>
            </p:cNvPr>
            <p:cNvGrpSpPr/>
            <p:nvPr/>
          </p:nvGrpSpPr>
          <p:grpSpPr>
            <a:xfrm>
              <a:off x="825524" y="2690904"/>
              <a:ext cx="285172" cy="1425632"/>
              <a:chOff x="1100697" y="3206871"/>
              <a:chExt cx="380230" cy="1900843"/>
            </a:xfrm>
          </p:grpSpPr>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C86421ED-3A6B-4B49-A6CB-F41FB3BCCC26}"/>
                      </a:ext>
                    </a:extLst>
                  </p:cNvPr>
                  <p:cNvSpPr txBox="1"/>
                  <p:nvPr/>
                </p:nvSpPr>
                <p:spPr>
                  <a:xfrm>
                    <a:off x="1100697" y="3206871"/>
                    <a:ext cx="368135"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oMath>
                      </m:oMathPara>
                    </a14:m>
                    <a:endParaRPr lang="en-US" dirty="0"/>
                  </a:p>
                </p:txBody>
              </p:sp>
            </mc:Choice>
            <mc:Fallback xmlns="">
              <p:sp>
                <p:nvSpPr>
                  <p:cNvPr id="6" name="TextBox 5">
                    <a:extLst>
                      <a:ext uri="{FF2B5EF4-FFF2-40B4-BE49-F238E27FC236}">
                        <a16:creationId xmlns:a16="http://schemas.microsoft.com/office/drawing/2014/main" id="{C88B30FB-DABE-BD43-BE00-D41EB170EB4B}"/>
                      </a:ext>
                    </a:extLst>
                  </p:cNvPr>
                  <p:cNvSpPr txBox="1">
                    <a:spLocks noRot="1" noChangeAspect="1" noMove="1" noResize="1" noEditPoints="1" noAdjustHandles="1" noChangeArrowheads="1" noChangeShapeType="1" noTextEdit="1"/>
                  </p:cNvSpPr>
                  <p:nvPr/>
                </p:nvSpPr>
                <p:spPr>
                  <a:xfrm>
                    <a:off x="1100697" y="3206871"/>
                    <a:ext cx="368135" cy="369332"/>
                  </a:xfrm>
                  <a:prstGeom prst="rect">
                    <a:avLst/>
                  </a:prstGeom>
                  <a:blipFill>
                    <a:blip r:embed="rId4"/>
                    <a:stretch>
                      <a:fillRect l="-13043" r="-6522" b="-1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0BFA610D-6FD7-4A85-8FCD-EACB8B3156DC}"/>
                      </a:ext>
                    </a:extLst>
                  </p:cNvPr>
                  <p:cNvSpPr txBox="1"/>
                  <p:nvPr/>
                </p:nvSpPr>
                <p:spPr>
                  <a:xfrm>
                    <a:off x="1105695" y="4738382"/>
                    <a:ext cx="375232"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oMath>
                      </m:oMathPara>
                    </a14:m>
                    <a:endParaRPr lang="en-US" dirty="0"/>
                  </a:p>
                </p:txBody>
              </p:sp>
            </mc:Choice>
            <mc:Fallback xmlns="">
              <p:sp>
                <p:nvSpPr>
                  <p:cNvPr id="10" name="TextBox 9">
                    <a:extLst>
                      <a:ext uri="{FF2B5EF4-FFF2-40B4-BE49-F238E27FC236}">
                        <a16:creationId xmlns:a16="http://schemas.microsoft.com/office/drawing/2014/main" id="{5AF8690B-EF03-B24D-B595-B945CA728D8B}"/>
                      </a:ext>
                    </a:extLst>
                  </p:cNvPr>
                  <p:cNvSpPr txBox="1">
                    <a:spLocks noRot="1" noChangeAspect="1" noMove="1" noResize="1" noEditPoints="1" noAdjustHandles="1" noChangeArrowheads="1" noChangeShapeType="1" noTextEdit="1"/>
                  </p:cNvSpPr>
                  <p:nvPr/>
                </p:nvSpPr>
                <p:spPr>
                  <a:xfrm>
                    <a:off x="1105695" y="4738382"/>
                    <a:ext cx="375232" cy="369332"/>
                  </a:xfrm>
                  <a:prstGeom prst="rect">
                    <a:avLst/>
                  </a:prstGeom>
                  <a:blipFill>
                    <a:blip r:embed="rId5"/>
                    <a:stretch>
                      <a:fillRect l="-13043" r="-8696" b="-15556"/>
                    </a:stretch>
                  </a:blipFill>
                </p:spPr>
                <p:txBody>
                  <a:bodyPr/>
                  <a:lstStyle/>
                  <a:p>
                    <a:r>
                      <a:rPr lang="en-GB">
                        <a:noFill/>
                      </a:rPr>
                      <a:t> </a:t>
                    </a:r>
                  </a:p>
                </p:txBody>
              </p:sp>
            </mc:Fallback>
          </mc:AlternateContent>
        </p:grpSp>
        <p:sp>
          <p:nvSpPr>
            <p:cNvPr id="141" name="TextBox 140">
              <a:extLst>
                <a:ext uri="{FF2B5EF4-FFF2-40B4-BE49-F238E27FC236}">
                  <a16:creationId xmlns:a16="http://schemas.microsoft.com/office/drawing/2014/main" id="{D7270D09-49FC-4429-9EE6-BDB264919D79}"/>
                </a:ext>
              </a:extLst>
            </p:cNvPr>
            <p:cNvSpPr txBox="1"/>
            <p:nvPr/>
          </p:nvSpPr>
          <p:spPr>
            <a:xfrm>
              <a:off x="2538302" y="2148631"/>
              <a:ext cx="65" cy="207749"/>
            </a:xfrm>
            <a:prstGeom prst="rect">
              <a:avLst/>
            </a:prstGeom>
            <a:noFill/>
          </p:spPr>
          <p:txBody>
            <a:bodyPr wrap="none" lIns="0" tIns="0" rIns="0" bIns="0" rtlCol="0">
              <a:spAutoFit/>
            </a:bodyPr>
            <a:lstStyle/>
            <a:p>
              <a:endParaRPr lang="en-US" sz="1350" dirty="0"/>
            </a:p>
          </p:txBody>
        </p:sp>
        <p:cxnSp>
          <p:nvCxnSpPr>
            <p:cNvPr id="142" name="Straight Arrow Connector 141">
              <a:extLst>
                <a:ext uri="{FF2B5EF4-FFF2-40B4-BE49-F238E27FC236}">
                  <a16:creationId xmlns:a16="http://schemas.microsoft.com/office/drawing/2014/main" id="{E6F32C57-C15F-418A-B294-4D26CFE7DBFE}"/>
                </a:ext>
              </a:extLst>
            </p:cNvPr>
            <p:cNvCxnSpPr>
              <a:cxnSpLocks/>
              <a:endCxn id="192" idx="2"/>
            </p:cNvCxnSpPr>
            <p:nvPr/>
          </p:nvCxnSpPr>
          <p:spPr>
            <a:xfrm flipV="1">
              <a:off x="1223599" y="2212483"/>
              <a:ext cx="1358023" cy="64042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D4432A4F-C83A-4A07-884F-07ED71022717}"/>
                </a:ext>
              </a:extLst>
            </p:cNvPr>
            <p:cNvCxnSpPr>
              <a:cxnSpLocks/>
              <a:endCxn id="187" idx="2"/>
            </p:cNvCxnSpPr>
            <p:nvPr/>
          </p:nvCxnSpPr>
          <p:spPr>
            <a:xfrm>
              <a:off x="1223599" y="2852905"/>
              <a:ext cx="1358023" cy="55733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B63CDA0C-17A1-4D80-B3E9-8018587A3448}"/>
                </a:ext>
              </a:extLst>
            </p:cNvPr>
            <p:cNvCxnSpPr>
              <a:cxnSpLocks/>
              <a:endCxn id="182" idx="2"/>
            </p:cNvCxnSpPr>
            <p:nvPr/>
          </p:nvCxnSpPr>
          <p:spPr>
            <a:xfrm>
              <a:off x="1223599" y="2852905"/>
              <a:ext cx="1358023" cy="1755089"/>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C095BB6-D202-4C12-BB69-B2171C52ED7A}"/>
                </a:ext>
              </a:extLst>
            </p:cNvPr>
            <p:cNvCxnSpPr>
              <a:cxnSpLocks/>
              <a:endCxn id="192" idx="2"/>
            </p:cNvCxnSpPr>
            <p:nvPr/>
          </p:nvCxnSpPr>
          <p:spPr>
            <a:xfrm flipV="1">
              <a:off x="1223599" y="2212483"/>
              <a:ext cx="1358023" cy="1796633"/>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79DD336C-CF4E-46D8-8F18-293BD3E953E3}"/>
                </a:ext>
              </a:extLst>
            </p:cNvPr>
            <p:cNvCxnSpPr>
              <a:cxnSpLocks/>
              <a:endCxn id="187" idx="2"/>
            </p:cNvCxnSpPr>
            <p:nvPr/>
          </p:nvCxnSpPr>
          <p:spPr>
            <a:xfrm flipV="1">
              <a:off x="1223599" y="3410239"/>
              <a:ext cx="1358023" cy="598877"/>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B16B1AD-C39C-46C4-A3B9-64D2D7ADE4B0}"/>
                </a:ext>
              </a:extLst>
            </p:cNvPr>
            <p:cNvCxnSpPr>
              <a:cxnSpLocks/>
              <a:endCxn id="182" idx="2"/>
            </p:cNvCxnSpPr>
            <p:nvPr/>
          </p:nvCxnSpPr>
          <p:spPr>
            <a:xfrm>
              <a:off x="1223599" y="4009116"/>
              <a:ext cx="1358023" cy="598878"/>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765E8FC-3F44-4EED-B52B-18F0683477BC}"/>
                </a:ext>
              </a:extLst>
            </p:cNvPr>
            <p:cNvCxnSpPr>
              <a:cxnSpLocks/>
              <a:stCxn id="192" idx="6"/>
              <a:endCxn id="172" idx="2"/>
            </p:cNvCxnSpPr>
            <p:nvPr/>
          </p:nvCxnSpPr>
          <p:spPr>
            <a:xfrm>
              <a:off x="3121622" y="2212483"/>
              <a:ext cx="1358022" cy="64642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1054C559-75ED-41FB-ABEC-201AFA2C8FFD}"/>
                </a:ext>
              </a:extLst>
            </p:cNvPr>
            <p:cNvCxnSpPr>
              <a:cxnSpLocks/>
              <a:stCxn id="187" idx="6"/>
              <a:endCxn id="172" idx="2"/>
            </p:cNvCxnSpPr>
            <p:nvPr/>
          </p:nvCxnSpPr>
          <p:spPr>
            <a:xfrm flipV="1">
              <a:off x="3121622" y="2858904"/>
              <a:ext cx="1358022" cy="55133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EE6FF081-FB2A-4872-9D7D-84AFA70CA120}"/>
                </a:ext>
              </a:extLst>
            </p:cNvPr>
            <p:cNvCxnSpPr>
              <a:cxnSpLocks/>
              <a:stCxn id="182" idx="6"/>
              <a:endCxn id="172" idx="2"/>
            </p:cNvCxnSpPr>
            <p:nvPr/>
          </p:nvCxnSpPr>
          <p:spPr>
            <a:xfrm flipV="1">
              <a:off x="3121622" y="2858904"/>
              <a:ext cx="1358022" cy="1749090"/>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A8F6667E-DE60-4223-A4E0-A1FE492A279F}"/>
                </a:ext>
              </a:extLst>
            </p:cNvPr>
            <p:cNvGrpSpPr/>
            <p:nvPr/>
          </p:nvGrpSpPr>
          <p:grpSpPr>
            <a:xfrm>
              <a:off x="2581622" y="1942483"/>
              <a:ext cx="540000" cy="2935511"/>
              <a:chOff x="3250470" y="2208977"/>
              <a:chExt cx="720000" cy="3914014"/>
            </a:xfrm>
          </p:grpSpPr>
          <p:grpSp>
            <p:nvGrpSpPr>
              <p:cNvPr id="179" name="Group 178">
                <a:extLst>
                  <a:ext uri="{FF2B5EF4-FFF2-40B4-BE49-F238E27FC236}">
                    <a16:creationId xmlns:a16="http://schemas.microsoft.com/office/drawing/2014/main" id="{C73C9239-975B-4D97-BC8C-A4B5647B8B9B}"/>
                  </a:ext>
                </a:extLst>
              </p:cNvPr>
              <p:cNvGrpSpPr/>
              <p:nvPr/>
            </p:nvGrpSpPr>
            <p:grpSpPr>
              <a:xfrm>
                <a:off x="3250470" y="2208977"/>
                <a:ext cx="720000" cy="720000"/>
                <a:chOff x="3270425" y="2411833"/>
                <a:chExt cx="720000" cy="720000"/>
              </a:xfrm>
            </p:grpSpPr>
            <p:sp>
              <p:nvSpPr>
                <p:cNvPr id="192" name="Oval 191">
                  <a:extLst>
                    <a:ext uri="{FF2B5EF4-FFF2-40B4-BE49-F238E27FC236}">
                      <a16:creationId xmlns:a16="http://schemas.microsoft.com/office/drawing/2014/main" id="{CC89FFDD-884D-4DFD-B080-775301F5A64E}"/>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93" name="Straight Connector 192">
                  <a:extLst>
                    <a:ext uri="{FF2B5EF4-FFF2-40B4-BE49-F238E27FC236}">
                      <a16:creationId xmlns:a16="http://schemas.microsoft.com/office/drawing/2014/main" id="{9F6D037C-21A9-418B-8031-61B4B425AFAD}"/>
                    </a:ext>
                  </a:extLst>
                </p:cNvPr>
                <p:cNvCxnSpPr>
                  <a:cxnSpLocks/>
                  <a:stCxn id="192" idx="0"/>
                  <a:endCxn id="192"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410F243D-C519-46C1-856C-ACB2DB285008}"/>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1" name="TextBox 50">
                      <a:extLst>
                        <a:ext uri="{FF2B5EF4-FFF2-40B4-BE49-F238E27FC236}">
                          <a16:creationId xmlns:a16="http://schemas.microsoft.com/office/drawing/2014/main" id="{1BDBAD93-C919-F848-967B-1CD43197E374}"/>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6"/>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B646F1F0-05D7-4961-AA82-477EEA974E89}"/>
                        </a:ext>
                      </a:extLst>
                    </p:cNvPr>
                    <p:cNvSpPr txBox="1"/>
                    <p:nvPr/>
                  </p:nvSpPr>
                  <p:spPr>
                    <a:xfrm>
                      <a:off x="3667600" y="2587168"/>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2" name="TextBox 51">
                      <a:extLst>
                        <a:ext uri="{FF2B5EF4-FFF2-40B4-BE49-F238E27FC236}">
                          <a16:creationId xmlns:a16="http://schemas.microsoft.com/office/drawing/2014/main" id="{03C7BD09-98D9-CB47-A7B3-BD54C8307CAA}"/>
                        </a:ext>
                      </a:extLst>
                    </p:cNvPr>
                    <p:cNvSpPr txBox="1">
                      <a:spLocks noRot="1" noChangeAspect="1" noMove="1" noResize="1" noEditPoints="1" noAdjustHandles="1" noChangeArrowheads="1" noChangeShapeType="1" noTextEdit="1"/>
                    </p:cNvSpPr>
                    <p:nvPr/>
                  </p:nvSpPr>
                  <p:spPr>
                    <a:xfrm>
                      <a:off x="3667600" y="2587168"/>
                      <a:ext cx="248359" cy="369332"/>
                    </a:xfrm>
                    <a:prstGeom prst="rect">
                      <a:avLst/>
                    </a:prstGeom>
                    <a:blipFill>
                      <a:blip r:embed="rId7"/>
                      <a:stretch>
                        <a:fillRect l="-45161" t="-2174" r="-38710" b="-32609"/>
                      </a:stretch>
                    </a:blipFill>
                  </p:spPr>
                  <p:txBody>
                    <a:bodyPr/>
                    <a:lstStyle/>
                    <a:p>
                      <a:r>
                        <a:rPr lang="en-GB">
                          <a:noFill/>
                        </a:rPr>
                        <a:t> </a:t>
                      </a:r>
                    </a:p>
                  </p:txBody>
                </p:sp>
              </mc:Fallback>
            </mc:AlternateContent>
          </p:grpSp>
          <p:grpSp>
            <p:nvGrpSpPr>
              <p:cNvPr id="180" name="Group 179">
                <a:extLst>
                  <a:ext uri="{FF2B5EF4-FFF2-40B4-BE49-F238E27FC236}">
                    <a16:creationId xmlns:a16="http://schemas.microsoft.com/office/drawing/2014/main" id="{36C50616-6221-4141-8DE5-6CF73FEDCF99}"/>
                  </a:ext>
                </a:extLst>
              </p:cNvPr>
              <p:cNvGrpSpPr/>
              <p:nvPr/>
            </p:nvGrpSpPr>
            <p:grpSpPr>
              <a:xfrm>
                <a:off x="3250470" y="3805984"/>
                <a:ext cx="720000" cy="720000"/>
                <a:chOff x="3270425" y="3496401"/>
                <a:chExt cx="720000" cy="720000"/>
              </a:xfrm>
            </p:grpSpPr>
            <p:sp>
              <p:nvSpPr>
                <p:cNvPr id="187" name="Oval 186">
                  <a:extLst>
                    <a:ext uri="{FF2B5EF4-FFF2-40B4-BE49-F238E27FC236}">
                      <a16:creationId xmlns:a16="http://schemas.microsoft.com/office/drawing/2014/main" id="{B665B1FC-0CEE-45D4-8A68-49690B244FB4}"/>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88" name="Straight Connector 187">
                  <a:extLst>
                    <a:ext uri="{FF2B5EF4-FFF2-40B4-BE49-F238E27FC236}">
                      <a16:creationId xmlns:a16="http://schemas.microsoft.com/office/drawing/2014/main" id="{275C1657-7871-48D9-8D89-648188FB1D67}"/>
                    </a:ext>
                  </a:extLst>
                </p:cNvPr>
                <p:cNvCxnSpPr>
                  <a:cxnSpLocks/>
                  <a:stCxn id="187" idx="0"/>
                  <a:endCxn id="187"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89" name="TextBox 188">
                  <a:extLst>
                    <a:ext uri="{FF2B5EF4-FFF2-40B4-BE49-F238E27FC236}">
                      <a16:creationId xmlns:a16="http://schemas.microsoft.com/office/drawing/2014/main" id="{94C4CCF8-47AC-4B3B-BB9C-A6D3AC694661}"/>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FBF5326C-FCE4-484C-BBED-72C208A57BEC}"/>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4" name="TextBox 63">
                      <a:extLst>
                        <a:ext uri="{FF2B5EF4-FFF2-40B4-BE49-F238E27FC236}">
                          <a16:creationId xmlns:a16="http://schemas.microsoft.com/office/drawing/2014/main" id="{1285E32A-7A73-C94E-A5E0-D08275B4C634}"/>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2308" t="-2941" r="-38462"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981BAC73-9621-4292-8453-020AF7F1AD3E}"/>
                        </a:ext>
                      </a:extLst>
                    </p:cNvPr>
                    <p:cNvSpPr txBox="1"/>
                    <p:nvPr/>
                  </p:nvSpPr>
                  <p:spPr>
                    <a:xfrm>
                      <a:off x="3649500" y="3657416"/>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5" name="TextBox 64">
                      <a:extLst>
                        <a:ext uri="{FF2B5EF4-FFF2-40B4-BE49-F238E27FC236}">
                          <a16:creationId xmlns:a16="http://schemas.microsoft.com/office/drawing/2014/main" id="{7A98040A-4B1B-1949-9286-811B6CF25E1F}"/>
                        </a:ext>
                      </a:extLst>
                    </p:cNvPr>
                    <p:cNvSpPr txBox="1">
                      <a:spLocks noRot="1" noChangeAspect="1" noMove="1" noResize="1" noEditPoints="1" noAdjustHandles="1" noChangeArrowheads="1" noChangeShapeType="1" noTextEdit="1"/>
                    </p:cNvSpPr>
                    <p:nvPr/>
                  </p:nvSpPr>
                  <p:spPr>
                    <a:xfrm>
                      <a:off x="3649500" y="3657416"/>
                      <a:ext cx="248359" cy="369332"/>
                    </a:xfrm>
                    <a:prstGeom prst="rect">
                      <a:avLst/>
                    </a:prstGeom>
                    <a:blipFill>
                      <a:blip r:embed="rId8"/>
                      <a:stretch>
                        <a:fillRect l="-45161" t="-2222" r="-38710" b="-35556"/>
                      </a:stretch>
                    </a:blipFill>
                  </p:spPr>
                  <p:txBody>
                    <a:bodyPr/>
                    <a:lstStyle/>
                    <a:p>
                      <a:r>
                        <a:rPr lang="en-GB">
                          <a:noFill/>
                        </a:rPr>
                        <a:t> </a:t>
                      </a:r>
                    </a:p>
                  </p:txBody>
                </p:sp>
              </mc:Fallback>
            </mc:AlternateContent>
          </p:grpSp>
          <p:grpSp>
            <p:nvGrpSpPr>
              <p:cNvPr id="181" name="Group 180">
                <a:extLst>
                  <a:ext uri="{FF2B5EF4-FFF2-40B4-BE49-F238E27FC236}">
                    <a16:creationId xmlns:a16="http://schemas.microsoft.com/office/drawing/2014/main" id="{DBE05488-9037-43C0-9D5B-2FD1C038FAAB}"/>
                  </a:ext>
                </a:extLst>
              </p:cNvPr>
              <p:cNvGrpSpPr/>
              <p:nvPr/>
            </p:nvGrpSpPr>
            <p:grpSpPr>
              <a:xfrm>
                <a:off x="3250470" y="5402991"/>
                <a:ext cx="720000" cy="720000"/>
                <a:chOff x="3270425" y="4724875"/>
                <a:chExt cx="720000" cy="720000"/>
              </a:xfrm>
            </p:grpSpPr>
            <p:sp>
              <p:nvSpPr>
                <p:cNvPr id="182" name="Oval 181">
                  <a:extLst>
                    <a:ext uri="{FF2B5EF4-FFF2-40B4-BE49-F238E27FC236}">
                      <a16:creationId xmlns:a16="http://schemas.microsoft.com/office/drawing/2014/main" id="{1455412E-BFED-4C7E-A6F8-0B29AF4A28C6}"/>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83" name="Straight Connector 182">
                  <a:extLst>
                    <a:ext uri="{FF2B5EF4-FFF2-40B4-BE49-F238E27FC236}">
                      <a16:creationId xmlns:a16="http://schemas.microsoft.com/office/drawing/2014/main" id="{4942772C-9CF9-44F0-BCAC-884AF3F43F5B}"/>
                    </a:ext>
                  </a:extLst>
                </p:cNvPr>
                <p:cNvCxnSpPr>
                  <a:cxnSpLocks/>
                  <a:stCxn id="182" idx="0"/>
                  <a:endCxn id="182"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61EA100E-3532-4FA4-87FD-904EA13029E5}"/>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FAC045BA-B847-46AC-86CD-FCBE2AC07A03}"/>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67" name="TextBox 66">
                      <a:extLst>
                        <a:ext uri="{FF2B5EF4-FFF2-40B4-BE49-F238E27FC236}">
                          <a16:creationId xmlns:a16="http://schemas.microsoft.com/office/drawing/2014/main" id="{B822FBDE-2CBE-8E4D-8879-A2B15AED761C}"/>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9"/>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D4F81BCE-ED5E-47CA-AB32-2024CCD19316}"/>
                        </a:ext>
                      </a:extLst>
                    </p:cNvPr>
                    <p:cNvSpPr txBox="1"/>
                    <p:nvPr/>
                  </p:nvSpPr>
                  <p:spPr>
                    <a:xfrm>
                      <a:off x="3655572" y="4900210"/>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68" name="TextBox 67">
                      <a:extLst>
                        <a:ext uri="{FF2B5EF4-FFF2-40B4-BE49-F238E27FC236}">
                          <a16:creationId xmlns:a16="http://schemas.microsoft.com/office/drawing/2014/main" id="{F194F228-8C8B-C248-9D9B-1B37B2BC9E94}"/>
                        </a:ext>
                      </a:extLst>
                    </p:cNvPr>
                    <p:cNvSpPr txBox="1">
                      <a:spLocks noRot="1" noChangeAspect="1" noMove="1" noResize="1" noEditPoints="1" noAdjustHandles="1" noChangeArrowheads="1" noChangeShapeType="1" noTextEdit="1"/>
                    </p:cNvSpPr>
                    <p:nvPr/>
                  </p:nvSpPr>
                  <p:spPr>
                    <a:xfrm>
                      <a:off x="3655572" y="4900210"/>
                      <a:ext cx="248359" cy="369332"/>
                    </a:xfrm>
                    <a:prstGeom prst="rect">
                      <a:avLst/>
                    </a:prstGeom>
                    <a:blipFill>
                      <a:blip r:embed="rId10"/>
                      <a:stretch>
                        <a:fillRect l="-46667" t="-2174" r="-43333" b="-32609"/>
                      </a:stretch>
                    </a:blipFill>
                  </p:spPr>
                  <p:txBody>
                    <a:bodyPr/>
                    <a:lstStyle/>
                    <a:p>
                      <a:r>
                        <a:rPr lang="en-GB">
                          <a:noFill/>
                        </a:rPr>
                        <a:t> </a:t>
                      </a:r>
                    </a:p>
                  </p:txBody>
                </p:sp>
              </mc:Fallback>
            </mc:AlternateContent>
          </p:grpSp>
        </p:grpSp>
        <p:grpSp>
          <p:nvGrpSpPr>
            <p:cNvPr id="152" name="Group 151">
              <a:extLst>
                <a:ext uri="{FF2B5EF4-FFF2-40B4-BE49-F238E27FC236}">
                  <a16:creationId xmlns:a16="http://schemas.microsoft.com/office/drawing/2014/main" id="{7D104C8F-A2CB-44DE-9792-1D60D40D1AAE}"/>
                </a:ext>
              </a:extLst>
            </p:cNvPr>
            <p:cNvGrpSpPr/>
            <p:nvPr/>
          </p:nvGrpSpPr>
          <p:grpSpPr>
            <a:xfrm>
              <a:off x="4572290" y="3185934"/>
              <a:ext cx="212463" cy="354493"/>
              <a:chOff x="5380335" y="3415591"/>
              <a:chExt cx="283284" cy="472657"/>
            </a:xfrm>
          </p:grpSpPr>
          <p:sp>
            <p:nvSpPr>
              <p:cNvPr id="177" name="TextBox 176">
                <a:extLst>
                  <a:ext uri="{FF2B5EF4-FFF2-40B4-BE49-F238E27FC236}">
                    <a16:creationId xmlns:a16="http://schemas.microsoft.com/office/drawing/2014/main" id="{9F9719EF-886B-432A-9404-505A1AAA4A0F}"/>
                  </a:ext>
                </a:extLst>
              </p:cNvPr>
              <p:cNvSpPr txBox="1"/>
              <p:nvPr/>
            </p:nvSpPr>
            <p:spPr>
              <a:xfrm>
                <a:off x="5380335" y="3415591"/>
                <a:ext cx="87" cy="276999"/>
              </a:xfrm>
              <a:prstGeom prst="rect">
                <a:avLst/>
              </a:prstGeom>
              <a:noFill/>
            </p:spPr>
            <p:txBody>
              <a:bodyPr wrap="none" lIns="0" tIns="0" rIns="0" bIns="0" rtlCol="0">
                <a:spAutoFit/>
              </a:bodyPr>
              <a:lstStyle/>
              <a:p>
                <a:endParaRPr lang="en-US" sz="1350" dirty="0"/>
              </a:p>
            </p:txBody>
          </p:sp>
          <p:sp>
            <p:nvSpPr>
              <p:cNvPr id="178" name="TextBox 177">
                <a:extLst>
                  <a:ext uri="{FF2B5EF4-FFF2-40B4-BE49-F238E27FC236}">
                    <a16:creationId xmlns:a16="http://schemas.microsoft.com/office/drawing/2014/main" id="{ECCEAF10-A0BE-4B53-A4C6-B8FF2C1BA584}"/>
                  </a:ext>
                </a:extLst>
              </p:cNvPr>
              <p:cNvSpPr txBox="1"/>
              <p:nvPr/>
            </p:nvSpPr>
            <p:spPr>
              <a:xfrm>
                <a:off x="5663532" y="3518916"/>
                <a:ext cx="87" cy="369332"/>
              </a:xfrm>
              <a:prstGeom prst="rect">
                <a:avLst/>
              </a:prstGeom>
              <a:noFill/>
            </p:spPr>
            <p:txBody>
              <a:bodyPr wrap="none" lIns="0" tIns="0" rIns="0" bIns="0" rtlCol="0">
                <a:spAutoFit/>
              </a:bodyPr>
              <a:lstStyle/>
              <a:p>
                <a:endParaRPr lang="de-DE" dirty="0">
                  <a:solidFill>
                    <a:schemeClr val="tx1">
                      <a:lumMod val="75000"/>
                    </a:schemeClr>
                  </a:solidFill>
                </a:endParaRPr>
              </a:p>
            </p:txBody>
          </p:sp>
        </p:grp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E23D415B-374D-4676-919D-BBA67DFD5AB4}"/>
                    </a:ext>
                  </a:extLst>
                </p:cNvPr>
                <p:cNvSpPr txBox="1"/>
                <p:nvPr/>
              </p:nvSpPr>
              <p:spPr>
                <a:xfrm>
                  <a:off x="1664550" y="1931480"/>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98" name="TextBox 97">
                  <a:extLst>
                    <a:ext uri="{FF2B5EF4-FFF2-40B4-BE49-F238E27FC236}">
                      <a16:creationId xmlns:a16="http://schemas.microsoft.com/office/drawing/2014/main" id="{CB8C4E3D-6F36-480C-A7BB-4D867E223F4A}"/>
                    </a:ext>
                  </a:extLst>
                </p:cNvPr>
                <p:cNvSpPr txBox="1">
                  <a:spLocks noRot="1" noChangeAspect="1" noMove="1" noResize="1" noEditPoints="1" noAdjustHandles="1" noChangeArrowheads="1" noChangeShapeType="1" noTextEdit="1"/>
                </p:cNvSpPr>
                <p:nvPr/>
              </p:nvSpPr>
              <p:spPr>
                <a:xfrm>
                  <a:off x="1664550" y="1931480"/>
                  <a:ext cx="391069" cy="283219"/>
                </a:xfrm>
                <a:prstGeom prst="rect">
                  <a:avLst/>
                </a:prstGeom>
                <a:blipFill>
                  <a:blip r:embed="rId11"/>
                  <a:stretch>
                    <a:fillRect l="-14063" t="-4348" r="-7813" b="-108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DDB8D6AA-C103-45E8-8FD4-E40C3C64019A}"/>
                    </a:ext>
                  </a:extLst>
                </p:cNvPr>
                <p:cNvSpPr txBox="1"/>
                <p:nvPr/>
              </p:nvSpPr>
              <p:spPr>
                <a:xfrm>
                  <a:off x="3747829" y="193621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99" name="TextBox 98">
                  <a:extLst>
                    <a:ext uri="{FF2B5EF4-FFF2-40B4-BE49-F238E27FC236}">
                      <a16:creationId xmlns:a16="http://schemas.microsoft.com/office/drawing/2014/main" id="{1FB7152F-DF6A-4CBD-A9F2-BA603C79B051}"/>
                    </a:ext>
                  </a:extLst>
                </p:cNvPr>
                <p:cNvSpPr txBox="1">
                  <a:spLocks noRot="1" noChangeAspect="1" noMove="1" noResize="1" noEditPoints="1" noAdjustHandles="1" noChangeArrowheads="1" noChangeShapeType="1" noTextEdit="1"/>
                </p:cNvSpPr>
                <p:nvPr/>
              </p:nvSpPr>
              <p:spPr>
                <a:xfrm>
                  <a:off x="3747829" y="1936217"/>
                  <a:ext cx="391069" cy="315023"/>
                </a:xfrm>
                <a:prstGeom prst="rect">
                  <a:avLst/>
                </a:prstGeom>
                <a:blipFill>
                  <a:blip r:embed="rId12"/>
                  <a:stretch>
                    <a:fillRect l="-14063" t="-1961" r="-7813" b="-215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55F10078-C9D3-4B1E-87F2-2434ED4ED4D2}"/>
                    </a:ext>
                  </a:extLst>
                </p:cNvPr>
                <p:cNvSpPr/>
                <p:nvPr/>
              </p:nvSpPr>
              <p:spPr>
                <a:xfrm>
                  <a:off x="3121622" y="1889318"/>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i="1">
                                <a:latin typeface="Cambria Math" panose="02040503050406030204" pitchFamily="18" charset="0"/>
                              </a:rPr>
                              <m:t>1</m:t>
                            </m:r>
                          </m:sub>
                          <m:sup>
                            <m:r>
                              <a:rPr lang="de-DE" i="1" smtClean="0">
                                <a:latin typeface="Cambria Math" panose="02040503050406030204" pitchFamily="18" charset="0"/>
                              </a:rPr>
                              <m:t>2</m:t>
                            </m:r>
                          </m:sup>
                        </m:sSubSup>
                      </m:oMath>
                    </m:oMathPara>
                  </a14:m>
                  <a:endParaRPr lang="en-GB" dirty="0"/>
                </a:p>
              </p:txBody>
            </p:sp>
          </mc:Choice>
          <mc:Fallback xmlns="">
            <p:sp>
              <p:nvSpPr>
                <p:cNvPr id="155" name="Rectangle 154">
                  <a:extLst>
                    <a:ext uri="{FF2B5EF4-FFF2-40B4-BE49-F238E27FC236}">
                      <a16:creationId xmlns:a16="http://schemas.microsoft.com/office/drawing/2014/main" id="{55F10078-C9D3-4B1E-87F2-2434ED4ED4D2}"/>
                    </a:ext>
                  </a:extLst>
                </p:cNvPr>
                <p:cNvSpPr>
                  <a:spLocks noRot="1" noChangeAspect="1" noMove="1" noResize="1" noEditPoints="1" noAdjustHandles="1" noChangeArrowheads="1" noChangeShapeType="1" noTextEdit="1"/>
                </p:cNvSpPr>
                <p:nvPr/>
              </p:nvSpPr>
              <p:spPr>
                <a:xfrm>
                  <a:off x="3121622" y="1889318"/>
                  <a:ext cx="475643" cy="372538"/>
                </a:xfrm>
                <a:prstGeom prst="rect">
                  <a:avLst/>
                </a:prstGeom>
                <a:blipFill>
                  <a:blip r:embed="rId13"/>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A22CD1B-5C1A-4F7B-A5D1-4DB755196BE9}"/>
                    </a:ext>
                  </a:extLst>
                </p:cNvPr>
                <p:cNvSpPr/>
                <p:nvPr/>
              </p:nvSpPr>
              <p:spPr>
                <a:xfrm>
                  <a:off x="2997709" y="2895091"/>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b="0" i="1" smtClean="0">
                                <a:latin typeface="Cambria Math" panose="02040503050406030204" pitchFamily="18" charset="0"/>
                              </a:rPr>
                              <m:t>2</m:t>
                            </m:r>
                          </m:sub>
                          <m:sup>
                            <m:r>
                              <a:rPr lang="de-DE" i="1">
                                <a:latin typeface="Cambria Math" panose="02040503050406030204" pitchFamily="18" charset="0"/>
                              </a:rPr>
                              <m:t>2</m:t>
                            </m:r>
                          </m:sup>
                        </m:sSubSup>
                      </m:oMath>
                    </m:oMathPara>
                  </a14:m>
                  <a:endParaRPr lang="en-GB" dirty="0"/>
                </a:p>
              </p:txBody>
            </p:sp>
          </mc:Choice>
          <mc:Fallback xmlns="">
            <p:sp>
              <p:nvSpPr>
                <p:cNvPr id="101" name="Rectangle 100">
                  <a:extLst>
                    <a:ext uri="{FF2B5EF4-FFF2-40B4-BE49-F238E27FC236}">
                      <a16:creationId xmlns:a16="http://schemas.microsoft.com/office/drawing/2014/main" id="{6D34A749-0D92-4B53-9DDD-419A03B76EBC}"/>
                    </a:ext>
                  </a:extLst>
                </p:cNvPr>
                <p:cNvSpPr>
                  <a:spLocks noRot="1" noChangeAspect="1" noMove="1" noResize="1" noEditPoints="1" noAdjustHandles="1" noChangeArrowheads="1" noChangeShapeType="1" noTextEdit="1"/>
                </p:cNvSpPr>
                <p:nvPr/>
              </p:nvSpPr>
              <p:spPr>
                <a:xfrm>
                  <a:off x="2997709" y="2895091"/>
                  <a:ext cx="475643" cy="372538"/>
                </a:xfrm>
                <a:prstGeom prst="rect">
                  <a:avLst/>
                </a:prstGeom>
                <a:blipFill>
                  <a:blip r:embed="rId14"/>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B41BCF92-FA84-404D-826E-73651A640327}"/>
                    </a:ext>
                  </a:extLst>
                </p:cNvPr>
                <p:cNvSpPr/>
                <p:nvPr/>
              </p:nvSpPr>
              <p:spPr>
                <a:xfrm>
                  <a:off x="2962646" y="4058088"/>
                  <a:ext cx="475643" cy="37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b="0" i="1" smtClean="0">
                                <a:latin typeface="Cambria Math" panose="02040503050406030204" pitchFamily="18" charset="0"/>
                              </a:rPr>
                              <m:t>3</m:t>
                            </m:r>
                          </m:sub>
                          <m:sup>
                            <m:r>
                              <a:rPr lang="de-DE" i="1">
                                <a:latin typeface="Cambria Math" panose="02040503050406030204" pitchFamily="18" charset="0"/>
                              </a:rPr>
                              <m:t>2</m:t>
                            </m:r>
                          </m:sup>
                        </m:sSubSup>
                      </m:oMath>
                    </m:oMathPara>
                  </a14:m>
                  <a:endParaRPr lang="en-GB" dirty="0"/>
                </a:p>
              </p:txBody>
            </p:sp>
          </mc:Choice>
          <mc:Fallback xmlns="">
            <p:sp>
              <p:nvSpPr>
                <p:cNvPr id="102" name="Rectangle 101">
                  <a:extLst>
                    <a:ext uri="{FF2B5EF4-FFF2-40B4-BE49-F238E27FC236}">
                      <a16:creationId xmlns:a16="http://schemas.microsoft.com/office/drawing/2014/main" id="{AA142803-3C97-4D4B-8128-45E9180B88DB}"/>
                    </a:ext>
                  </a:extLst>
                </p:cNvPr>
                <p:cNvSpPr>
                  <a:spLocks noRot="1" noChangeAspect="1" noMove="1" noResize="1" noEditPoints="1" noAdjustHandles="1" noChangeArrowheads="1" noChangeShapeType="1" noTextEdit="1"/>
                </p:cNvSpPr>
                <p:nvPr/>
              </p:nvSpPr>
              <p:spPr>
                <a:xfrm>
                  <a:off x="2962646" y="4058088"/>
                  <a:ext cx="475643" cy="374461"/>
                </a:xfrm>
                <a:prstGeom prst="rect">
                  <a:avLst/>
                </a:prstGeom>
                <a:blipFill>
                  <a:blip r:embed="rId15"/>
                  <a:stretch>
                    <a:fillRect b="-1639"/>
                  </a:stretch>
                </a:blipFill>
              </p:spPr>
              <p:txBody>
                <a:bodyPr/>
                <a:lstStyle/>
                <a:p>
                  <a:r>
                    <a:rPr lang="en-GB">
                      <a:noFill/>
                    </a:rPr>
                    <a:t> </a:t>
                  </a:r>
                </a:p>
              </p:txBody>
            </p:sp>
          </mc:Fallback>
        </mc:AlternateContent>
        <p:grpSp>
          <p:nvGrpSpPr>
            <p:cNvPr id="158" name="Group 157">
              <a:extLst>
                <a:ext uri="{FF2B5EF4-FFF2-40B4-BE49-F238E27FC236}">
                  <a16:creationId xmlns:a16="http://schemas.microsoft.com/office/drawing/2014/main" id="{C08307E2-CEAD-4060-9935-391955B19F3D}"/>
                </a:ext>
              </a:extLst>
            </p:cNvPr>
            <p:cNvGrpSpPr/>
            <p:nvPr/>
          </p:nvGrpSpPr>
          <p:grpSpPr>
            <a:xfrm>
              <a:off x="4479644" y="2588904"/>
              <a:ext cx="540000" cy="540000"/>
              <a:chOff x="5256808" y="3354664"/>
              <a:chExt cx="720000" cy="720000"/>
            </a:xfrm>
            <a:solidFill>
              <a:schemeClr val="accent6">
                <a:lumMod val="40000"/>
                <a:lumOff val="60000"/>
              </a:schemeClr>
            </a:solidFill>
          </p:grpSpPr>
          <p:sp>
            <p:nvSpPr>
              <p:cNvPr id="172" name="Oval 171">
                <a:extLst>
                  <a:ext uri="{FF2B5EF4-FFF2-40B4-BE49-F238E27FC236}">
                    <a16:creationId xmlns:a16="http://schemas.microsoft.com/office/drawing/2014/main" id="{F4E04579-87E3-4FD3-ACED-4A51AB2A46E4}"/>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73" name="TextBox 172">
                <a:extLst>
                  <a:ext uri="{FF2B5EF4-FFF2-40B4-BE49-F238E27FC236}">
                    <a16:creationId xmlns:a16="http://schemas.microsoft.com/office/drawing/2014/main" id="{F34BCB4A-D9CB-4F59-9834-1020C2471B8C}"/>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BD05831C-FB5F-4A1E-90A4-E38642763CA5}"/>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6"/>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A5F86EC2-4AC5-4E70-BFD5-5DFF479DE12C}"/>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7"/>
                    <a:stretch>
                      <a:fillRect l="-46667" t="-2174" r="-43333" b="-32609"/>
                    </a:stretch>
                  </a:blipFill>
                </p:spPr>
                <p:txBody>
                  <a:bodyPr/>
                  <a:lstStyle/>
                  <a:p>
                    <a:r>
                      <a:rPr lang="en-GB">
                        <a:noFill/>
                      </a:rPr>
                      <a:t> </a:t>
                    </a:r>
                  </a:p>
                </p:txBody>
              </p:sp>
            </mc:Fallback>
          </mc:AlternateContent>
          <p:cxnSp>
            <p:nvCxnSpPr>
              <p:cNvPr id="176" name="Straight Connector 175">
                <a:extLst>
                  <a:ext uri="{FF2B5EF4-FFF2-40B4-BE49-F238E27FC236}">
                    <a16:creationId xmlns:a16="http://schemas.microsoft.com/office/drawing/2014/main" id="{382E8CA9-48A5-43EF-9F99-3CAD7591372D}"/>
                  </a:ext>
                </a:extLst>
              </p:cNvPr>
              <p:cNvCxnSpPr>
                <a:stCxn id="172" idx="0"/>
                <a:endCxn id="172"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59" name="Straight Arrow Connector 158">
              <a:extLst>
                <a:ext uri="{FF2B5EF4-FFF2-40B4-BE49-F238E27FC236}">
                  <a16:creationId xmlns:a16="http://schemas.microsoft.com/office/drawing/2014/main" id="{8C107CFF-84AD-4C5D-8567-6D76757837EA}"/>
                </a:ext>
              </a:extLst>
            </p:cNvPr>
            <p:cNvCxnSpPr/>
            <p:nvPr/>
          </p:nvCxnSpPr>
          <p:spPr>
            <a:xfrm flipV="1">
              <a:off x="5019645" y="2858904"/>
              <a:ext cx="356206" cy="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EF9F73F1-7279-4969-AA3C-DF6B19EBEBE8}"/>
                    </a:ext>
                  </a:extLst>
                </p:cNvPr>
                <p:cNvSpPr/>
                <p:nvPr/>
              </p:nvSpPr>
              <p:spPr>
                <a:xfrm>
                  <a:off x="5340503" y="2640416"/>
                  <a:ext cx="657168" cy="370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1</m:t>
                            </m:r>
                          </m:sub>
                          <m:sup>
                            <m:r>
                              <a:rPr lang="de-DE" b="0" i="1" smtClean="0">
                                <a:latin typeface="Cambria Math" panose="02040503050406030204" pitchFamily="18" charset="0"/>
                              </a:rPr>
                              <m:t>𝑜𝑢𝑡</m:t>
                            </m:r>
                          </m:sup>
                        </m:sSubSup>
                      </m:oMath>
                    </m:oMathPara>
                  </a14:m>
                  <a:endParaRPr lang="en-US" dirty="0"/>
                </a:p>
              </p:txBody>
            </p:sp>
          </mc:Choice>
          <mc:Fallback xmlns="">
            <p:sp>
              <p:nvSpPr>
                <p:cNvPr id="160" name="Rectangle 159">
                  <a:extLst>
                    <a:ext uri="{FF2B5EF4-FFF2-40B4-BE49-F238E27FC236}">
                      <a16:creationId xmlns:a16="http://schemas.microsoft.com/office/drawing/2014/main" id="{EF9F73F1-7279-4969-AA3C-DF6B19EBEBE8}"/>
                    </a:ext>
                  </a:extLst>
                </p:cNvPr>
                <p:cNvSpPr>
                  <a:spLocks noRot="1" noChangeAspect="1" noMove="1" noResize="1" noEditPoints="1" noAdjustHandles="1" noChangeArrowheads="1" noChangeShapeType="1" noTextEdit="1"/>
                </p:cNvSpPr>
                <p:nvPr/>
              </p:nvSpPr>
              <p:spPr>
                <a:xfrm>
                  <a:off x="5340503" y="2640416"/>
                  <a:ext cx="657168" cy="370551"/>
                </a:xfrm>
                <a:prstGeom prst="rect">
                  <a:avLst/>
                </a:prstGeom>
                <a:blipFill>
                  <a:blip r:embed="rId18"/>
                  <a:stretch>
                    <a:fillRect b="-1639"/>
                  </a:stretch>
                </a:blipFill>
              </p:spPr>
              <p:txBody>
                <a:bodyPr/>
                <a:lstStyle/>
                <a:p>
                  <a:r>
                    <a:rPr lang="en-GB">
                      <a:noFill/>
                    </a:rPr>
                    <a:t> </a:t>
                  </a:r>
                </a:p>
              </p:txBody>
            </p:sp>
          </mc:Fallback>
        </mc:AlternateContent>
        <p:grpSp>
          <p:nvGrpSpPr>
            <p:cNvPr id="161" name="Group 160">
              <a:extLst>
                <a:ext uri="{FF2B5EF4-FFF2-40B4-BE49-F238E27FC236}">
                  <a16:creationId xmlns:a16="http://schemas.microsoft.com/office/drawing/2014/main" id="{006A141D-0F64-41F4-893E-582361ED7133}"/>
                </a:ext>
              </a:extLst>
            </p:cNvPr>
            <p:cNvGrpSpPr/>
            <p:nvPr/>
          </p:nvGrpSpPr>
          <p:grpSpPr>
            <a:xfrm>
              <a:off x="4483554" y="3712790"/>
              <a:ext cx="540000" cy="540000"/>
              <a:chOff x="5256808" y="3354664"/>
              <a:chExt cx="720000" cy="720000"/>
            </a:xfrm>
            <a:solidFill>
              <a:schemeClr val="accent5">
                <a:lumMod val="10000"/>
                <a:lumOff val="90000"/>
              </a:schemeClr>
            </a:solidFill>
          </p:grpSpPr>
          <p:sp>
            <p:nvSpPr>
              <p:cNvPr id="167" name="Oval 166">
                <a:extLst>
                  <a:ext uri="{FF2B5EF4-FFF2-40B4-BE49-F238E27FC236}">
                    <a16:creationId xmlns:a16="http://schemas.microsoft.com/office/drawing/2014/main" id="{C343F2D4-778B-4384-B964-A162208B43F8}"/>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68" name="TextBox 167">
                <a:extLst>
                  <a:ext uri="{FF2B5EF4-FFF2-40B4-BE49-F238E27FC236}">
                    <a16:creationId xmlns:a16="http://schemas.microsoft.com/office/drawing/2014/main" id="{FEB40288-1928-4454-9E61-B684054C8100}"/>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EE7DBF69-5F7A-4553-8291-C79FD147F544}"/>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56" name="TextBox 55">
                    <a:extLst>
                      <a:ext uri="{FF2B5EF4-FFF2-40B4-BE49-F238E27FC236}">
                        <a16:creationId xmlns:a16="http://schemas.microsoft.com/office/drawing/2014/main" id="{B04E0583-EEBB-AC4F-AAF6-4FD8A81442E0}"/>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6"/>
                    <a:stretch>
                      <a:fillRect l="-37037" t="-2941" r="-37037"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9C29E9A1-F5D4-497D-B1A6-76A3A2C5A818}"/>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57" name="TextBox 56">
                    <a:extLst>
                      <a:ext uri="{FF2B5EF4-FFF2-40B4-BE49-F238E27FC236}">
                        <a16:creationId xmlns:a16="http://schemas.microsoft.com/office/drawing/2014/main" id="{93E0ED73-FB54-8240-8912-578FA764DC4D}"/>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7"/>
                    <a:stretch>
                      <a:fillRect l="-46667" t="-2174" r="-43333" b="-32609"/>
                    </a:stretch>
                  </a:blipFill>
                </p:spPr>
                <p:txBody>
                  <a:bodyPr/>
                  <a:lstStyle/>
                  <a:p>
                    <a:r>
                      <a:rPr lang="en-GB">
                        <a:noFill/>
                      </a:rPr>
                      <a:t> </a:t>
                    </a:r>
                  </a:p>
                </p:txBody>
              </p:sp>
            </mc:Fallback>
          </mc:AlternateContent>
          <p:cxnSp>
            <p:nvCxnSpPr>
              <p:cNvPr id="171" name="Straight Connector 170">
                <a:extLst>
                  <a:ext uri="{FF2B5EF4-FFF2-40B4-BE49-F238E27FC236}">
                    <a16:creationId xmlns:a16="http://schemas.microsoft.com/office/drawing/2014/main" id="{FB9F0E8F-71B6-4D04-BB59-DB39A5BDC0CC}"/>
                  </a:ext>
                </a:extLst>
              </p:cNvPr>
              <p:cNvCxnSpPr>
                <a:stCxn id="167" idx="0"/>
                <a:endCxn id="167"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62" name="Straight Arrow Connector 161">
              <a:extLst>
                <a:ext uri="{FF2B5EF4-FFF2-40B4-BE49-F238E27FC236}">
                  <a16:creationId xmlns:a16="http://schemas.microsoft.com/office/drawing/2014/main" id="{8D7CC409-EF8F-4CE4-9A9D-15F4900E91F9}"/>
                </a:ext>
              </a:extLst>
            </p:cNvPr>
            <p:cNvCxnSpPr/>
            <p:nvPr/>
          </p:nvCxnSpPr>
          <p:spPr>
            <a:xfrm flipV="1">
              <a:off x="5023555" y="3982790"/>
              <a:ext cx="356206" cy="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056124A8-C845-40F8-B629-C0920987C7D5}"/>
                    </a:ext>
                  </a:extLst>
                </p:cNvPr>
                <p:cNvSpPr/>
                <p:nvPr/>
              </p:nvSpPr>
              <p:spPr>
                <a:xfrm>
                  <a:off x="5344413" y="3764302"/>
                  <a:ext cx="657168" cy="370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2</m:t>
                            </m:r>
                          </m:sub>
                          <m:sup>
                            <m:r>
                              <a:rPr lang="de-DE" i="1">
                                <a:latin typeface="Cambria Math" panose="02040503050406030204" pitchFamily="18" charset="0"/>
                              </a:rPr>
                              <m:t>𝑜𝑢𝑡</m:t>
                            </m:r>
                          </m:sup>
                        </m:sSubSup>
                      </m:oMath>
                    </m:oMathPara>
                  </a14:m>
                  <a:endParaRPr lang="en-US" dirty="0"/>
                </a:p>
              </p:txBody>
            </p:sp>
          </mc:Choice>
          <mc:Fallback xmlns="">
            <p:sp>
              <p:nvSpPr>
                <p:cNvPr id="163" name="Rectangle 162">
                  <a:extLst>
                    <a:ext uri="{FF2B5EF4-FFF2-40B4-BE49-F238E27FC236}">
                      <a16:creationId xmlns:a16="http://schemas.microsoft.com/office/drawing/2014/main" id="{056124A8-C845-40F8-B629-C0920987C7D5}"/>
                    </a:ext>
                  </a:extLst>
                </p:cNvPr>
                <p:cNvSpPr>
                  <a:spLocks noRot="1" noChangeAspect="1" noMove="1" noResize="1" noEditPoints="1" noAdjustHandles="1" noChangeArrowheads="1" noChangeShapeType="1" noTextEdit="1"/>
                </p:cNvSpPr>
                <p:nvPr/>
              </p:nvSpPr>
              <p:spPr>
                <a:xfrm>
                  <a:off x="5344413" y="3764302"/>
                  <a:ext cx="657168" cy="370551"/>
                </a:xfrm>
                <a:prstGeom prst="rect">
                  <a:avLst/>
                </a:prstGeom>
                <a:blipFill>
                  <a:blip r:embed="rId19"/>
                  <a:stretch>
                    <a:fillRect b="-1639"/>
                  </a:stretch>
                </a:blipFill>
              </p:spPr>
              <p:txBody>
                <a:bodyPr/>
                <a:lstStyle/>
                <a:p>
                  <a:r>
                    <a:rPr lang="en-GB">
                      <a:noFill/>
                    </a:rPr>
                    <a:t> </a:t>
                  </a:r>
                </a:p>
              </p:txBody>
            </p:sp>
          </mc:Fallback>
        </mc:AlternateContent>
        <p:cxnSp>
          <p:nvCxnSpPr>
            <p:cNvPr id="164" name="Straight Arrow Connector 163">
              <a:extLst>
                <a:ext uri="{FF2B5EF4-FFF2-40B4-BE49-F238E27FC236}">
                  <a16:creationId xmlns:a16="http://schemas.microsoft.com/office/drawing/2014/main" id="{0F75381E-4C4E-4845-93EA-302FFD0A9181}"/>
                </a:ext>
              </a:extLst>
            </p:cNvPr>
            <p:cNvCxnSpPr>
              <a:cxnSpLocks/>
              <a:stCxn id="192" idx="6"/>
              <a:endCxn id="167" idx="2"/>
            </p:cNvCxnSpPr>
            <p:nvPr/>
          </p:nvCxnSpPr>
          <p:spPr>
            <a:xfrm>
              <a:off x="3121622" y="2212483"/>
              <a:ext cx="1361932" cy="1770307"/>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D89B804F-BFBB-417F-A27E-7EF8E569BFBE}"/>
                </a:ext>
              </a:extLst>
            </p:cNvPr>
            <p:cNvCxnSpPr>
              <a:cxnSpLocks/>
              <a:stCxn id="187" idx="6"/>
              <a:endCxn id="167" idx="2"/>
            </p:cNvCxnSpPr>
            <p:nvPr/>
          </p:nvCxnSpPr>
          <p:spPr>
            <a:xfrm>
              <a:off x="3121622" y="3410238"/>
              <a:ext cx="1361932" cy="572552"/>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DCBB0301-5C99-422A-AF71-93DBC3FC3B0D}"/>
                </a:ext>
              </a:extLst>
            </p:cNvPr>
            <p:cNvCxnSpPr>
              <a:cxnSpLocks/>
              <a:stCxn id="182" idx="6"/>
              <a:endCxn id="167" idx="2"/>
            </p:cNvCxnSpPr>
            <p:nvPr/>
          </p:nvCxnSpPr>
          <p:spPr>
            <a:xfrm flipV="1">
              <a:off x="3121622" y="3982790"/>
              <a:ext cx="1361932" cy="62520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6" name="Rectangle: Rounded Corners 15">
            <a:extLst>
              <a:ext uri="{FF2B5EF4-FFF2-40B4-BE49-F238E27FC236}">
                <a16:creationId xmlns:a16="http://schemas.microsoft.com/office/drawing/2014/main" id="{C3A14E0B-7B1B-424E-BB87-DCB329423A6B}"/>
              </a:ext>
            </a:extLst>
          </p:cNvPr>
          <p:cNvSpPr/>
          <p:nvPr/>
        </p:nvSpPr>
        <p:spPr>
          <a:xfrm>
            <a:off x="6630387" y="4461159"/>
            <a:ext cx="711708" cy="30918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B12D1F6C-1405-4300-BEE4-1ADD1BC829C3}"/>
                  </a:ext>
                </a:extLst>
              </p:cNvPr>
              <p:cNvSpPr txBox="1"/>
              <p:nvPr/>
            </p:nvSpPr>
            <p:spPr>
              <a:xfrm>
                <a:off x="6322985" y="3038809"/>
                <a:ext cx="1994847" cy="489749"/>
              </a:xfrm>
              <a:prstGeom prst="rect">
                <a:avLst/>
              </a:prstGeom>
              <a:solidFill>
                <a:schemeClr val="bg1"/>
              </a:solidFill>
            </p:spPr>
            <p:txBody>
              <a:bodyPr wrap="square">
                <a:spAutoFit/>
              </a:bodyPr>
              <a:lstStyle/>
              <a:p>
                <a:r>
                  <a:rPr lang="en-US" sz="1200"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This is</a:t>
                </a:r>
                <a14:m>
                  <m:oMath xmlns:m="http://schemas.openxmlformats.org/officeDocument/2006/math">
                    <m:sSub>
                      <m:sSubPr>
                        <m:ctrlPr>
                          <a:rPr lang="en-US" sz="1200" i="1" dirty="0">
                            <a:solidFill>
                              <a:schemeClr val="tx1">
                                <a:lumMod val="75000"/>
                              </a:schemeClr>
                            </a:solidFill>
                            <a:latin typeface="Cambria Math" panose="02040503050406030204" pitchFamily="18" charset="0"/>
                            <a:ea typeface="Cambria Math" panose="02040503050406030204" pitchFamily="18" charset="0"/>
                          </a:rPr>
                        </m:ctrlPr>
                      </m:sSubPr>
                      <m:e>
                        <m:r>
                          <a:rPr lang="de-DE" sz="1200" i="1" dirty="0">
                            <a:solidFill>
                              <a:schemeClr val="tx1">
                                <a:lumMod val="75000"/>
                              </a:schemeClr>
                            </a:solidFill>
                            <a:latin typeface="Cambria Math" panose="02040503050406030204" pitchFamily="18" charset="0"/>
                            <a:ea typeface="Cambria Math" panose="02040503050406030204" pitchFamily="18" charset="0"/>
                          </a:rPr>
                          <m:t> </m:t>
                        </m:r>
                        <m:r>
                          <a:rPr lang="en-US" sz="1200" i="1" dirty="0">
                            <a:solidFill>
                              <a:schemeClr val="tx1">
                                <a:lumMod val="75000"/>
                              </a:schemeClr>
                            </a:solidFill>
                            <a:latin typeface="Cambria Math" panose="02040503050406030204" pitchFamily="18" charset="0"/>
                            <a:ea typeface="Cambria Math" panose="02040503050406030204" pitchFamily="18" charset="0"/>
                          </a:rPr>
                          <m:t>𝑜</m:t>
                        </m:r>
                      </m:e>
                      <m:sub>
                        <m:r>
                          <a:rPr lang="en-US" sz="1200" i="1" dirty="0">
                            <a:solidFill>
                              <a:schemeClr val="tx1">
                                <a:lumMod val="75000"/>
                              </a:schemeClr>
                            </a:solidFill>
                            <a:latin typeface="Cambria Math" panose="02040503050406030204" pitchFamily="18" charset="0"/>
                            <a:ea typeface="Cambria Math" panose="02040503050406030204" pitchFamily="18" charset="0"/>
                          </a:rPr>
                          <m:t>𝑗</m:t>
                        </m:r>
                      </m:sub>
                    </m:sSub>
                    <m:r>
                      <a:rPr lang="de-DE" sz="1200" i="1" dirty="0">
                        <a:solidFill>
                          <a:schemeClr val="tx1">
                            <a:lumMod val="75000"/>
                          </a:schemeClr>
                        </a:solidFill>
                        <a:latin typeface="Cambria Math" panose="02040503050406030204" pitchFamily="18" charset="0"/>
                        <a:ea typeface="Cambria Math" panose="02040503050406030204" pitchFamily="18" charset="0"/>
                      </a:rPr>
                      <m:t> </m:t>
                    </m:r>
                    <m:d>
                      <m:dPr>
                        <m:ctrlPr>
                          <a:rPr lang="en-US" sz="1200" i="1" dirty="0">
                            <a:solidFill>
                              <a:schemeClr val="tx1">
                                <a:lumMod val="75000"/>
                              </a:schemeClr>
                            </a:solidFill>
                            <a:latin typeface="Cambria Math" panose="02040503050406030204" pitchFamily="18" charset="0"/>
                            <a:ea typeface="Cambria Math" panose="02040503050406030204" pitchFamily="18" charset="0"/>
                          </a:rPr>
                        </m:ctrlPr>
                      </m:dPr>
                      <m:e>
                        <m:r>
                          <a:rPr lang="en-US" sz="1200" i="1" dirty="0">
                            <a:solidFill>
                              <a:schemeClr val="tx1">
                                <a:lumMod val="75000"/>
                              </a:schemeClr>
                            </a:solidFill>
                            <a:latin typeface="Cambria Math" panose="02040503050406030204" pitchFamily="18" charset="0"/>
                            <a:ea typeface="Cambria Math" panose="02040503050406030204" pitchFamily="18" charset="0"/>
                          </a:rPr>
                          <m:t>1−</m:t>
                        </m:r>
                        <m:sSub>
                          <m:sSubPr>
                            <m:ctrlPr>
                              <a:rPr lang="en-US" sz="1200" i="1" dirty="0">
                                <a:solidFill>
                                  <a:schemeClr val="tx1">
                                    <a:lumMod val="75000"/>
                                  </a:schemeClr>
                                </a:solidFill>
                                <a:latin typeface="Cambria Math" panose="02040503050406030204" pitchFamily="18" charset="0"/>
                                <a:ea typeface="Cambria Math" panose="02040503050406030204" pitchFamily="18" charset="0"/>
                              </a:rPr>
                            </m:ctrlPr>
                          </m:sSubPr>
                          <m:e>
                            <m:r>
                              <a:rPr lang="en-US" sz="1200" i="1" dirty="0">
                                <a:solidFill>
                                  <a:schemeClr val="tx1">
                                    <a:lumMod val="75000"/>
                                  </a:schemeClr>
                                </a:solidFill>
                                <a:latin typeface="Cambria Math" panose="02040503050406030204" pitchFamily="18" charset="0"/>
                                <a:ea typeface="Cambria Math" panose="02040503050406030204" pitchFamily="18" charset="0"/>
                              </a:rPr>
                              <m:t>𝑜</m:t>
                            </m:r>
                          </m:e>
                          <m:sub>
                            <m:r>
                              <a:rPr lang="en-US" sz="1200" i="1" dirty="0">
                                <a:solidFill>
                                  <a:schemeClr val="tx1">
                                    <a:lumMod val="75000"/>
                                  </a:schemeClr>
                                </a:solidFill>
                                <a:latin typeface="Cambria Math" panose="02040503050406030204" pitchFamily="18" charset="0"/>
                                <a:ea typeface="Cambria Math" panose="02040503050406030204" pitchFamily="18" charset="0"/>
                              </a:rPr>
                              <m:t>𝑗</m:t>
                            </m:r>
                          </m:sub>
                        </m:sSub>
                      </m:e>
                    </m:d>
                  </m:oMath>
                </a14:m>
                <a:r>
                  <a:rPr lang="en-GB" sz="1200" dirty="0">
                    <a:solidFill>
                      <a:schemeClr val="tx1">
                        <a:lumMod val="75000"/>
                      </a:schemeClr>
                    </a:solidFill>
                    <a:latin typeface="Arial" panose="020B0604020202020204" pitchFamily="34" charset="0"/>
                    <a:cs typeface="Arial" panose="020B0604020202020204" pitchFamily="34" charset="0"/>
                  </a:rPr>
                  <a:t>for a sigmoid activation function</a:t>
                </a:r>
              </a:p>
            </p:txBody>
          </p:sp>
        </mc:Choice>
        <mc:Fallback xmlns="">
          <p:sp>
            <p:nvSpPr>
              <p:cNvPr id="198" name="TextBox 197">
                <a:extLst>
                  <a:ext uri="{FF2B5EF4-FFF2-40B4-BE49-F238E27FC236}">
                    <a16:creationId xmlns:a16="http://schemas.microsoft.com/office/drawing/2014/main" id="{B12D1F6C-1405-4300-BEE4-1ADD1BC829C3}"/>
                  </a:ext>
                </a:extLst>
              </p:cNvPr>
              <p:cNvSpPr txBox="1">
                <a:spLocks noRot="1" noChangeAspect="1" noMove="1" noResize="1" noEditPoints="1" noAdjustHandles="1" noChangeArrowheads="1" noChangeShapeType="1" noTextEdit="1"/>
              </p:cNvSpPr>
              <p:nvPr/>
            </p:nvSpPr>
            <p:spPr>
              <a:xfrm>
                <a:off x="6322985" y="3038809"/>
                <a:ext cx="1994847" cy="489749"/>
              </a:xfrm>
              <a:prstGeom prst="rect">
                <a:avLst/>
              </a:prstGeom>
              <a:blipFill>
                <a:blip r:embed="rId20"/>
                <a:stretch>
                  <a:fillRect b="-7407"/>
                </a:stretch>
              </a:blipFill>
            </p:spPr>
            <p:txBody>
              <a:bodyPr/>
              <a:lstStyle/>
              <a:p>
                <a:r>
                  <a:rPr lang="en-US">
                    <a:noFill/>
                  </a:rPr>
                  <a:t> </a:t>
                </a:r>
              </a:p>
            </p:txBody>
          </p:sp>
        </mc:Fallback>
      </mc:AlternateContent>
      <p:cxnSp>
        <p:nvCxnSpPr>
          <p:cNvPr id="199" name="Straight Arrow Connector 198">
            <a:extLst>
              <a:ext uri="{FF2B5EF4-FFF2-40B4-BE49-F238E27FC236}">
                <a16:creationId xmlns:a16="http://schemas.microsoft.com/office/drawing/2014/main" id="{A49BA095-53A3-482E-A4FE-2F34008465EC}"/>
              </a:ext>
            </a:extLst>
          </p:cNvPr>
          <p:cNvCxnSpPr>
            <a:cxnSpLocks/>
            <a:stCxn id="198" idx="2"/>
            <a:endCxn id="16" idx="0"/>
          </p:cNvCxnSpPr>
          <p:nvPr/>
        </p:nvCxnSpPr>
        <p:spPr>
          <a:xfrm flipH="1">
            <a:off x="6986241" y="3528558"/>
            <a:ext cx="334168" cy="9326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F891472-7604-450A-AB37-8E081BEF62C8}"/>
                  </a:ext>
                </a:extLst>
              </p:cNvPr>
              <p:cNvSpPr txBox="1"/>
              <p:nvPr/>
            </p:nvSpPr>
            <p:spPr>
              <a:xfrm>
                <a:off x="2797359" y="3520517"/>
                <a:ext cx="937074" cy="480901"/>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m:rPr>
                              <m:nor/>
                            </m:rPr>
                            <a:rPr lang="el-GR" sz="2400" b="1" dirty="0"/>
                            <m:t>δ</m:t>
                          </m:r>
                        </m:e>
                        <m:sub>
                          <m:r>
                            <a:rPr lang="de-DE" sz="2400" b="0" i="1" smtClean="0">
                              <a:latin typeface="Cambria Math" panose="02040503050406030204" pitchFamily="18" charset="0"/>
                            </a:rPr>
                            <m:t>2</m:t>
                          </m:r>
                        </m:sub>
                        <m:sup>
                          <m:r>
                            <a:rPr lang="de-DE" sz="2400" b="0" i="1" smtClean="0">
                              <a:latin typeface="Cambria Math" panose="02040503050406030204" pitchFamily="18" charset="0"/>
                            </a:rPr>
                            <m:t>h𝑖𝑑𝑑𝑒𝑛</m:t>
                          </m:r>
                        </m:sup>
                      </m:sSubSup>
                    </m:oMath>
                  </m:oMathPara>
                </a14:m>
                <a:endParaRPr lang="en-GB" sz="2400" dirty="0"/>
              </a:p>
            </p:txBody>
          </p:sp>
        </mc:Choice>
        <mc:Fallback xmlns="">
          <p:sp>
            <p:nvSpPr>
              <p:cNvPr id="33" name="TextBox 32">
                <a:extLst>
                  <a:ext uri="{FF2B5EF4-FFF2-40B4-BE49-F238E27FC236}">
                    <a16:creationId xmlns:a16="http://schemas.microsoft.com/office/drawing/2014/main" id="{9F891472-7604-450A-AB37-8E081BEF62C8}"/>
                  </a:ext>
                </a:extLst>
              </p:cNvPr>
              <p:cNvSpPr txBox="1">
                <a:spLocks noRot="1" noChangeAspect="1" noMove="1" noResize="1" noEditPoints="1" noAdjustHandles="1" noChangeArrowheads="1" noChangeShapeType="1" noTextEdit="1"/>
              </p:cNvSpPr>
              <p:nvPr/>
            </p:nvSpPr>
            <p:spPr>
              <a:xfrm>
                <a:off x="2797359" y="3520517"/>
                <a:ext cx="937074" cy="480901"/>
              </a:xfrm>
              <a:prstGeom prst="rect">
                <a:avLst/>
              </a:prstGeom>
              <a:blipFill>
                <a:blip r:embed="rId21"/>
                <a:stretch>
                  <a:fillRect r="-974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31A09F1-AB89-46CC-9936-EA3399389A48}"/>
                  </a:ext>
                </a:extLst>
              </p:cNvPr>
              <p:cNvSpPr txBox="1"/>
              <p:nvPr/>
            </p:nvSpPr>
            <p:spPr>
              <a:xfrm>
                <a:off x="2787143" y="4663126"/>
                <a:ext cx="937074" cy="480901"/>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m:rPr>
                              <m:nor/>
                            </m:rPr>
                            <a:rPr lang="el-GR" sz="2400" b="1" dirty="0"/>
                            <m:t>δ</m:t>
                          </m:r>
                        </m:e>
                        <m:sub>
                          <m:r>
                            <a:rPr lang="de-DE" sz="2400" b="0" i="1" smtClean="0">
                              <a:latin typeface="Cambria Math" panose="02040503050406030204" pitchFamily="18" charset="0"/>
                            </a:rPr>
                            <m:t>3</m:t>
                          </m:r>
                        </m:sub>
                        <m:sup>
                          <m:r>
                            <a:rPr lang="de-DE" sz="2400" b="0" i="1" smtClean="0">
                              <a:latin typeface="Cambria Math" panose="02040503050406030204" pitchFamily="18" charset="0"/>
                            </a:rPr>
                            <m:t>h𝑖𝑑𝑑𝑒𝑛</m:t>
                          </m:r>
                        </m:sup>
                      </m:sSubSup>
                    </m:oMath>
                  </m:oMathPara>
                </a14:m>
                <a:endParaRPr lang="en-GB" sz="2400" dirty="0"/>
              </a:p>
            </p:txBody>
          </p:sp>
        </mc:Choice>
        <mc:Fallback xmlns="">
          <p:sp>
            <p:nvSpPr>
              <p:cNvPr id="35" name="TextBox 34">
                <a:extLst>
                  <a:ext uri="{FF2B5EF4-FFF2-40B4-BE49-F238E27FC236}">
                    <a16:creationId xmlns:a16="http://schemas.microsoft.com/office/drawing/2014/main" id="{431A09F1-AB89-46CC-9936-EA3399389A48}"/>
                  </a:ext>
                </a:extLst>
              </p:cNvPr>
              <p:cNvSpPr txBox="1">
                <a:spLocks noRot="1" noChangeAspect="1" noMove="1" noResize="1" noEditPoints="1" noAdjustHandles="1" noChangeArrowheads="1" noChangeShapeType="1" noTextEdit="1"/>
              </p:cNvSpPr>
              <p:nvPr/>
            </p:nvSpPr>
            <p:spPr>
              <a:xfrm>
                <a:off x="2787143" y="4663126"/>
                <a:ext cx="937074" cy="480901"/>
              </a:xfrm>
              <a:prstGeom prst="rect">
                <a:avLst/>
              </a:prstGeom>
              <a:blipFill>
                <a:blip r:embed="rId22"/>
                <a:stretch>
                  <a:fillRect r="-974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185AC22-5A51-46BA-B67F-A543B6F2E1B6}"/>
                  </a:ext>
                </a:extLst>
              </p:cNvPr>
              <p:cNvSpPr txBox="1"/>
              <p:nvPr/>
            </p:nvSpPr>
            <p:spPr>
              <a:xfrm>
                <a:off x="2703768" y="2379756"/>
                <a:ext cx="937074" cy="480901"/>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m:rPr>
                              <m:nor/>
                            </m:rPr>
                            <a:rPr lang="el-GR" sz="2400" b="1" dirty="0"/>
                            <m:t>δ</m:t>
                          </m:r>
                        </m:e>
                        <m:sub>
                          <m:r>
                            <a:rPr lang="de-DE" sz="2400" b="0" i="1" smtClean="0">
                              <a:latin typeface="Cambria Math" panose="02040503050406030204" pitchFamily="18" charset="0"/>
                            </a:rPr>
                            <m:t>1</m:t>
                          </m:r>
                        </m:sub>
                        <m:sup>
                          <m:r>
                            <a:rPr lang="de-DE" sz="2400" b="0" i="1" smtClean="0">
                              <a:latin typeface="Cambria Math" panose="02040503050406030204" pitchFamily="18" charset="0"/>
                            </a:rPr>
                            <m:t>h𝑖𝑑𝑑𝑒𝑛</m:t>
                          </m:r>
                        </m:sup>
                      </m:sSubSup>
                    </m:oMath>
                  </m:oMathPara>
                </a14:m>
                <a:endParaRPr lang="en-GB" sz="2400" dirty="0"/>
              </a:p>
            </p:txBody>
          </p:sp>
        </mc:Choice>
        <mc:Fallback xmlns="">
          <p:sp>
            <p:nvSpPr>
              <p:cNvPr id="62" name="TextBox 61">
                <a:extLst>
                  <a:ext uri="{FF2B5EF4-FFF2-40B4-BE49-F238E27FC236}">
                    <a16:creationId xmlns:a16="http://schemas.microsoft.com/office/drawing/2014/main" id="{4185AC22-5A51-46BA-B67F-A543B6F2E1B6}"/>
                  </a:ext>
                </a:extLst>
              </p:cNvPr>
              <p:cNvSpPr txBox="1">
                <a:spLocks noRot="1" noChangeAspect="1" noMove="1" noResize="1" noEditPoints="1" noAdjustHandles="1" noChangeArrowheads="1" noChangeShapeType="1" noTextEdit="1"/>
              </p:cNvSpPr>
              <p:nvPr/>
            </p:nvSpPr>
            <p:spPr>
              <a:xfrm>
                <a:off x="2703768" y="2379756"/>
                <a:ext cx="937074" cy="480901"/>
              </a:xfrm>
              <a:prstGeom prst="rect">
                <a:avLst/>
              </a:prstGeom>
              <a:blipFill>
                <a:blip r:embed="rId23"/>
                <a:stretch>
                  <a:fillRect r="-9804"/>
                </a:stretch>
              </a:blipFill>
              <a:ln>
                <a:noFill/>
              </a:ln>
            </p:spPr>
            <p:txBody>
              <a:bodyPr/>
              <a:lstStyle/>
              <a:p>
                <a:r>
                  <a:rPr lang="en-GB">
                    <a:noFill/>
                  </a:rPr>
                  <a:t> </a:t>
                </a:r>
              </a:p>
            </p:txBody>
          </p:sp>
        </mc:Fallback>
      </mc:AlternateContent>
      <p:sp>
        <p:nvSpPr>
          <p:cNvPr id="78"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326743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646331"/>
          </a:xfrm>
        </p:spPr>
        <p:txBody>
          <a:bodyPr/>
          <a:lstStyle/>
          <a:p>
            <a:r>
              <a:rPr lang="de-DE" dirty="0"/>
              <a:t>Biological Neuron</a:t>
            </a:r>
          </a:p>
        </p:txBody>
      </p:sp>
      <p:sp>
        <p:nvSpPr>
          <p:cNvPr id="3" name="Foliennummernplatzhalter 2">
            <a:extLst>
              <a:ext uri="{FF2B5EF4-FFF2-40B4-BE49-F238E27FC236}">
                <a16:creationId xmlns:a16="http://schemas.microsoft.com/office/drawing/2014/main" id="{597C976E-80FB-8043-A2FA-70D3F515CA8F}"/>
              </a:ext>
            </a:extLst>
          </p:cNvPr>
          <p:cNvSpPr>
            <a:spLocks noGrp="1"/>
          </p:cNvSpPr>
          <p:nvPr>
            <p:ph type="sldNum" sz="quarter" idx="4"/>
          </p:nvPr>
        </p:nvSpPr>
        <p:spPr/>
        <p:txBody>
          <a:bodyPr/>
          <a:lstStyle/>
          <a:p>
            <a:fld id="{15C29056-5AFA-7949-831A-3EC086771171}" type="slidenum">
              <a:rPr lang="de-DE" smtClean="0"/>
              <a:pPr/>
              <a:t>6</a:t>
            </a:fld>
            <a:endParaRPr lang="de-DE" dirty="0"/>
          </a:p>
        </p:txBody>
      </p:sp>
      <p:sp>
        <p:nvSpPr>
          <p:cNvPr id="4" name="Fußzeilenplatzhalter 3">
            <a:extLst>
              <a:ext uri="{FF2B5EF4-FFF2-40B4-BE49-F238E27FC236}">
                <a16:creationId xmlns:a16="http://schemas.microsoft.com/office/drawing/2014/main" id="{3038D155-696E-394D-AC74-0C0A4611EA6C}"/>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77438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655-9520-5E43-A1CF-282741201094}"/>
              </a:ext>
            </a:extLst>
          </p:cNvPr>
          <p:cNvSpPr>
            <a:spLocks noGrp="1"/>
          </p:cNvSpPr>
          <p:nvPr>
            <p:ph type="title"/>
          </p:nvPr>
        </p:nvSpPr>
        <p:spPr/>
        <p:txBody>
          <a:bodyPr/>
          <a:lstStyle/>
          <a:p>
            <a:r>
              <a:rPr lang="de-DE" dirty="0"/>
              <a:t>Step 3: Learning after </a:t>
            </a:r>
            <a:r>
              <a:rPr lang="de-DE" b="1" dirty="0"/>
              <a:t>each</a:t>
            </a:r>
            <a:r>
              <a:rPr lang="de-DE" dirty="0"/>
              <a:t> training pattern</a:t>
            </a:r>
            <a:endParaRPr lang="en-US" dirty="0"/>
          </a:p>
        </p:txBody>
      </p:sp>
      <p:sp>
        <p:nvSpPr>
          <p:cNvPr id="4" name="Slide Number Placeholder 3">
            <a:extLst>
              <a:ext uri="{FF2B5EF4-FFF2-40B4-BE49-F238E27FC236}">
                <a16:creationId xmlns:a16="http://schemas.microsoft.com/office/drawing/2014/main" id="{9B453F47-9B22-3E4E-BFA2-59CF5225E668}"/>
              </a:ext>
            </a:extLst>
          </p:cNvPr>
          <p:cNvSpPr>
            <a:spLocks noGrp="1"/>
          </p:cNvSpPr>
          <p:nvPr>
            <p:ph type="sldNum" sz="quarter" idx="15"/>
          </p:nvPr>
        </p:nvSpPr>
        <p:spPr>
          <a:xfrm>
            <a:off x="6299200" y="6411913"/>
            <a:ext cx="284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088C6F-39DC-4C67-925A-4A85674A70E5}" type="slidenum">
              <a:rPr lang="en-US" smtClean="0"/>
              <a:pPr/>
              <a:t>60</a:t>
            </a:fld>
            <a:endParaRPr lang="en-US" dirty="0"/>
          </a:p>
        </p:txBody>
      </p:sp>
      <p:sp>
        <p:nvSpPr>
          <p:cNvPr id="41" name="TextBox 40">
            <a:extLst>
              <a:ext uri="{FF2B5EF4-FFF2-40B4-BE49-F238E27FC236}">
                <a16:creationId xmlns:a16="http://schemas.microsoft.com/office/drawing/2014/main" id="{C6664AC9-BF55-464B-82BE-7A72756AFDD0}"/>
              </a:ext>
            </a:extLst>
          </p:cNvPr>
          <p:cNvSpPr txBox="1"/>
          <p:nvPr/>
        </p:nvSpPr>
        <p:spPr>
          <a:xfrm>
            <a:off x="587906" y="1141803"/>
            <a:ext cx="761748"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Input </a:t>
            </a:r>
          </a:p>
          <a:p>
            <a:pPr algn="ctr"/>
            <a:r>
              <a:rPr lang="en-US" dirty="0">
                <a:latin typeface="Arial" panose="020B0604020202020204" pitchFamily="34" charset="0"/>
                <a:cs typeface="Arial" panose="020B0604020202020204" pitchFamily="34" charset="0"/>
              </a:rPr>
              <a:t>Layer</a:t>
            </a:r>
          </a:p>
        </p:txBody>
      </p:sp>
      <p:sp>
        <p:nvSpPr>
          <p:cNvPr id="43" name="TextBox 42">
            <a:extLst>
              <a:ext uri="{FF2B5EF4-FFF2-40B4-BE49-F238E27FC236}">
                <a16:creationId xmlns:a16="http://schemas.microsoft.com/office/drawing/2014/main" id="{5FBEA369-1C9E-2347-B7AB-A2F4F93D4937}"/>
              </a:ext>
            </a:extLst>
          </p:cNvPr>
          <p:cNvSpPr txBox="1"/>
          <p:nvPr/>
        </p:nvSpPr>
        <p:spPr>
          <a:xfrm>
            <a:off x="2376050" y="1141803"/>
            <a:ext cx="979756"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Hidden </a:t>
            </a:r>
          </a:p>
          <a:p>
            <a:pPr algn="ctr"/>
            <a:r>
              <a:rPr lang="en-US" dirty="0">
                <a:latin typeface="Arial" panose="020B0604020202020204" pitchFamily="34" charset="0"/>
                <a:cs typeface="Arial" panose="020B0604020202020204" pitchFamily="34" charset="0"/>
              </a:rPr>
              <a:t>Layer</a:t>
            </a:r>
          </a:p>
        </p:txBody>
      </p:sp>
      <p:sp>
        <p:nvSpPr>
          <p:cNvPr id="44" name="TextBox 43">
            <a:extLst>
              <a:ext uri="{FF2B5EF4-FFF2-40B4-BE49-F238E27FC236}">
                <a16:creationId xmlns:a16="http://schemas.microsoft.com/office/drawing/2014/main" id="{4D5C9501-8C0F-1744-AFAD-F52371EA94C9}"/>
              </a:ext>
            </a:extLst>
          </p:cNvPr>
          <p:cNvSpPr txBox="1"/>
          <p:nvPr/>
        </p:nvSpPr>
        <p:spPr>
          <a:xfrm>
            <a:off x="4279003" y="1141803"/>
            <a:ext cx="941284"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Output </a:t>
            </a:r>
          </a:p>
          <a:p>
            <a:pPr algn="ctr"/>
            <a:r>
              <a:rPr lang="en-US" dirty="0">
                <a:latin typeface="Arial" panose="020B0604020202020204" pitchFamily="34" charset="0"/>
                <a:cs typeface="Arial" panose="020B0604020202020204" pitchFamily="34" charset="0"/>
              </a:rPr>
              <a:t>Layer</a:t>
            </a:r>
          </a:p>
        </p:txBody>
      </p:sp>
      <p:sp>
        <p:nvSpPr>
          <p:cNvPr id="45" name="TextBox 44">
            <a:extLst>
              <a:ext uri="{FF2B5EF4-FFF2-40B4-BE49-F238E27FC236}">
                <a16:creationId xmlns:a16="http://schemas.microsoft.com/office/drawing/2014/main" id="{A8A41502-59C7-2841-8D54-80B0E95A2FB5}"/>
              </a:ext>
            </a:extLst>
          </p:cNvPr>
          <p:cNvSpPr txBox="1"/>
          <p:nvPr/>
        </p:nvSpPr>
        <p:spPr>
          <a:xfrm>
            <a:off x="6524207" y="2789355"/>
            <a:ext cx="2222551"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 Weight Update after </a:t>
            </a:r>
            <a:r>
              <a:rPr lang="en-US" b="1" dirty="0">
                <a:latin typeface="Arial" panose="020B0604020202020204" pitchFamily="34" charset="0"/>
                <a:cs typeface="Arial" panose="020B0604020202020204" pitchFamily="34" charset="0"/>
              </a:rPr>
              <a:t>each</a:t>
            </a:r>
            <a:r>
              <a:rPr lang="en-US" dirty="0">
                <a:latin typeface="Arial" panose="020B0604020202020204" pitchFamily="34" charset="0"/>
                <a:cs typeface="Arial" panose="020B0604020202020204" pitchFamily="34" charset="0"/>
              </a:rPr>
              <a:t> training example:</a:t>
            </a:r>
          </a:p>
        </p:txBody>
      </p:sp>
      <p:sp>
        <p:nvSpPr>
          <p:cNvPr id="5" name="Oval 4">
            <a:extLst>
              <a:ext uri="{FF2B5EF4-FFF2-40B4-BE49-F238E27FC236}">
                <a16:creationId xmlns:a16="http://schemas.microsoft.com/office/drawing/2014/main" id="{8B641CC6-6A70-47CC-9B13-888C38CD80B8}"/>
              </a:ext>
            </a:extLst>
          </p:cNvPr>
          <p:cNvSpPr/>
          <p:nvPr/>
        </p:nvSpPr>
        <p:spPr>
          <a:xfrm>
            <a:off x="5398832" y="3140238"/>
            <a:ext cx="614789" cy="505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D033317C-5F82-4695-9866-A7642477AB9D}"/>
              </a:ext>
            </a:extLst>
          </p:cNvPr>
          <p:cNvSpPr txBox="1"/>
          <p:nvPr/>
        </p:nvSpPr>
        <p:spPr>
          <a:xfrm>
            <a:off x="5399809" y="3191844"/>
            <a:ext cx="694995" cy="461665"/>
          </a:xfrm>
          <a:prstGeom prst="rect">
            <a:avLst/>
          </a:prstGeom>
          <a:noFill/>
          <a:ln>
            <a:noFill/>
          </a:ln>
        </p:spPr>
        <p:txBody>
          <a:bodyPr wrap="square" rtlCol="0">
            <a:spAutoFit/>
          </a:bodyPr>
          <a:lstStyle/>
          <a:p>
            <a:r>
              <a:rPr lang="el-GR" sz="2400" b="1" dirty="0"/>
              <a:t>δ</a:t>
            </a:r>
            <a:r>
              <a:rPr lang="de-DE" sz="2400" baseline="30000" dirty="0"/>
              <a:t>out</a:t>
            </a:r>
            <a:endParaRPr lang="en-GB" sz="2400" dirty="0"/>
          </a:p>
        </p:txBody>
      </p:sp>
      <p:sp>
        <p:nvSpPr>
          <p:cNvPr id="55" name="Arrow: Right 54">
            <a:extLst>
              <a:ext uri="{FF2B5EF4-FFF2-40B4-BE49-F238E27FC236}">
                <a16:creationId xmlns:a16="http://schemas.microsoft.com/office/drawing/2014/main" id="{7CAD2DE7-9E9D-4092-8004-1579C4A2FF5A}"/>
              </a:ext>
            </a:extLst>
          </p:cNvPr>
          <p:cNvSpPr/>
          <p:nvPr/>
        </p:nvSpPr>
        <p:spPr>
          <a:xfrm rot="10800000">
            <a:off x="706353" y="678850"/>
            <a:ext cx="43314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103" descr="https://files.slack.com/files-pri/T0KM25D0C-FRAHB3FT3/screenshot_2019-12-12_at_13.36.54.png">
            <a:extLst>
              <a:ext uri="{FF2B5EF4-FFF2-40B4-BE49-F238E27FC236}">
                <a16:creationId xmlns:a16="http://schemas.microsoft.com/office/drawing/2014/main" id="{1C674B07-5CE3-472B-9A4C-4D2C92CC27B9}"/>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39" name="Group 138">
            <a:extLst>
              <a:ext uri="{FF2B5EF4-FFF2-40B4-BE49-F238E27FC236}">
                <a16:creationId xmlns:a16="http://schemas.microsoft.com/office/drawing/2014/main" id="{D41EF7CF-F609-4A20-A33B-649C8BED8391}"/>
              </a:ext>
            </a:extLst>
          </p:cNvPr>
          <p:cNvGrpSpPr/>
          <p:nvPr/>
        </p:nvGrpSpPr>
        <p:grpSpPr>
          <a:xfrm>
            <a:off x="546895" y="1978379"/>
            <a:ext cx="5176057" cy="2988676"/>
            <a:chOff x="825524" y="1889318"/>
            <a:chExt cx="5176057" cy="2988676"/>
          </a:xfrm>
        </p:grpSpPr>
        <p:grpSp>
          <p:nvGrpSpPr>
            <p:cNvPr id="140" name="Group 139">
              <a:extLst>
                <a:ext uri="{FF2B5EF4-FFF2-40B4-BE49-F238E27FC236}">
                  <a16:creationId xmlns:a16="http://schemas.microsoft.com/office/drawing/2014/main" id="{B73BBA58-8442-4ACD-9ECC-7C09F323984D}"/>
                </a:ext>
              </a:extLst>
            </p:cNvPr>
            <p:cNvGrpSpPr/>
            <p:nvPr/>
          </p:nvGrpSpPr>
          <p:grpSpPr>
            <a:xfrm>
              <a:off x="825524" y="2690904"/>
              <a:ext cx="285172" cy="1425632"/>
              <a:chOff x="1100697" y="3206871"/>
              <a:chExt cx="380230" cy="1900843"/>
            </a:xfrm>
          </p:grpSpPr>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C86421ED-3A6B-4B49-A6CB-F41FB3BCCC26}"/>
                      </a:ext>
                    </a:extLst>
                  </p:cNvPr>
                  <p:cNvSpPr txBox="1"/>
                  <p:nvPr/>
                </p:nvSpPr>
                <p:spPr>
                  <a:xfrm>
                    <a:off x="1100697" y="3206871"/>
                    <a:ext cx="368135"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oMath>
                      </m:oMathPara>
                    </a14:m>
                    <a:endParaRPr lang="en-US" dirty="0"/>
                  </a:p>
                </p:txBody>
              </p:sp>
            </mc:Choice>
            <mc:Fallback xmlns="">
              <p:sp>
                <p:nvSpPr>
                  <p:cNvPr id="196" name="TextBox 195">
                    <a:extLst>
                      <a:ext uri="{FF2B5EF4-FFF2-40B4-BE49-F238E27FC236}">
                        <a16:creationId xmlns:a16="http://schemas.microsoft.com/office/drawing/2014/main" id="{C86421ED-3A6B-4B49-A6CB-F41FB3BCCC26}"/>
                      </a:ext>
                    </a:extLst>
                  </p:cNvPr>
                  <p:cNvSpPr txBox="1">
                    <a:spLocks noRot="1" noChangeAspect="1" noMove="1" noResize="1" noEditPoints="1" noAdjustHandles="1" noChangeArrowheads="1" noChangeShapeType="1" noTextEdit="1"/>
                  </p:cNvSpPr>
                  <p:nvPr/>
                </p:nvSpPr>
                <p:spPr>
                  <a:xfrm>
                    <a:off x="1100697" y="3206871"/>
                    <a:ext cx="368135" cy="369332"/>
                  </a:xfrm>
                  <a:prstGeom prst="rect">
                    <a:avLst/>
                  </a:prstGeom>
                  <a:blipFill>
                    <a:blip r:embed="rId2"/>
                    <a:stretch>
                      <a:fillRect l="-13333" r="-6667"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0BFA610D-6FD7-4A85-8FCD-EACB8B3156DC}"/>
                      </a:ext>
                    </a:extLst>
                  </p:cNvPr>
                  <p:cNvSpPr txBox="1"/>
                  <p:nvPr/>
                </p:nvSpPr>
                <p:spPr>
                  <a:xfrm>
                    <a:off x="1105695" y="4738382"/>
                    <a:ext cx="375232"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oMath>
                      </m:oMathPara>
                    </a14:m>
                    <a:endParaRPr lang="en-US" dirty="0"/>
                  </a:p>
                </p:txBody>
              </p:sp>
            </mc:Choice>
            <mc:Fallback xmlns="">
              <p:sp>
                <p:nvSpPr>
                  <p:cNvPr id="197" name="TextBox 196">
                    <a:extLst>
                      <a:ext uri="{FF2B5EF4-FFF2-40B4-BE49-F238E27FC236}">
                        <a16:creationId xmlns:a16="http://schemas.microsoft.com/office/drawing/2014/main" id="{0BFA610D-6FD7-4A85-8FCD-EACB8B3156DC}"/>
                      </a:ext>
                    </a:extLst>
                  </p:cNvPr>
                  <p:cNvSpPr txBox="1">
                    <a:spLocks noRot="1" noChangeAspect="1" noMove="1" noResize="1" noEditPoints="1" noAdjustHandles="1" noChangeArrowheads="1" noChangeShapeType="1" noTextEdit="1"/>
                  </p:cNvSpPr>
                  <p:nvPr/>
                </p:nvSpPr>
                <p:spPr>
                  <a:xfrm>
                    <a:off x="1105695" y="4738382"/>
                    <a:ext cx="375232" cy="369332"/>
                  </a:xfrm>
                  <a:prstGeom prst="rect">
                    <a:avLst/>
                  </a:prstGeom>
                  <a:blipFill>
                    <a:blip r:embed="rId3"/>
                    <a:stretch>
                      <a:fillRect l="-13043" r="-8696" b="-15217"/>
                    </a:stretch>
                  </a:blipFill>
                </p:spPr>
                <p:txBody>
                  <a:bodyPr/>
                  <a:lstStyle/>
                  <a:p>
                    <a:r>
                      <a:rPr lang="en-GB">
                        <a:noFill/>
                      </a:rPr>
                      <a:t> </a:t>
                    </a:r>
                  </a:p>
                </p:txBody>
              </p:sp>
            </mc:Fallback>
          </mc:AlternateContent>
        </p:grpSp>
        <p:sp>
          <p:nvSpPr>
            <p:cNvPr id="141" name="TextBox 140">
              <a:extLst>
                <a:ext uri="{FF2B5EF4-FFF2-40B4-BE49-F238E27FC236}">
                  <a16:creationId xmlns:a16="http://schemas.microsoft.com/office/drawing/2014/main" id="{D7270D09-49FC-4429-9EE6-BDB264919D79}"/>
                </a:ext>
              </a:extLst>
            </p:cNvPr>
            <p:cNvSpPr txBox="1"/>
            <p:nvPr/>
          </p:nvSpPr>
          <p:spPr>
            <a:xfrm>
              <a:off x="2538302" y="2148631"/>
              <a:ext cx="65" cy="207749"/>
            </a:xfrm>
            <a:prstGeom prst="rect">
              <a:avLst/>
            </a:prstGeom>
            <a:noFill/>
          </p:spPr>
          <p:txBody>
            <a:bodyPr wrap="none" lIns="0" tIns="0" rIns="0" bIns="0" rtlCol="0">
              <a:spAutoFit/>
            </a:bodyPr>
            <a:lstStyle/>
            <a:p>
              <a:endParaRPr lang="en-US" sz="1350" dirty="0"/>
            </a:p>
          </p:txBody>
        </p:sp>
        <p:cxnSp>
          <p:nvCxnSpPr>
            <p:cNvPr id="142" name="Straight Arrow Connector 141">
              <a:extLst>
                <a:ext uri="{FF2B5EF4-FFF2-40B4-BE49-F238E27FC236}">
                  <a16:creationId xmlns:a16="http://schemas.microsoft.com/office/drawing/2014/main" id="{E6F32C57-C15F-418A-B294-4D26CFE7DBFE}"/>
                </a:ext>
              </a:extLst>
            </p:cNvPr>
            <p:cNvCxnSpPr>
              <a:cxnSpLocks/>
              <a:endCxn id="192" idx="2"/>
            </p:cNvCxnSpPr>
            <p:nvPr/>
          </p:nvCxnSpPr>
          <p:spPr>
            <a:xfrm flipV="1">
              <a:off x="1223599" y="2212483"/>
              <a:ext cx="1358023" cy="64042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D4432A4F-C83A-4A07-884F-07ED71022717}"/>
                </a:ext>
              </a:extLst>
            </p:cNvPr>
            <p:cNvCxnSpPr>
              <a:cxnSpLocks/>
              <a:endCxn id="187" idx="2"/>
            </p:cNvCxnSpPr>
            <p:nvPr/>
          </p:nvCxnSpPr>
          <p:spPr>
            <a:xfrm>
              <a:off x="1223599" y="2852905"/>
              <a:ext cx="1358023" cy="55733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B63CDA0C-17A1-4D80-B3E9-8018587A3448}"/>
                </a:ext>
              </a:extLst>
            </p:cNvPr>
            <p:cNvCxnSpPr>
              <a:cxnSpLocks/>
              <a:endCxn id="182" idx="2"/>
            </p:cNvCxnSpPr>
            <p:nvPr/>
          </p:nvCxnSpPr>
          <p:spPr>
            <a:xfrm>
              <a:off x="1223599" y="2852905"/>
              <a:ext cx="1358023" cy="1755089"/>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C095BB6-D202-4C12-BB69-B2171C52ED7A}"/>
                </a:ext>
              </a:extLst>
            </p:cNvPr>
            <p:cNvCxnSpPr>
              <a:cxnSpLocks/>
              <a:endCxn id="192" idx="2"/>
            </p:cNvCxnSpPr>
            <p:nvPr/>
          </p:nvCxnSpPr>
          <p:spPr>
            <a:xfrm flipV="1">
              <a:off x="1223599" y="2212483"/>
              <a:ext cx="1358023" cy="1796633"/>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79DD336C-CF4E-46D8-8F18-293BD3E953E3}"/>
                </a:ext>
              </a:extLst>
            </p:cNvPr>
            <p:cNvCxnSpPr>
              <a:cxnSpLocks/>
              <a:endCxn id="187" idx="2"/>
            </p:cNvCxnSpPr>
            <p:nvPr/>
          </p:nvCxnSpPr>
          <p:spPr>
            <a:xfrm flipV="1">
              <a:off x="1223599" y="3410239"/>
              <a:ext cx="1358023" cy="598877"/>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B16B1AD-C39C-46C4-A3B9-64D2D7ADE4B0}"/>
                </a:ext>
              </a:extLst>
            </p:cNvPr>
            <p:cNvCxnSpPr>
              <a:cxnSpLocks/>
              <a:endCxn id="182" idx="2"/>
            </p:cNvCxnSpPr>
            <p:nvPr/>
          </p:nvCxnSpPr>
          <p:spPr>
            <a:xfrm>
              <a:off x="1223599" y="4009116"/>
              <a:ext cx="1358023" cy="598878"/>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765E8FC-3F44-4EED-B52B-18F0683477BC}"/>
                </a:ext>
              </a:extLst>
            </p:cNvPr>
            <p:cNvCxnSpPr>
              <a:cxnSpLocks/>
              <a:stCxn id="192" idx="6"/>
              <a:endCxn id="172" idx="2"/>
            </p:cNvCxnSpPr>
            <p:nvPr/>
          </p:nvCxnSpPr>
          <p:spPr>
            <a:xfrm>
              <a:off x="3121622" y="2212483"/>
              <a:ext cx="1358022" cy="64642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1054C559-75ED-41FB-ABEC-201AFA2C8FFD}"/>
                </a:ext>
              </a:extLst>
            </p:cNvPr>
            <p:cNvCxnSpPr>
              <a:cxnSpLocks/>
              <a:stCxn id="187" idx="6"/>
              <a:endCxn id="172" idx="2"/>
            </p:cNvCxnSpPr>
            <p:nvPr/>
          </p:nvCxnSpPr>
          <p:spPr>
            <a:xfrm flipV="1">
              <a:off x="3121622" y="2858904"/>
              <a:ext cx="1358022" cy="55133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EE6FF081-FB2A-4872-9D7D-84AFA70CA120}"/>
                </a:ext>
              </a:extLst>
            </p:cNvPr>
            <p:cNvCxnSpPr>
              <a:cxnSpLocks/>
              <a:stCxn id="182" idx="6"/>
              <a:endCxn id="172" idx="2"/>
            </p:cNvCxnSpPr>
            <p:nvPr/>
          </p:nvCxnSpPr>
          <p:spPr>
            <a:xfrm flipV="1">
              <a:off x="3121622" y="2858904"/>
              <a:ext cx="1358022" cy="1749090"/>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A8F6667E-DE60-4223-A4E0-A1FE492A279F}"/>
                </a:ext>
              </a:extLst>
            </p:cNvPr>
            <p:cNvGrpSpPr/>
            <p:nvPr/>
          </p:nvGrpSpPr>
          <p:grpSpPr>
            <a:xfrm>
              <a:off x="2581622" y="1942483"/>
              <a:ext cx="540000" cy="2935511"/>
              <a:chOff x="3250470" y="2208977"/>
              <a:chExt cx="720000" cy="3914014"/>
            </a:xfrm>
          </p:grpSpPr>
          <p:grpSp>
            <p:nvGrpSpPr>
              <p:cNvPr id="179" name="Group 178">
                <a:extLst>
                  <a:ext uri="{FF2B5EF4-FFF2-40B4-BE49-F238E27FC236}">
                    <a16:creationId xmlns:a16="http://schemas.microsoft.com/office/drawing/2014/main" id="{C73C9239-975B-4D97-BC8C-A4B5647B8B9B}"/>
                  </a:ext>
                </a:extLst>
              </p:cNvPr>
              <p:cNvGrpSpPr/>
              <p:nvPr/>
            </p:nvGrpSpPr>
            <p:grpSpPr>
              <a:xfrm>
                <a:off x="3250470" y="2208977"/>
                <a:ext cx="720000" cy="720000"/>
                <a:chOff x="3270425" y="2411833"/>
                <a:chExt cx="720000" cy="720000"/>
              </a:xfrm>
            </p:grpSpPr>
            <p:sp>
              <p:nvSpPr>
                <p:cNvPr id="192" name="Oval 191">
                  <a:extLst>
                    <a:ext uri="{FF2B5EF4-FFF2-40B4-BE49-F238E27FC236}">
                      <a16:creationId xmlns:a16="http://schemas.microsoft.com/office/drawing/2014/main" id="{CC89FFDD-884D-4DFD-B080-775301F5A64E}"/>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93" name="Straight Connector 192">
                  <a:extLst>
                    <a:ext uri="{FF2B5EF4-FFF2-40B4-BE49-F238E27FC236}">
                      <a16:creationId xmlns:a16="http://schemas.microsoft.com/office/drawing/2014/main" id="{9F6D037C-21A9-418B-8031-61B4B425AFAD}"/>
                    </a:ext>
                  </a:extLst>
                </p:cNvPr>
                <p:cNvCxnSpPr>
                  <a:cxnSpLocks/>
                  <a:stCxn id="192" idx="0"/>
                  <a:endCxn id="192"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410F243D-C519-46C1-856C-ACB2DB285008}"/>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94" name="TextBox 193">
                      <a:extLst>
                        <a:ext uri="{FF2B5EF4-FFF2-40B4-BE49-F238E27FC236}">
                          <a16:creationId xmlns:a16="http://schemas.microsoft.com/office/drawing/2014/main" id="{410F243D-C519-46C1-856C-ACB2DB285008}"/>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4"/>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B646F1F0-05D7-4961-AA82-477EEA974E89}"/>
                        </a:ext>
                      </a:extLst>
                    </p:cNvPr>
                    <p:cNvSpPr txBox="1"/>
                    <p:nvPr/>
                  </p:nvSpPr>
                  <p:spPr>
                    <a:xfrm>
                      <a:off x="3667600" y="2587168"/>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95" name="TextBox 194">
                      <a:extLst>
                        <a:ext uri="{FF2B5EF4-FFF2-40B4-BE49-F238E27FC236}">
                          <a16:creationId xmlns:a16="http://schemas.microsoft.com/office/drawing/2014/main" id="{B646F1F0-05D7-4961-AA82-477EEA974E89}"/>
                        </a:ext>
                      </a:extLst>
                    </p:cNvPr>
                    <p:cNvSpPr txBox="1">
                      <a:spLocks noRot="1" noChangeAspect="1" noMove="1" noResize="1" noEditPoints="1" noAdjustHandles="1" noChangeArrowheads="1" noChangeShapeType="1" noTextEdit="1"/>
                    </p:cNvSpPr>
                    <p:nvPr/>
                  </p:nvSpPr>
                  <p:spPr>
                    <a:xfrm>
                      <a:off x="3667600" y="2587168"/>
                      <a:ext cx="248359" cy="369332"/>
                    </a:xfrm>
                    <a:prstGeom prst="rect">
                      <a:avLst/>
                    </a:prstGeom>
                    <a:blipFill>
                      <a:blip r:embed="rId5"/>
                      <a:stretch>
                        <a:fillRect l="-46667" t="-2222" r="-43333" b="-35556"/>
                      </a:stretch>
                    </a:blipFill>
                  </p:spPr>
                  <p:txBody>
                    <a:bodyPr/>
                    <a:lstStyle/>
                    <a:p>
                      <a:r>
                        <a:rPr lang="en-GB">
                          <a:noFill/>
                        </a:rPr>
                        <a:t> </a:t>
                      </a:r>
                    </a:p>
                  </p:txBody>
                </p:sp>
              </mc:Fallback>
            </mc:AlternateContent>
          </p:grpSp>
          <p:grpSp>
            <p:nvGrpSpPr>
              <p:cNvPr id="180" name="Group 179">
                <a:extLst>
                  <a:ext uri="{FF2B5EF4-FFF2-40B4-BE49-F238E27FC236}">
                    <a16:creationId xmlns:a16="http://schemas.microsoft.com/office/drawing/2014/main" id="{36C50616-6221-4141-8DE5-6CF73FEDCF99}"/>
                  </a:ext>
                </a:extLst>
              </p:cNvPr>
              <p:cNvGrpSpPr/>
              <p:nvPr/>
            </p:nvGrpSpPr>
            <p:grpSpPr>
              <a:xfrm>
                <a:off x="3250470" y="3805984"/>
                <a:ext cx="720000" cy="720000"/>
                <a:chOff x="3270425" y="3496401"/>
                <a:chExt cx="720000" cy="720000"/>
              </a:xfrm>
            </p:grpSpPr>
            <p:sp>
              <p:nvSpPr>
                <p:cNvPr id="187" name="Oval 186">
                  <a:extLst>
                    <a:ext uri="{FF2B5EF4-FFF2-40B4-BE49-F238E27FC236}">
                      <a16:creationId xmlns:a16="http://schemas.microsoft.com/office/drawing/2014/main" id="{B665B1FC-0CEE-45D4-8A68-49690B244FB4}"/>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88" name="Straight Connector 187">
                  <a:extLst>
                    <a:ext uri="{FF2B5EF4-FFF2-40B4-BE49-F238E27FC236}">
                      <a16:creationId xmlns:a16="http://schemas.microsoft.com/office/drawing/2014/main" id="{275C1657-7871-48D9-8D89-648188FB1D67}"/>
                    </a:ext>
                  </a:extLst>
                </p:cNvPr>
                <p:cNvCxnSpPr>
                  <a:cxnSpLocks/>
                  <a:stCxn id="187" idx="0"/>
                  <a:endCxn id="187"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89" name="TextBox 188">
                  <a:extLst>
                    <a:ext uri="{FF2B5EF4-FFF2-40B4-BE49-F238E27FC236}">
                      <a16:creationId xmlns:a16="http://schemas.microsoft.com/office/drawing/2014/main" id="{94C4CCF8-47AC-4B3B-BB9C-A6D3AC694661}"/>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FBF5326C-FCE4-484C-BBED-72C208A57BEC}"/>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90" name="TextBox 189">
                      <a:extLst>
                        <a:ext uri="{FF2B5EF4-FFF2-40B4-BE49-F238E27FC236}">
                          <a16:creationId xmlns:a16="http://schemas.microsoft.com/office/drawing/2014/main" id="{FBF5326C-FCE4-484C-BBED-72C208A57BEC}"/>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0741" t="-2941" r="-33333"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981BAC73-9621-4292-8453-020AF7F1AD3E}"/>
                        </a:ext>
                      </a:extLst>
                    </p:cNvPr>
                    <p:cNvSpPr txBox="1"/>
                    <p:nvPr/>
                  </p:nvSpPr>
                  <p:spPr>
                    <a:xfrm>
                      <a:off x="3649500" y="3657416"/>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91" name="TextBox 190">
                      <a:extLst>
                        <a:ext uri="{FF2B5EF4-FFF2-40B4-BE49-F238E27FC236}">
                          <a16:creationId xmlns:a16="http://schemas.microsoft.com/office/drawing/2014/main" id="{981BAC73-9621-4292-8453-020AF7F1AD3E}"/>
                        </a:ext>
                      </a:extLst>
                    </p:cNvPr>
                    <p:cNvSpPr txBox="1">
                      <a:spLocks noRot="1" noChangeAspect="1" noMove="1" noResize="1" noEditPoints="1" noAdjustHandles="1" noChangeArrowheads="1" noChangeShapeType="1" noTextEdit="1"/>
                    </p:cNvSpPr>
                    <p:nvPr/>
                  </p:nvSpPr>
                  <p:spPr>
                    <a:xfrm>
                      <a:off x="3649500" y="3657416"/>
                      <a:ext cx="248359" cy="369332"/>
                    </a:xfrm>
                    <a:prstGeom prst="rect">
                      <a:avLst/>
                    </a:prstGeom>
                    <a:blipFill>
                      <a:blip r:embed="rId7"/>
                      <a:stretch>
                        <a:fillRect l="-45161" t="-4444" r="-38710" b="-35556"/>
                      </a:stretch>
                    </a:blipFill>
                  </p:spPr>
                  <p:txBody>
                    <a:bodyPr/>
                    <a:lstStyle/>
                    <a:p>
                      <a:r>
                        <a:rPr lang="en-GB">
                          <a:noFill/>
                        </a:rPr>
                        <a:t> </a:t>
                      </a:r>
                    </a:p>
                  </p:txBody>
                </p:sp>
              </mc:Fallback>
            </mc:AlternateContent>
          </p:grpSp>
          <p:grpSp>
            <p:nvGrpSpPr>
              <p:cNvPr id="181" name="Group 180">
                <a:extLst>
                  <a:ext uri="{FF2B5EF4-FFF2-40B4-BE49-F238E27FC236}">
                    <a16:creationId xmlns:a16="http://schemas.microsoft.com/office/drawing/2014/main" id="{DBE05488-9037-43C0-9D5B-2FD1C038FAAB}"/>
                  </a:ext>
                </a:extLst>
              </p:cNvPr>
              <p:cNvGrpSpPr/>
              <p:nvPr/>
            </p:nvGrpSpPr>
            <p:grpSpPr>
              <a:xfrm>
                <a:off x="3250470" y="5402991"/>
                <a:ext cx="720000" cy="720000"/>
                <a:chOff x="3270425" y="4724875"/>
                <a:chExt cx="720000" cy="720000"/>
              </a:xfrm>
            </p:grpSpPr>
            <p:sp>
              <p:nvSpPr>
                <p:cNvPr id="182" name="Oval 181">
                  <a:extLst>
                    <a:ext uri="{FF2B5EF4-FFF2-40B4-BE49-F238E27FC236}">
                      <a16:creationId xmlns:a16="http://schemas.microsoft.com/office/drawing/2014/main" id="{1455412E-BFED-4C7E-A6F8-0B29AF4A28C6}"/>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83" name="Straight Connector 182">
                  <a:extLst>
                    <a:ext uri="{FF2B5EF4-FFF2-40B4-BE49-F238E27FC236}">
                      <a16:creationId xmlns:a16="http://schemas.microsoft.com/office/drawing/2014/main" id="{4942772C-9CF9-44F0-BCAC-884AF3F43F5B}"/>
                    </a:ext>
                  </a:extLst>
                </p:cNvPr>
                <p:cNvCxnSpPr>
                  <a:cxnSpLocks/>
                  <a:stCxn id="182" idx="0"/>
                  <a:endCxn id="182"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61EA100E-3532-4FA4-87FD-904EA13029E5}"/>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FAC045BA-B847-46AC-86CD-FCBE2AC07A03}"/>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85" name="TextBox 184">
                      <a:extLst>
                        <a:ext uri="{FF2B5EF4-FFF2-40B4-BE49-F238E27FC236}">
                          <a16:creationId xmlns:a16="http://schemas.microsoft.com/office/drawing/2014/main" id="{FAC045BA-B847-46AC-86CD-FCBE2AC07A03}"/>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8"/>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D4F81BCE-ED5E-47CA-AB32-2024CCD19316}"/>
                        </a:ext>
                      </a:extLst>
                    </p:cNvPr>
                    <p:cNvSpPr txBox="1"/>
                    <p:nvPr/>
                  </p:nvSpPr>
                  <p:spPr>
                    <a:xfrm>
                      <a:off x="3655572" y="4900210"/>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86" name="TextBox 185">
                      <a:extLst>
                        <a:ext uri="{FF2B5EF4-FFF2-40B4-BE49-F238E27FC236}">
                          <a16:creationId xmlns:a16="http://schemas.microsoft.com/office/drawing/2014/main" id="{D4F81BCE-ED5E-47CA-AB32-2024CCD19316}"/>
                        </a:ext>
                      </a:extLst>
                    </p:cNvPr>
                    <p:cNvSpPr txBox="1">
                      <a:spLocks noRot="1" noChangeAspect="1" noMove="1" noResize="1" noEditPoints="1" noAdjustHandles="1" noChangeArrowheads="1" noChangeShapeType="1" noTextEdit="1"/>
                    </p:cNvSpPr>
                    <p:nvPr/>
                  </p:nvSpPr>
                  <p:spPr>
                    <a:xfrm>
                      <a:off x="3655572" y="4900210"/>
                      <a:ext cx="248359" cy="369332"/>
                    </a:xfrm>
                    <a:prstGeom prst="rect">
                      <a:avLst/>
                    </a:prstGeom>
                    <a:blipFill>
                      <a:blip r:embed="rId9"/>
                      <a:stretch>
                        <a:fillRect l="-45161" t="-2222" r="-38710" b="-35556"/>
                      </a:stretch>
                    </a:blipFill>
                  </p:spPr>
                  <p:txBody>
                    <a:bodyPr/>
                    <a:lstStyle/>
                    <a:p>
                      <a:r>
                        <a:rPr lang="en-GB">
                          <a:noFill/>
                        </a:rPr>
                        <a:t> </a:t>
                      </a:r>
                    </a:p>
                  </p:txBody>
                </p:sp>
              </mc:Fallback>
            </mc:AlternateContent>
          </p:grpSp>
        </p:grpSp>
        <p:grpSp>
          <p:nvGrpSpPr>
            <p:cNvPr id="152" name="Group 151">
              <a:extLst>
                <a:ext uri="{FF2B5EF4-FFF2-40B4-BE49-F238E27FC236}">
                  <a16:creationId xmlns:a16="http://schemas.microsoft.com/office/drawing/2014/main" id="{7D104C8F-A2CB-44DE-9792-1D60D40D1AAE}"/>
                </a:ext>
              </a:extLst>
            </p:cNvPr>
            <p:cNvGrpSpPr/>
            <p:nvPr/>
          </p:nvGrpSpPr>
          <p:grpSpPr>
            <a:xfrm>
              <a:off x="4572290" y="3185934"/>
              <a:ext cx="212463" cy="354493"/>
              <a:chOff x="5380335" y="3415591"/>
              <a:chExt cx="283284" cy="472657"/>
            </a:xfrm>
          </p:grpSpPr>
          <p:sp>
            <p:nvSpPr>
              <p:cNvPr id="177" name="TextBox 176">
                <a:extLst>
                  <a:ext uri="{FF2B5EF4-FFF2-40B4-BE49-F238E27FC236}">
                    <a16:creationId xmlns:a16="http://schemas.microsoft.com/office/drawing/2014/main" id="{9F9719EF-886B-432A-9404-505A1AAA4A0F}"/>
                  </a:ext>
                </a:extLst>
              </p:cNvPr>
              <p:cNvSpPr txBox="1"/>
              <p:nvPr/>
            </p:nvSpPr>
            <p:spPr>
              <a:xfrm>
                <a:off x="5380335" y="3415591"/>
                <a:ext cx="87" cy="276999"/>
              </a:xfrm>
              <a:prstGeom prst="rect">
                <a:avLst/>
              </a:prstGeom>
              <a:noFill/>
            </p:spPr>
            <p:txBody>
              <a:bodyPr wrap="none" lIns="0" tIns="0" rIns="0" bIns="0" rtlCol="0">
                <a:spAutoFit/>
              </a:bodyPr>
              <a:lstStyle/>
              <a:p>
                <a:endParaRPr lang="en-US" sz="1350" dirty="0"/>
              </a:p>
            </p:txBody>
          </p:sp>
          <p:sp>
            <p:nvSpPr>
              <p:cNvPr id="178" name="TextBox 177">
                <a:extLst>
                  <a:ext uri="{FF2B5EF4-FFF2-40B4-BE49-F238E27FC236}">
                    <a16:creationId xmlns:a16="http://schemas.microsoft.com/office/drawing/2014/main" id="{ECCEAF10-A0BE-4B53-A4C6-B8FF2C1BA584}"/>
                  </a:ext>
                </a:extLst>
              </p:cNvPr>
              <p:cNvSpPr txBox="1"/>
              <p:nvPr/>
            </p:nvSpPr>
            <p:spPr>
              <a:xfrm>
                <a:off x="5663532" y="3518916"/>
                <a:ext cx="87" cy="369332"/>
              </a:xfrm>
              <a:prstGeom prst="rect">
                <a:avLst/>
              </a:prstGeom>
              <a:noFill/>
            </p:spPr>
            <p:txBody>
              <a:bodyPr wrap="none" lIns="0" tIns="0" rIns="0" bIns="0" rtlCol="0">
                <a:spAutoFit/>
              </a:bodyPr>
              <a:lstStyle/>
              <a:p>
                <a:endParaRPr lang="de-DE" dirty="0">
                  <a:solidFill>
                    <a:schemeClr val="tx1">
                      <a:lumMod val="75000"/>
                    </a:schemeClr>
                  </a:solidFill>
                </a:endParaRPr>
              </a:p>
            </p:txBody>
          </p:sp>
        </p:grp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E23D415B-374D-4676-919D-BBA67DFD5AB4}"/>
                    </a:ext>
                  </a:extLst>
                </p:cNvPr>
                <p:cNvSpPr txBox="1"/>
                <p:nvPr/>
              </p:nvSpPr>
              <p:spPr>
                <a:xfrm>
                  <a:off x="1664550" y="1931480"/>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153" name="TextBox 152">
                  <a:extLst>
                    <a:ext uri="{FF2B5EF4-FFF2-40B4-BE49-F238E27FC236}">
                      <a16:creationId xmlns:a16="http://schemas.microsoft.com/office/drawing/2014/main" id="{E23D415B-374D-4676-919D-BBA67DFD5AB4}"/>
                    </a:ext>
                  </a:extLst>
                </p:cNvPr>
                <p:cNvSpPr txBox="1">
                  <a:spLocks noRot="1" noChangeAspect="1" noMove="1" noResize="1" noEditPoints="1" noAdjustHandles="1" noChangeArrowheads="1" noChangeShapeType="1" noTextEdit="1"/>
                </p:cNvSpPr>
                <p:nvPr/>
              </p:nvSpPr>
              <p:spPr>
                <a:xfrm>
                  <a:off x="1664550" y="1931480"/>
                  <a:ext cx="391069" cy="283219"/>
                </a:xfrm>
                <a:prstGeom prst="rect">
                  <a:avLst/>
                </a:prstGeom>
                <a:blipFill>
                  <a:blip r:embed="rId10"/>
                  <a:stretch>
                    <a:fillRect l="-12308" t="-4255" r="-6154"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DDB8D6AA-C103-45E8-8FD4-E40C3C64019A}"/>
                    </a:ext>
                  </a:extLst>
                </p:cNvPr>
                <p:cNvSpPr txBox="1"/>
                <p:nvPr/>
              </p:nvSpPr>
              <p:spPr>
                <a:xfrm>
                  <a:off x="3747829" y="193621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154" name="TextBox 153">
                  <a:extLst>
                    <a:ext uri="{FF2B5EF4-FFF2-40B4-BE49-F238E27FC236}">
                      <a16:creationId xmlns:a16="http://schemas.microsoft.com/office/drawing/2014/main" id="{DDB8D6AA-C103-45E8-8FD4-E40C3C64019A}"/>
                    </a:ext>
                  </a:extLst>
                </p:cNvPr>
                <p:cNvSpPr txBox="1">
                  <a:spLocks noRot="1" noChangeAspect="1" noMove="1" noResize="1" noEditPoints="1" noAdjustHandles="1" noChangeArrowheads="1" noChangeShapeType="1" noTextEdit="1"/>
                </p:cNvSpPr>
                <p:nvPr/>
              </p:nvSpPr>
              <p:spPr>
                <a:xfrm>
                  <a:off x="3747829" y="1936217"/>
                  <a:ext cx="391069" cy="315023"/>
                </a:xfrm>
                <a:prstGeom prst="rect">
                  <a:avLst/>
                </a:prstGeom>
                <a:blipFill>
                  <a:blip r:embed="rId11"/>
                  <a:stretch>
                    <a:fillRect l="-12500" r="-9375" b="-211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55F10078-C9D3-4B1E-87F2-2434ED4ED4D2}"/>
                    </a:ext>
                  </a:extLst>
                </p:cNvPr>
                <p:cNvSpPr/>
                <p:nvPr/>
              </p:nvSpPr>
              <p:spPr>
                <a:xfrm>
                  <a:off x="3121622" y="1889318"/>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i="1">
                                <a:latin typeface="Cambria Math" panose="02040503050406030204" pitchFamily="18" charset="0"/>
                              </a:rPr>
                              <m:t>1</m:t>
                            </m:r>
                          </m:sub>
                          <m:sup>
                            <m:r>
                              <a:rPr lang="de-DE" i="1" smtClean="0">
                                <a:latin typeface="Cambria Math" panose="02040503050406030204" pitchFamily="18" charset="0"/>
                              </a:rPr>
                              <m:t>2</m:t>
                            </m:r>
                          </m:sup>
                        </m:sSubSup>
                      </m:oMath>
                    </m:oMathPara>
                  </a14:m>
                  <a:endParaRPr lang="en-GB" dirty="0"/>
                </a:p>
              </p:txBody>
            </p:sp>
          </mc:Choice>
          <mc:Fallback xmlns="">
            <p:sp>
              <p:nvSpPr>
                <p:cNvPr id="155" name="Rectangle 154">
                  <a:extLst>
                    <a:ext uri="{FF2B5EF4-FFF2-40B4-BE49-F238E27FC236}">
                      <a16:creationId xmlns:a16="http://schemas.microsoft.com/office/drawing/2014/main" id="{55F10078-C9D3-4B1E-87F2-2434ED4ED4D2}"/>
                    </a:ext>
                  </a:extLst>
                </p:cNvPr>
                <p:cNvSpPr>
                  <a:spLocks noRot="1" noChangeAspect="1" noMove="1" noResize="1" noEditPoints="1" noAdjustHandles="1" noChangeArrowheads="1" noChangeShapeType="1" noTextEdit="1"/>
                </p:cNvSpPr>
                <p:nvPr/>
              </p:nvSpPr>
              <p:spPr>
                <a:xfrm>
                  <a:off x="3121622" y="1889318"/>
                  <a:ext cx="475643" cy="372538"/>
                </a:xfrm>
                <a:prstGeom prst="rect">
                  <a:avLst/>
                </a:prstGeom>
                <a:blipFill>
                  <a:blip r:embed="rId12"/>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A22CD1B-5C1A-4F7B-A5D1-4DB755196BE9}"/>
                    </a:ext>
                  </a:extLst>
                </p:cNvPr>
                <p:cNvSpPr/>
                <p:nvPr/>
              </p:nvSpPr>
              <p:spPr>
                <a:xfrm>
                  <a:off x="2997709" y="2895091"/>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b="0" i="1" smtClean="0">
                                <a:latin typeface="Cambria Math" panose="02040503050406030204" pitchFamily="18" charset="0"/>
                              </a:rPr>
                              <m:t>2</m:t>
                            </m:r>
                          </m:sub>
                          <m:sup>
                            <m:r>
                              <a:rPr lang="de-DE" i="1">
                                <a:latin typeface="Cambria Math" panose="02040503050406030204" pitchFamily="18" charset="0"/>
                              </a:rPr>
                              <m:t>2</m:t>
                            </m:r>
                          </m:sup>
                        </m:sSubSup>
                      </m:oMath>
                    </m:oMathPara>
                  </a14:m>
                  <a:endParaRPr lang="en-GB" dirty="0"/>
                </a:p>
              </p:txBody>
            </p:sp>
          </mc:Choice>
          <mc:Fallback xmlns="">
            <p:sp>
              <p:nvSpPr>
                <p:cNvPr id="156" name="Rectangle 155">
                  <a:extLst>
                    <a:ext uri="{FF2B5EF4-FFF2-40B4-BE49-F238E27FC236}">
                      <a16:creationId xmlns:a16="http://schemas.microsoft.com/office/drawing/2014/main" id="{EA22CD1B-5C1A-4F7B-A5D1-4DB755196BE9}"/>
                    </a:ext>
                  </a:extLst>
                </p:cNvPr>
                <p:cNvSpPr>
                  <a:spLocks noRot="1" noChangeAspect="1" noMove="1" noResize="1" noEditPoints="1" noAdjustHandles="1" noChangeArrowheads="1" noChangeShapeType="1" noTextEdit="1"/>
                </p:cNvSpPr>
                <p:nvPr/>
              </p:nvSpPr>
              <p:spPr>
                <a:xfrm>
                  <a:off x="2997709" y="2895091"/>
                  <a:ext cx="475643" cy="372538"/>
                </a:xfrm>
                <a:prstGeom prst="rect">
                  <a:avLst/>
                </a:prstGeom>
                <a:blipFill>
                  <a:blip r:embed="rId13"/>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B41BCF92-FA84-404D-826E-73651A640327}"/>
                    </a:ext>
                  </a:extLst>
                </p:cNvPr>
                <p:cNvSpPr/>
                <p:nvPr/>
              </p:nvSpPr>
              <p:spPr>
                <a:xfrm>
                  <a:off x="2962646" y="4058088"/>
                  <a:ext cx="475643" cy="37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b="0" i="1" smtClean="0">
                                <a:latin typeface="Cambria Math" panose="02040503050406030204" pitchFamily="18" charset="0"/>
                              </a:rPr>
                              <m:t>3</m:t>
                            </m:r>
                          </m:sub>
                          <m:sup>
                            <m:r>
                              <a:rPr lang="de-DE" i="1">
                                <a:latin typeface="Cambria Math" panose="02040503050406030204" pitchFamily="18" charset="0"/>
                              </a:rPr>
                              <m:t>2</m:t>
                            </m:r>
                          </m:sup>
                        </m:sSubSup>
                      </m:oMath>
                    </m:oMathPara>
                  </a14:m>
                  <a:endParaRPr lang="en-GB" dirty="0"/>
                </a:p>
              </p:txBody>
            </p:sp>
          </mc:Choice>
          <mc:Fallback xmlns="">
            <p:sp>
              <p:nvSpPr>
                <p:cNvPr id="157" name="Rectangle 156">
                  <a:extLst>
                    <a:ext uri="{FF2B5EF4-FFF2-40B4-BE49-F238E27FC236}">
                      <a16:creationId xmlns:a16="http://schemas.microsoft.com/office/drawing/2014/main" id="{B41BCF92-FA84-404D-826E-73651A640327}"/>
                    </a:ext>
                  </a:extLst>
                </p:cNvPr>
                <p:cNvSpPr>
                  <a:spLocks noRot="1" noChangeAspect="1" noMove="1" noResize="1" noEditPoints="1" noAdjustHandles="1" noChangeArrowheads="1" noChangeShapeType="1" noTextEdit="1"/>
                </p:cNvSpPr>
                <p:nvPr/>
              </p:nvSpPr>
              <p:spPr>
                <a:xfrm>
                  <a:off x="2962646" y="4058088"/>
                  <a:ext cx="475643" cy="374461"/>
                </a:xfrm>
                <a:prstGeom prst="rect">
                  <a:avLst/>
                </a:prstGeom>
                <a:blipFill>
                  <a:blip r:embed="rId14"/>
                  <a:stretch>
                    <a:fillRect/>
                  </a:stretch>
                </a:blipFill>
              </p:spPr>
              <p:txBody>
                <a:bodyPr/>
                <a:lstStyle/>
                <a:p>
                  <a:r>
                    <a:rPr lang="en-GB">
                      <a:noFill/>
                    </a:rPr>
                    <a:t> </a:t>
                  </a:r>
                </a:p>
              </p:txBody>
            </p:sp>
          </mc:Fallback>
        </mc:AlternateContent>
        <p:grpSp>
          <p:nvGrpSpPr>
            <p:cNvPr id="158" name="Group 157">
              <a:extLst>
                <a:ext uri="{FF2B5EF4-FFF2-40B4-BE49-F238E27FC236}">
                  <a16:creationId xmlns:a16="http://schemas.microsoft.com/office/drawing/2014/main" id="{C08307E2-CEAD-4060-9935-391955B19F3D}"/>
                </a:ext>
              </a:extLst>
            </p:cNvPr>
            <p:cNvGrpSpPr/>
            <p:nvPr/>
          </p:nvGrpSpPr>
          <p:grpSpPr>
            <a:xfrm>
              <a:off x="4479644" y="2588904"/>
              <a:ext cx="540000" cy="540000"/>
              <a:chOff x="5256808" y="3354664"/>
              <a:chExt cx="720000" cy="720000"/>
            </a:xfrm>
            <a:solidFill>
              <a:schemeClr val="accent6">
                <a:lumMod val="40000"/>
                <a:lumOff val="60000"/>
              </a:schemeClr>
            </a:solidFill>
          </p:grpSpPr>
          <p:sp>
            <p:nvSpPr>
              <p:cNvPr id="172" name="Oval 171">
                <a:extLst>
                  <a:ext uri="{FF2B5EF4-FFF2-40B4-BE49-F238E27FC236}">
                    <a16:creationId xmlns:a16="http://schemas.microsoft.com/office/drawing/2014/main" id="{F4E04579-87E3-4FD3-ACED-4A51AB2A46E4}"/>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73" name="TextBox 172">
                <a:extLst>
                  <a:ext uri="{FF2B5EF4-FFF2-40B4-BE49-F238E27FC236}">
                    <a16:creationId xmlns:a16="http://schemas.microsoft.com/office/drawing/2014/main" id="{F34BCB4A-D9CB-4F59-9834-1020C2471B8C}"/>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BD05831C-FB5F-4A1E-90A4-E38642763CA5}"/>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74" name="TextBox 173">
                    <a:extLst>
                      <a:ext uri="{FF2B5EF4-FFF2-40B4-BE49-F238E27FC236}">
                        <a16:creationId xmlns:a16="http://schemas.microsoft.com/office/drawing/2014/main" id="{BD05831C-FB5F-4A1E-90A4-E38642763CA5}"/>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5"/>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A5F86EC2-4AC5-4E70-BFD5-5DFF479DE12C}"/>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75" name="TextBox 174">
                    <a:extLst>
                      <a:ext uri="{FF2B5EF4-FFF2-40B4-BE49-F238E27FC236}">
                        <a16:creationId xmlns:a16="http://schemas.microsoft.com/office/drawing/2014/main" id="{A5F86EC2-4AC5-4E70-BFD5-5DFF479DE12C}"/>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6"/>
                    <a:stretch>
                      <a:fillRect l="-45161" t="-4444" r="-38710" b="-35556"/>
                    </a:stretch>
                  </a:blipFill>
                </p:spPr>
                <p:txBody>
                  <a:bodyPr/>
                  <a:lstStyle/>
                  <a:p>
                    <a:r>
                      <a:rPr lang="en-GB">
                        <a:noFill/>
                      </a:rPr>
                      <a:t> </a:t>
                    </a:r>
                  </a:p>
                </p:txBody>
              </p:sp>
            </mc:Fallback>
          </mc:AlternateContent>
          <p:cxnSp>
            <p:nvCxnSpPr>
              <p:cNvPr id="176" name="Straight Connector 175">
                <a:extLst>
                  <a:ext uri="{FF2B5EF4-FFF2-40B4-BE49-F238E27FC236}">
                    <a16:creationId xmlns:a16="http://schemas.microsoft.com/office/drawing/2014/main" id="{382E8CA9-48A5-43EF-9F99-3CAD7591372D}"/>
                  </a:ext>
                </a:extLst>
              </p:cNvPr>
              <p:cNvCxnSpPr>
                <a:stCxn id="172" idx="0"/>
                <a:endCxn id="172"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59" name="Straight Arrow Connector 158">
              <a:extLst>
                <a:ext uri="{FF2B5EF4-FFF2-40B4-BE49-F238E27FC236}">
                  <a16:creationId xmlns:a16="http://schemas.microsoft.com/office/drawing/2014/main" id="{8C107CFF-84AD-4C5D-8567-6D76757837EA}"/>
                </a:ext>
              </a:extLst>
            </p:cNvPr>
            <p:cNvCxnSpPr/>
            <p:nvPr/>
          </p:nvCxnSpPr>
          <p:spPr>
            <a:xfrm flipV="1">
              <a:off x="5019645" y="2858904"/>
              <a:ext cx="356206" cy="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EF9F73F1-7279-4969-AA3C-DF6B19EBEBE8}"/>
                    </a:ext>
                  </a:extLst>
                </p:cNvPr>
                <p:cNvSpPr/>
                <p:nvPr/>
              </p:nvSpPr>
              <p:spPr>
                <a:xfrm>
                  <a:off x="5340503" y="2640416"/>
                  <a:ext cx="657168" cy="370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1</m:t>
                            </m:r>
                          </m:sub>
                          <m:sup>
                            <m:r>
                              <a:rPr lang="de-DE" b="0" i="1" smtClean="0">
                                <a:latin typeface="Cambria Math" panose="02040503050406030204" pitchFamily="18" charset="0"/>
                              </a:rPr>
                              <m:t>𝑜𝑢𝑡</m:t>
                            </m:r>
                          </m:sup>
                        </m:sSubSup>
                      </m:oMath>
                    </m:oMathPara>
                  </a14:m>
                  <a:endParaRPr lang="en-US" dirty="0"/>
                </a:p>
              </p:txBody>
            </p:sp>
          </mc:Choice>
          <mc:Fallback xmlns="">
            <p:sp>
              <p:nvSpPr>
                <p:cNvPr id="160" name="Rectangle 159">
                  <a:extLst>
                    <a:ext uri="{FF2B5EF4-FFF2-40B4-BE49-F238E27FC236}">
                      <a16:creationId xmlns:a16="http://schemas.microsoft.com/office/drawing/2014/main" id="{EF9F73F1-7279-4969-AA3C-DF6B19EBEBE8}"/>
                    </a:ext>
                  </a:extLst>
                </p:cNvPr>
                <p:cNvSpPr>
                  <a:spLocks noRot="1" noChangeAspect="1" noMove="1" noResize="1" noEditPoints="1" noAdjustHandles="1" noChangeArrowheads="1" noChangeShapeType="1" noTextEdit="1"/>
                </p:cNvSpPr>
                <p:nvPr/>
              </p:nvSpPr>
              <p:spPr>
                <a:xfrm>
                  <a:off x="5340503" y="2640416"/>
                  <a:ext cx="657168" cy="370551"/>
                </a:xfrm>
                <a:prstGeom prst="rect">
                  <a:avLst/>
                </a:prstGeom>
                <a:blipFill>
                  <a:blip r:embed="rId17"/>
                  <a:stretch>
                    <a:fillRect b="-1639"/>
                  </a:stretch>
                </a:blipFill>
              </p:spPr>
              <p:txBody>
                <a:bodyPr/>
                <a:lstStyle/>
                <a:p>
                  <a:r>
                    <a:rPr lang="en-GB">
                      <a:noFill/>
                    </a:rPr>
                    <a:t> </a:t>
                  </a:r>
                </a:p>
              </p:txBody>
            </p:sp>
          </mc:Fallback>
        </mc:AlternateContent>
        <p:grpSp>
          <p:nvGrpSpPr>
            <p:cNvPr id="161" name="Group 160">
              <a:extLst>
                <a:ext uri="{FF2B5EF4-FFF2-40B4-BE49-F238E27FC236}">
                  <a16:creationId xmlns:a16="http://schemas.microsoft.com/office/drawing/2014/main" id="{006A141D-0F64-41F4-893E-582361ED7133}"/>
                </a:ext>
              </a:extLst>
            </p:cNvPr>
            <p:cNvGrpSpPr/>
            <p:nvPr/>
          </p:nvGrpSpPr>
          <p:grpSpPr>
            <a:xfrm>
              <a:off x="4483554" y="3712790"/>
              <a:ext cx="540000" cy="540000"/>
              <a:chOff x="5256808" y="3354664"/>
              <a:chExt cx="720000" cy="720000"/>
            </a:xfrm>
            <a:solidFill>
              <a:schemeClr val="accent5">
                <a:lumMod val="10000"/>
                <a:lumOff val="90000"/>
              </a:schemeClr>
            </a:solidFill>
          </p:grpSpPr>
          <p:sp>
            <p:nvSpPr>
              <p:cNvPr id="167" name="Oval 166">
                <a:extLst>
                  <a:ext uri="{FF2B5EF4-FFF2-40B4-BE49-F238E27FC236}">
                    <a16:creationId xmlns:a16="http://schemas.microsoft.com/office/drawing/2014/main" id="{C343F2D4-778B-4384-B964-A162208B43F8}"/>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68" name="TextBox 167">
                <a:extLst>
                  <a:ext uri="{FF2B5EF4-FFF2-40B4-BE49-F238E27FC236}">
                    <a16:creationId xmlns:a16="http://schemas.microsoft.com/office/drawing/2014/main" id="{FEB40288-1928-4454-9E61-B684054C8100}"/>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EE7DBF69-5F7A-4553-8291-C79FD147F544}"/>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69" name="TextBox 168">
                    <a:extLst>
                      <a:ext uri="{FF2B5EF4-FFF2-40B4-BE49-F238E27FC236}">
                        <a16:creationId xmlns:a16="http://schemas.microsoft.com/office/drawing/2014/main" id="{EE7DBF69-5F7A-4553-8291-C79FD147F544}"/>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8"/>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9C29E9A1-F5D4-497D-B1A6-76A3A2C5A818}"/>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70" name="TextBox 169">
                    <a:extLst>
                      <a:ext uri="{FF2B5EF4-FFF2-40B4-BE49-F238E27FC236}">
                        <a16:creationId xmlns:a16="http://schemas.microsoft.com/office/drawing/2014/main" id="{9C29E9A1-F5D4-497D-B1A6-76A3A2C5A818}"/>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9"/>
                    <a:stretch>
                      <a:fillRect l="-46667" t="-2222" r="-43333" b="-35556"/>
                    </a:stretch>
                  </a:blipFill>
                </p:spPr>
                <p:txBody>
                  <a:bodyPr/>
                  <a:lstStyle/>
                  <a:p>
                    <a:r>
                      <a:rPr lang="en-GB">
                        <a:noFill/>
                      </a:rPr>
                      <a:t> </a:t>
                    </a:r>
                  </a:p>
                </p:txBody>
              </p:sp>
            </mc:Fallback>
          </mc:AlternateContent>
          <p:cxnSp>
            <p:nvCxnSpPr>
              <p:cNvPr id="171" name="Straight Connector 170">
                <a:extLst>
                  <a:ext uri="{FF2B5EF4-FFF2-40B4-BE49-F238E27FC236}">
                    <a16:creationId xmlns:a16="http://schemas.microsoft.com/office/drawing/2014/main" id="{FB9F0E8F-71B6-4D04-BB59-DB39A5BDC0CC}"/>
                  </a:ext>
                </a:extLst>
              </p:cNvPr>
              <p:cNvCxnSpPr>
                <a:stCxn id="167" idx="0"/>
                <a:endCxn id="167"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62" name="Straight Arrow Connector 161">
              <a:extLst>
                <a:ext uri="{FF2B5EF4-FFF2-40B4-BE49-F238E27FC236}">
                  <a16:creationId xmlns:a16="http://schemas.microsoft.com/office/drawing/2014/main" id="{8D7CC409-EF8F-4CE4-9A9D-15F4900E91F9}"/>
                </a:ext>
              </a:extLst>
            </p:cNvPr>
            <p:cNvCxnSpPr/>
            <p:nvPr/>
          </p:nvCxnSpPr>
          <p:spPr>
            <a:xfrm flipV="1">
              <a:off x="5023555" y="3982790"/>
              <a:ext cx="356206" cy="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056124A8-C845-40F8-B629-C0920987C7D5}"/>
                    </a:ext>
                  </a:extLst>
                </p:cNvPr>
                <p:cNvSpPr/>
                <p:nvPr/>
              </p:nvSpPr>
              <p:spPr>
                <a:xfrm>
                  <a:off x="5344413" y="3764302"/>
                  <a:ext cx="657168" cy="370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2</m:t>
                            </m:r>
                          </m:sub>
                          <m:sup>
                            <m:r>
                              <a:rPr lang="de-DE" i="1">
                                <a:latin typeface="Cambria Math" panose="02040503050406030204" pitchFamily="18" charset="0"/>
                              </a:rPr>
                              <m:t>𝑜𝑢𝑡</m:t>
                            </m:r>
                          </m:sup>
                        </m:sSubSup>
                      </m:oMath>
                    </m:oMathPara>
                  </a14:m>
                  <a:endParaRPr lang="en-US" dirty="0"/>
                </a:p>
              </p:txBody>
            </p:sp>
          </mc:Choice>
          <mc:Fallback xmlns="">
            <p:sp>
              <p:nvSpPr>
                <p:cNvPr id="163" name="Rectangle 162">
                  <a:extLst>
                    <a:ext uri="{FF2B5EF4-FFF2-40B4-BE49-F238E27FC236}">
                      <a16:creationId xmlns:a16="http://schemas.microsoft.com/office/drawing/2014/main" id="{056124A8-C845-40F8-B629-C0920987C7D5}"/>
                    </a:ext>
                  </a:extLst>
                </p:cNvPr>
                <p:cNvSpPr>
                  <a:spLocks noRot="1" noChangeAspect="1" noMove="1" noResize="1" noEditPoints="1" noAdjustHandles="1" noChangeArrowheads="1" noChangeShapeType="1" noTextEdit="1"/>
                </p:cNvSpPr>
                <p:nvPr/>
              </p:nvSpPr>
              <p:spPr>
                <a:xfrm>
                  <a:off x="5344413" y="3764302"/>
                  <a:ext cx="657168" cy="370551"/>
                </a:xfrm>
                <a:prstGeom prst="rect">
                  <a:avLst/>
                </a:prstGeom>
                <a:blipFill>
                  <a:blip r:embed="rId20"/>
                  <a:stretch>
                    <a:fillRect b="-1639"/>
                  </a:stretch>
                </a:blipFill>
              </p:spPr>
              <p:txBody>
                <a:bodyPr/>
                <a:lstStyle/>
                <a:p>
                  <a:r>
                    <a:rPr lang="en-GB">
                      <a:noFill/>
                    </a:rPr>
                    <a:t> </a:t>
                  </a:r>
                </a:p>
              </p:txBody>
            </p:sp>
          </mc:Fallback>
        </mc:AlternateContent>
        <p:cxnSp>
          <p:nvCxnSpPr>
            <p:cNvPr id="164" name="Straight Arrow Connector 163">
              <a:extLst>
                <a:ext uri="{FF2B5EF4-FFF2-40B4-BE49-F238E27FC236}">
                  <a16:creationId xmlns:a16="http://schemas.microsoft.com/office/drawing/2014/main" id="{0F75381E-4C4E-4845-93EA-302FFD0A9181}"/>
                </a:ext>
              </a:extLst>
            </p:cNvPr>
            <p:cNvCxnSpPr>
              <a:cxnSpLocks/>
              <a:stCxn id="192" idx="6"/>
              <a:endCxn id="167" idx="2"/>
            </p:cNvCxnSpPr>
            <p:nvPr/>
          </p:nvCxnSpPr>
          <p:spPr>
            <a:xfrm>
              <a:off x="3121622" y="2212483"/>
              <a:ext cx="1361932" cy="1770307"/>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D89B804F-BFBB-417F-A27E-7EF8E569BFBE}"/>
                </a:ext>
              </a:extLst>
            </p:cNvPr>
            <p:cNvCxnSpPr>
              <a:cxnSpLocks/>
              <a:stCxn id="187" idx="6"/>
              <a:endCxn id="167" idx="2"/>
            </p:cNvCxnSpPr>
            <p:nvPr/>
          </p:nvCxnSpPr>
          <p:spPr>
            <a:xfrm>
              <a:off x="3121622" y="3410238"/>
              <a:ext cx="1361932" cy="572552"/>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DCBB0301-5C99-422A-AF71-93DBC3FC3B0D}"/>
                </a:ext>
              </a:extLst>
            </p:cNvPr>
            <p:cNvCxnSpPr>
              <a:cxnSpLocks/>
              <a:stCxn id="182" idx="6"/>
              <a:endCxn id="167" idx="2"/>
            </p:cNvCxnSpPr>
            <p:nvPr/>
          </p:nvCxnSpPr>
          <p:spPr>
            <a:xfrm flipV="1">
              <a:off x="3121622" y="3982790"/>
              <a:ext cx="1361932" cy="62520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F891472-7604-450A-AB37-8E081BEF62C8}"/>
                  </a:ext>
                </a:extLst>
              </p:cNvPr>
              <p:cNvSpPr txBox="1"/>
              <p:nvPr/>
            </p:nvSpPr>
            <p:spPr>
              <a:xfrm>
                <a:off x="2797359" y="3520517"/>
                <a:ext cx="937074" cy="384336"/>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2</m:t>
                          </m:r>
                        </m:sub>
                        <m:sup>
                          <m:r>
                            <a:rPr lang="de-DE" b="0" i="1" smtClean="0">
                              <a:latin typeface="Cambria Math" panose="02040503050406030204" pitchFamily="18" charset="0"/>
                            </a:rPr>
                            <m:t>h𝑖𝑑𝑑𝑒𝑛</m:t>
                          </m:r>
                        </m:sup>
                      </m:sSubSup>
                    </m:oMath>
                  </m:oMathPara>
                </a14:m>
                <a:endParaRPr lang="en-GB" dirty="0"/>
              </a:p>
            </p:txBody>
          </p:sp>
        </mc:Choice>
        <mc:Fallback xmlns="">
          <p:sp>
            <p:nvSpPr>
              <p:cNvPr id="33" name="TextBox 32">
                <a:extLst>
                  <a:ext uri="{FF2B5EF4-FFF2-40B4-BE49-F238E27FC236}">
                    <a16:creationId xmlns:a16="http://schemas.microsoft.com/office/drawing/2014/main" id="{9F891472-7604-450A-AB37-8E081BEF62C8}"/>
                  </a:ext>
                </a:extLst>
              </p:cNvPr>
              <p:cNvSpPr txBox="1">
                <a:spLocks noRot="1" noChangeAspect="1" noMove="1" noResize="1" noEditPoints="1" noAdjustHandles="1" noChangeArrowheads="1" noChangeShapeType="1" noTextEdit="1"/>
              </p:cNvSpPr>
              <p:nvPr/>
            </p:nvSpPr>
            <p:spPr>
              <a:xfrm>
                <a:off x="2797359" y="3520517"/>
                <a:ext cx="937074" cy="384336"/>
              </a:xfrm>
              <a:prstGeom prst="rect">
                <a:avLst/>
              </a:prstGeom>
              <a:blipFill>
                <a:blip r:embed="rId21"/>
                <a:stretch>
                  <a:fillRect b="-158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31A09F1-AB89-46CC-9936-EA3399389A48}"/>
                  </a:ext>
                </a:extLst>
              </p:cNvPr>
              <p:cNvSpPr txBox="1"/>
              <p:nvPr/>
            </p:nvSpPr>
            <p:spPr>
              <a:xfrm>
                <a:off x="2778122" y="4762463"/>
                <a:ext cx="937074" cy="385747"/>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3</m:t>
                          </m:r>
                        </m:sub>
                        <m:sup>
                          <m:r>
                            <a:rPr lang="de-DE" b="0" i="1" smtClean="0">
                              <a:latin typeface="Cambria Math" panose="02040503050406030204" pitchFamily="18" charset="0"/>
                            </a:rPr>
                            <m:t>h𝑖𝑑𝑑𝑒𝑛</m:t>
                          </m:r>
                        </m:sup>
                      </m:sSubSup>
                    </m:oMath>
                  </m:oMathPara>
                </a14:m>
                <a:endParaRPr lang="en-GB" dirty="0"/>
              </a:p>
            </p:txBody>
          </p:sp>
        </mc:Choice>
        <mc:Fallback xmlns="">
          <p:sp>
            <p:nvSpPr>
              <p:cNvPr id="35" name="TextBox 34">
                <a:extLst>
                  <a:ext uri="{FF2B5EF4-FFF2-40B4-BE49-F238E27FC236}">
                    <a16:creationId xmlns:a16="http://schemas.microsoft.com/office/drawing/2014/main" id="{431A09F1-AB89-46CC-9936-EA3399389A48}"/>
                  </a:ext>
                </a:extLst>
              </p:cNvPr>
              <p:cNvSpPr txBox="1">
                <a:spLocks noRot="1" noChangeAspect="1" noMove="1" noResize="1" noEditPoints="1" noAdjustHandles="1" noChangeArrowheads="1" noChangeShapeType="1" noTextEdit="1"/>
              </p:cNvSpPr>
              <p:nvPr/>
            </p:nvSpPr>
            <p:spPr>
              <a:xfrm>
                <a:off x="2778122" y="4762463"/>
                <a:ext cx="937074" cy="385747"/>
              </a:xfrm>
              <a:prstGeom prst="rect">
                <a:avLst/>
              </a:prstGeom>
              <a:blipFill>
                <a:blip r:embed="rId22"/>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185AC22-5A51-46BA-B67F-A543B6F2E1B6}"/>
                  </a:ext>
                </a:extLst>
              </p:cNvPr>
              <p:cNvSpPr txBox="1"/>
              <p:nvPr/>
            </p:nvSpPr>
            <p:spPr>
              <a:xfrm>
                <a:off x="2703768" y="2379756"/>
                <a:ext cx="937074" cy="38375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1</m:t>
                          </m:r>
                        </m:sub>
                        <m:sup>
                          <m:r>
                            <a:rPr lang="de-DE" b="0" i="1" smtClean="0">
                              <a:latin typeface="Cambria Math" panose="02040503050406030204" pitchFamily="18" charset="0"/>
                            </a:rPr>
                            <m:t>h𝑖𝑑𝑑𝑒𝑛</m:t>
                          </m:r>
                        </m:sup>
                      </m:sSubSup>
                    </m:oMath>
                  </m:oMathPara>
                </a14:m>
                <a:endParaRPr lang="en-GB" dirty="0"/>
              </a:p>
            </p:txBody>
          </p:sp>
        </mc:Choice>
        <mc:Fallback xmlns="">
          <p:sp>
            <p:nvSpPr>
              <p:cNvPr id="62" name="TextBox 61">
                <a:extLst>
                  <a:ext uri="{FF2B5EF4-FFF2-40B4-BE49-F238E27FC236}">
                    <a16:creationId xmlns:a16="http://schemas.microsoft.com/office/drawing/2014/main" id="{4185AC22-5A51-46BA-B67F-A543B6F2E1B6}"/>
                  </a:ext>
                </a:extLst>
              </p:cNvPr>
              <p:cNvSpPr txBox="1">
                <a:spLocks noRot="1" noChangeAspect="1" noMove="1" noResize="1" noEditPoints="1" noAdjustHandles="1" noChangeArrowheads="1" noChangeShapeType="1" noTextEdit="1"/>
              </p:cNvSpPr>
              <p:nvPr/>
            </p:nvSpPr>
            <p:spPr>
              <a:xfrm>
                <a:off x="2703768" y="2379756"/>
                <a:ext cx="937074" cy="383759"/>
              </a:xfrm>
              <a:prstGeom prst="rect">
                <a:avLst/>
              </a:prstGeom>
              <a:blipFill>
                <a:blip r:embed="rId23"/>
                <a:stretch>
                  <a:fillRect b="-158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CE65845-871F-4684-98E3-C85CCDA154C9}"/>
                  </a:ext>
                </a:extLst>
              </p:cNvPr>
              <p:cNvSpPr txBox="1"/>
              <p:nvPr/>
            </p:nvSpPr>
            <p:spPr>
              <a:xfrm>
                <a:off x="6258118" y="3780830"/>
                <a:ext cx="2526269" cy="845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𝑗𝑖</m:t>
                          </m:r>
                        </m:sub>
                        <m:sup>
                          <m:r>
                            <a:rPr lang="de-DE" i="1">
                              <a:latin typeface="Cambria Math" panose="02040503050406030204" pitchFamily="18" charset="0"/>
                              <a:ea typeface="Cambria Math" panose="02040503050406030204" pitchFamily="18" charset="0"/>
                            </a:rPr>
                            <m:t>𝑙</m:t>
                          </m:r>
                        </m:sup>
                      </m:sSubSup>
                      <m:r>
                        <a:rPr lang="en-US"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m:rPr>
                          <m:sty m:val="p"/>
                        </m:rPr>
                        <a:rPr lang="el-GR" i="1">
                          <a:latin typeface="Cambria Math" panose="02040503050406030204" pitchFamily="18" charset="0"/>
                        </a:rPr>
                        <m:t>η</m:t>
                      </m:r>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𝑗</m:t>
                          </m:r>
                        </m:sub>
                        <m:sup>
                          <m:r>
                            <a:rPr lang="de-DE" i="1">
                              <a:latin typeface="Cambria Math" panose="02040503050406030204" pitchFamily="18" charset="0"/>
                              <a:ea typeface="Cambria Math" panose="02040503050406030204" pitchFamily="18" charset="0"/>
                            </a:rPr>
                            <m:t>𝑙</m:t>
                          </m:r>
                        </m:sup>
                      </m:sSubSup>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𝑜</m:t>
                          </m:r>
                        </m:e>
                        <m:sub>
                          <m:r>
                            <a:rPr lang="de-DE" i="1">
                              <a:latin typeface="Cambria Math" panose="02040503050406030204" pitchFamily="18" charset="0"/>
                              <a:ea typeface="Cambria Math" panose="02040503050406030204" pitchFamily="18" charset="0"/>
                            </a:rPr>
                            <m:t>𝑖</m:t>
                          </m:r>
                        </m:sub>
                        <m:sup>
                          <m:r>
                            <a:rPr lang="de-DE" i="1">
                              <a:latin typeface="Cambria Math" panose="02040503050406030204" pitchFamily="18" charset="0"/>
                              <a:ea typeface="Cambria Math" panose="02040503050406030204" pitchFamily="18" charset="0"/>
                            </a:rPr>
                            <m:t>𝑙</m:t>
                          </m:r>
                          <m:r>
                            <a:rPr lang="de-DE" i="1">
                              <a:latin typeface="Cambria Math" panose="02040503050406030204" pitchFamily="18" charset="0"/>
                              <a:ea typeface="Cambria Math" panose="02040503050406030204" pitchFamily="18" charset="0"/>
                            </a:rPr>
                            <m:t>−1</m:t>
                          </m:r>
                        </m:sup>
                      </m:sSubSup>
                    </m:oMath>
                  </m:oMathPara>
                </a14:m>
                <a:endParaRPr lang="de-DE" dirty="0">
                  <a:ea typeface="Cambria Math" panose="02040503050406030204" pitchFamily="18" charset="0"/>
                </a:endParaRPr>
              </a:p>
              <a:p>
                <a:endParaRPr lang="en-US" sz="1100" dirty="0"/>
              </a:p>
              <a:p>
                <a14:m>
                  <m:oMath xmlns:m="http://schemas.openxmlformats.org/officeDocument/2006/math">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𝑗𝑖</m:t>
                        </m:r>
                      </m:sub>
                      <m:sup>
                        <m:r>
                          <a:rPr lang="de-DE" i="1">
                            <a:latin typeface="Cambria Math" panose="02040503050406030204" pitchFamily="18" charset="0"/>
                            <a:ea typeface="Cambria Math" panose="02040503050406030204" pitchFamily="18" charset="0"/>
                          </a:rPr>
                          <m:t>𝑙</m:t>
                        </m:r>
                      </m:sup>
                    </m:sSub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r>
                      <a:rPr lang="en-US" i="1" dirty="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𝑗𝑖</m:t>
                        </m:r>
                      </m:sub>
                      <m:sup>
                        <m:r>
                          <a:rPr lang="de-DE" i="1">
                            <a:latin typeface="Cambria Math" panose="02040503050406030204" pitchFamily="18" charset="0"/>
                            <a:ea typeface="Cambria Math" panose="02040503050406030204" pitchFamily="18" charset="0"/>
                          </a:rPr>
                          <m:t>𝑙</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oMath>
                </a14:m>
                <a:r>
                  <a:rPr lang="en-US" dirty="0"/>
                  <a:t> +</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𝑗𝑖</m:t>
                        </m:r>
                      </m:sub>
                      <m:sup>
                        <m:r>
                          <a:rPr lang="de-DE" i="1">
                            <a:latin typeface="Cambria Math" panose="02040503050406030204" pitchFamily="18" charset="0"/>
                            <a:ea typeface="Cambria Math" panose="02040503050406030204" pitchFamily="18" charset="0"/>
                          </a:rPr>
                          <m:t>𝑙</m:t>
                        </m:r>
                      </m:sup>
                    </m:sSubSup>
                  </m:oMath>
                </a14:m>
                <a:endParaRPr lang="en-US" dirty="0"/>
              </a:p>
            </p:txBody>
          </p:sp>
        </mc:Choice>
        <mc:Fallback xmlns="">
          <p:sp>
            <p:nvSpPr>
              <p:cNvPr id="6" name="TextBox 5">
                <a:extLst>
                  <a:ext uri="{FF2B5EF4-FFF2-40B4-BE49-F238E27FC236}">
                    <a16:creationId xmlns:a16="http://schemas.microsoft.com/office/drawing/2014/main" id="{7CE65845-871F-4684-98E3-C85CCDA154C9}"/>
                  </a:ext>
                </a:extLst>
              </p:cNvPr>
              <p:cNvSpPr txBox="1">
                <a:spLocks noRot="1" noChangeAspect="1" noMove="1" noResize="1" noEditPoints="1" noAdjustHandles="1" noChangeArrowheads="1" noChangeShapeType="1" noTextEdit="1"/>
              </p:cNvSpPr>
              <p:nvPr/>
            </p:nvSpPr>
            <p:spPr>
              <a:xfrm>
                <a:off x="6258118" y="3780830"/>
                <a:ext cx="2526269" cy="845744"/>
              </a:xfrm>
              <a:prstGeom prst="rect">
                <a:avLst/>
              </a:prstGeom>
              <a:blipFill>
                <a:blip r:embed="rId24"/>
                <a:stretch>
                  <a:fillRect l="-2415" r="-1932" b="-107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257217-DE87-46D9-817F-D12427FF4914}"/>
                  </a:ext>
                </a:extLst>
              </p:cNvPr>
              <p:cNvSpPr txBox="1"/>
              <p:nvPr/>
            </p:nvSpPr>
            <p:spPr>
              <a:xfrm>
                <a:off x="3095991" y="4289322"/>
                <a:ext cx="2528000" cy="334579"/>
              </a:xfrm>
              <a:prstGeom prst="rect">
                <a:avLst/>
              </a:prstGeom>
              <a:solidFill>
                <a:schemeClr val="bg1"/>
              </a:solidFill>
              <a:ln>
                <a:solidFill>
                  <a:schemeClr val="tx1"/>
                </a:solidFill>
              </a:ln>
            </p:spPr>
            <p:txBody>
              <a:bodyPr wrap="none" lIns="0" tIns="0" rIns="0" bIns="0" rtlCol="0">
                <a:spAutoFit/>
              </a:bodyPr>
              <a:lstStyle/>
              <a:p>
                <a14:m>
                  <m:oMath xmlns:m="http://schemas.openxmlformats.org/officeDocument/2006/math">
                    <m:r>
                      <a:rPr lang="en-GB" i="1" smtClean="0">
                        <a:latin typeface="Cambria Math" panose="02040503050406030204" pitchFamily="18" charset="0"/>
                        <a:ea typeface="Cambria Math" panose="02040503050406030204" pitchFamily="18" charset="0"/>
                      </a:rPr>
                      <m:t>∆</m:t>
                    </m:r>
                    <m:sSubSup>
                      <m:sSubSupPr>
                        <m:ctrlPr>
                          <a:rPr lang="en-US"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i="1" dirty="0">
                            <a:latin typeface="Cambria Math" panose="02040503050406030204" pitchFamily="18" charset="0"/>
                            <a:ea typeface="Cambria Math" panose="02040503050406030204" pitchFamily="18" charset="0"/>
                          </a:rPr>
                          <m:t>𝑗𝑘</m:t>
                        </m:r>
                      </m:sub>
                      <m:sup>
                        <m:r>
                          <a:rPr lang="de-DE" i="1" dirty="0">
                            <a:latin typeface="Cambria Math" panose="02040503050406030204" pitchFamily="18" charset="0"/>
                            <a:ea typeface="Cambria Math" panose="02040503050406030204" pitchFamily="18" charset="0"/>
                          </a:rPr>
                          <m:t>𝑜𝑢𝑡</m:t>
                        </m:r>
                      </m:sup>
                    </m:sSubSup>
                    <m:r>
                      <a:rPr lang="en-US"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m:rPr>
                        <m:sty m:val="p"/>
                      </m:rPr>
                      <a:rPr lang="el-GR" i="1">
                        <a:latin typeface="Cambria Math" panose="02040503050406030204" pitchFamily="18" charset="0"/>
                      </a:rPr>
                      <m:t>η</m:t>
                    </m:r>
                    <m:r>
                      <a:rPr lang="de-DE" b="0" i="1" smtClean="0">
                        <a:latin typeface="Cambria Math" panose="02040503050406030204" pitchFamily="18" charset="0"/>
                      </a:rPr>
                      <m:t> </m:t>
                    </m:r>
                    <m:sSubSup>
                      <m:sSubSupPr>
                        <m:ctrlPr>
                          <a:rPr lang="de-DE" b="0"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𝛿</m:t>
                        </m:r>
                      </m:e>
                      <m:sub>
                        <m:r>
                          <a:rPr lang="de-DE" b="0" i="1" smtClean="0">
                            <a:latin typeface="Cambria Math" panose="02040503050406030204" pitchFamily="18" charset="0"/>
                          </a:rPr>
                          <m:t>𝑘</m:t>
                        </m:r>
                      </m:sub>
                      <m:sup>
                        <m:r>
                          <a:rPr lang="de-DE" b="0" i="1" smtClean="0">
                            <a:latin typeface="Cambria Math" panose="02040503050406030204" pitchFamily="18" charset="0"/>
                          </a:rPr>
                          <m:t>𝑜𝑢𝑡</m:t>
                        </m:r>
                      </m:sup>
                    </m:sSubSup>
                  </m:oMath>
                </a14:m>
                <a:r>
                  <a:rPr lang="de-DE" dirty="0"/>
                  <a:t>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 </m:t>
                        </m:r>
                        <m:r>
                          <a:rPr lang="de-DE" i="1">
                            <a:latin typeface="Cambria Math" panose="02040503050406030204" pitchFamily="18" charset="0"/>
                          </a:rPr>
                          <m:t>𝑜</m:t>
                        </m:r>
                      </m:e>
                      <m:sub>
                        <m:r>
                          <a:rPr lang="de-DE" i="1">
                            <a:latin typeface="Cambria Math" panose="02040503050406030204" pitchFamily="18" charset="0"/>
                          </a:rPr>
                          <m:t>𝑗</m:t>
                        </m:r>
                      </m:sub>
                      <m:sup>
                        <m:r>
                          <a:rPr lang="de-DE" i="1">
                            <a:latin typeface="Cambria Math" panose="02040503050406030204" pitchFamily="18" charset="0"/>
                          </a:rPr>
                          <m:t>h𝑖𝑑𝑑𝑒𝑛</m:t>
                        </m:r>
                      </m:sup>
                    </m:sSubSup>
                  </m:oMath>
                </a14:m>
                <a:endParaRPr lang="en-US" dirty="0"/>
              </a:p>
            </p:txBody>
          </p:sp>
        </mc:Choice>
        <mc:Fallback xmlns="">
          <p:sp>
            <p:nvSpPr>
              <p:cNvPr id="7" name="TextBox 6">
                <a:extLst>
                  <a:ext uri="{FF2B5EF4-FFF2-40B4-BE49-F238E27FC236}">
                    <a16:creationId xmlns:a16="http://schemas.microsoft.com/office/drawing/2014/main" id="{51257217-DE87-46D9-817F-D12427FF4914}"/>
                  </a:ext>
                </a:extLst>
              </p:cNvPr>
              <p:cNvSpPr txBox="1">
                <a:spLocks noRot="1" noChangeAspect="1" noMove="1" noResize="1" noEditPoints="1" noAdjustHandles="1" noChangeArrowheads="1" noChangeShapeType="1" noTextEdit="1"/>
              </p:cNvSpPr>
              <p:nvPr/>
            </p:nvSpPr>
            <p:spPr>
              <a:xfrm>
                <a:off x="3095991" y="4289322"/>
                <a:ext cx="2528000" cy="334579"/>
              </a:xfrm>
              <a:prstGeom prst="rect">
                <a:avLst/>
              </a:prstGeom>
              <a:blipFill>
                <a:blip r:embed="rId25"/>
                <a:stretch>
                  <a:fillRect l="-3118" r="-959" b="-21053"/>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397556-AD81-4FC3-9783-7885CBEBD891}"/>
                  </a:ext>
                </a:extLst>
              </p:cNvPr>
              <p:cNvSpPr txBox="1"/>
              <p:nvPr/>
            </p:nvSpPr>
            <p:spPr>
              <a:xfrm>
                <a:off x="196583" y="4306354"/>
                <a:ext cx="2615909" cy="334579"/>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sSubSup>
                        <m:sSubSupPr>
                          <m:ctrlPr>
                            <a:rPr lang="en-US"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𝑤</m:t>
                          </m:r>
                        </m:e>
                        <m:sub>
                          <m:r>
                            <a:rPr lang="de-DE" b="0" i="1" dirty="0" smtClean="0">
                              <a:latin typeface="Cambria Math" panose="02040503050406030204" pitchFamily="18" charset="0"/>
                              <a:ea typeface="Cambria Math" panose="02040503050406030204" pitchFamily="18" charset="0"/>
                            </a:rPr>
                            <m:t>𝑖</m:t>
                          </m:r>
                          <m:r>
                            <a:rPr lang="de-DE" i="1" dirty="0">
                              <a:latin typeface="Cambria Math" panose="02040503050406030204" pitchFamily="18" charset="0"/>
                              <a:ea typeface="Cambria Math" panose="02040503050406030204" pitchFamily="18" charset="0"/>
                            </a:rPr>
                            <m:t>𝑗</m:t>
                          </m:r>
                        </m:sub>
                        <m:sup>
                          <m:r>
                            <a:rPr lang="de-DE" b="0" i="1" dirty="0" smtClean="0">
                              <a:latin typeface="Cambria Math" panose="02040503050406030204" pitchFamily="18" charset="0"/>
                              <a:ea typeface="Cambria Math" panose="02040503050406030204" pitchFamily="18" charset="0"/>
                            </a:rPr>
                            <m:t>h𝑖𝑑𝑑𝑒𝑛</m:t>
                          </m:r>
                        </m:sup>
                      </m:sSubSup>
                      <m:r>
                        <a:rPr lang="en-US"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m:rPr>
                          <m:sty m:val="p"/>
                        </m:rPr>
                        <a:rPr lang="el-GR" i="1">
                          <a:latin typeface="Cambria Math" panose="02040503050406030204" pitchFamily="18" charset="0"/>
                        </a:rPr>
                        <m:t>η</m:t>
                      </m:r>
                      <m:r>
                        <a:rPr lang="de-DE" b="0" i="1" smtClean="0">
                          <a:latin typeface="Cambria Math" panose="02040503050406030204" pitchFamily="18" charset="0"/>
                        </a:rPr>
                        <m:t> </m:t>
                      </m:r>
                      <m:sSubSup>
                        <m:sSubSupPr>
                          <m:ctrlPr>
                            <a:rPr lang="de-DE" b="0"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𝛿</m:t>
                          </m:r>
                        </m:e>
                        <m:sub>
                          <m:r>
                            <a:rPr lang="de-DE" b="0" i="1" smtClean="0">
                              <a:latin typeface="Cambria Math" panose="02040503050406030204" pitchFamily="18" charset="0"/>
                            </a:rPr>
                            <m:t>𝑗</m:t>
                          </m:r>
                        </m:sub>
                        <m:sup>
                          <m:r>
                            <a:rPr lang="de-DE" b="0" i="1" smtClean="0">
                              <a:latin typeface="Cambria Math" panose="02040503050406030204" pitchFamily="18" charset="0"/>
                            </a:rPr>
                            <m:t>h𝑖𝑑𝑑𝑒𝑛</m:t>
                          </m:r>
                        </m:sup>
                      </m:sSubSup>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𝑖</m:t>
                          </m:r>
                        </m:sub>
                      </m:sSub>
                    </m:oMath>
                  </m:oMathPara>
                </a14:m>
                <a:endParaRPr lang="en-US" dirty="0"/>
              </a:p>
            </p:txBody>
          </p:sp>
        </mc:Choice>
        <mc:Fallback xmlns="">
          <p:sp>
            <p:nvSpPr>
              <p:cNvPr id="8" name="TextBox 7">
                <a:extLst>
                  <a:ext uri="{FF2B5EF4-FFF2-40B4-BE49-F238E27FC236}">
                    <a16:creationId xmlns:a16="http://schemas.microsoft.com/office/drawing/2014/main" id="{58397556-AD81-4FC3-9783-7885CBEBD891}"/>
                  </a:ext>
                </a:extLst>
              </p:cNvPr>
              <p:cNvSpPr txBox="1">
                <a:spLocks noRot="1" noChangeAspect="1" noMove="1" noResize="1" noEditPoints="1" noAdjustHandles="1" noChangeArrowheads="1" noChangeShapeType="1" noTextEdit="1"/>
              </p:cNvSpPr>
              <p:nvPr/>
            </p:nvSpPr>
            <p:spPr>
              <a:xfrm>
                <a:off x="196583" y="4306354"/>
                <a:ext cx="2615909" cy="334579"/>
              </a:xfrm>
              <a:prstGeom prst="rect">
                <a:avLst/>
              </a:prstGeom>
              <a:blipFill>
                <a:blip r:embed="rId26"/>
                <a:stretch>
                  <a:fillRect b="-21053"/>
                </a:stretch>
              </a:blipFill>
              <a:ln>
                <a:solidFill>
                  <a:schemeClr val="tx1"/>
                </a:solidFill>
              </a:ln>
            </p:spPr>
            <p:txBody>
              <a:bodyPr/>
              <a:lstStyle/>
              <a:p>
                <a:r>
                  <a:rPr lang="en-GB">
                    <a:noFill/>
                  </a:rPr>
                  <a:t> </a:t>
                </a:r>
              </a:p>
            </p:txBody>
          </p:sp>
        </mc:Fallback>
      </mc:AlternateContent>
      <p:sp>
        <p:nvSpPr>
          <p:cNvPr id="9" name="TextBox 8">
            <a:extLst>
              <a:ext uri="{FF2B5EF4-FFF2-40B4-BE49-F238E27FC236}">
                <a16:creationId xmlns:a16="http://schemas.microsoft.com/office/drawing/2014/main" id="{1E132C27-0BE4-4629-BF81-8E8817DDDDF4}"/>
              </a:ext>
            </a:extLst>
          </p:cNvPr>
          <p:cNvSpPr txBox="1"/>
          <p:nvPr/>
        </p:nvSpPr>
        <p:spPr>
          <a:xfrm>
            <a:off x="433668" y="4967055"/>
            <a:ext cx="65" cy="307777"/>
          </a:xfrm>
          <a:prstGeom prst="rect">
            <a:avLst/>
          </a:prstGeom>
          <a:solidFill>
            <a:schemeClr val="bg1"/>
          </a:solidFill>
        </p:spPr>
        <p:txBody>
          <a:bodyPr wrap="none" lIns="0" tIns="0" rIns="0" bIns="0" rtlCol="0">
            <a:spAutoFit/>
          </a:bodyPr>
          <a:lstStyle/>
          <a:p>
            <a:pPr algn="l">
              <a:lnSpc>
                <a:spcPct val="100000"/>
              </a:lnSpc>
            </a:pPr>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AC84CC-CB47-4EDE-8EE7-F3707E65DC01}"/>
                  </a:ext>
                </a:extLst>
              </p:cNvPr>
              <p:cNvSpPr txBox="1"/>
              <p:nvPr/>
            </p:nvSpPr>
            <p:spPr>
              <a:xfrm>
                <a:off x="489020" y="4748690"/>
                <a:ext cx="769505" cy="184666"/>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𝑖</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=1, …, </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𝑚</m:t>
                      </m:r>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26AC84CC-CB47-4EDE-8EE7-F3707E65DC01}"/>
                  </a:ext>
                </a:extLst>
              </p:cNvPr>
              <p:cNvSpPr txBox="1">
                <a:spLocks noRot="1" noChangeAspect="1" noMove="1" noResize="1" noEditPoints="1" noAdjustHandles="1" noChangeArrowheads="1" noChangeShapeType="1" noTextEdit="1"/>
              </p:cNvSpPr>
              <p:nvPr/>
            </p:nvSpPr>
            <p:spPr>
              <a:xfrm>
                <a:off x="489020" y="4748690"/>
                <a:ext cx="769505" cy="184666"/>
              </a:xfrm>
              <a:prstGeom prst="rect">
                <a:avLst/>
              </a:prstGeom>
              <a:blipFill>
                <a:blip r:embed="rId27"/>
                <a:stretch>
                  <a:fillRect l="-3175" r="-2381"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4EF0D83-7934-434E-9E4B-C3E474BB8248}"/>
                  </a:ext>
                </a:extLst>
              </p:cNvPr>
              <p:cNvSpPr txBox="1"/>
              <p:nvPr/>
            </p:nvSpPr>
            <p:spPr>
              <a:xfrm>
                <a:off x="496321" y="5038945"/>
                <a:ext cx="731995" cy="184666"/>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𝑗</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=1, …, </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h</m:t>
                      </m:r>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F4EF0D83-7934-434E-9E4B-C3E474BB8248}"/>
                  </a:ext>
                </a:extLst>
              </p:cNvPr>
              <p:cNvSpPr txBox="1">
                <a:spLocks noRot="1" noChangeAspect="1" noMove="1" noResize="1" noEditPoints="1" noAdjustHandles="1" noChangeArrowheads="1" noChangeShapeType="1" noTextEdit="1"/>
              </p:cNvSpPr>
              <p:nvPr/>
            </p:nvSpPr>
            <p:spPr>
              <a:xfrm>
                <a:off x="496321" y="5038945"/>
                <a:ext cx="731995" cy="184666"/>
              </a:xfrm>
              <a:prstGeom prst="rect">
                <a:avLst/>
              </a:prstGeom>
              <a:blipFill>
                <a:blip r:embed="rId28"/>
                <a:stretch>
                  <a:fillRect l="-5833"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0F1029-9CE9-4082-8D02-5AC432477EAE}"/>
                  </a:ext>
                </a:extLst>
              </p:cNvPr>
              <p:cNvSpPr txBox="1"/>
              <p:nvPr/>
            </p:nvSpPr>
            <p:spPr>
              <a:xfrm>
                <a:off x="4298706" y="4745809"/>
                <a:ext cx="731995" cy="184666"/>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𝑗</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=1, …, </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h</m:t>
                      </m:r>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8B0F1029-9CE9-4082-8D02-5AC432477EAE}"/>
                  </a:ext>
                </a:extLst>
              </p:cNvPr>
              <p:cNvSpPr txBox="1">
                <a:spLocks noRot="1" noChangeAspect="1" noMove="1" noResize="1" noEditPoints="1" noAdjustHandles="1" noChangeArrowheads="1" noChangeShapeType="1" noTextEdit="1"/>
              </p:cNvSpPr>
              <p:nvPr/>
            </p:nvSpPr>
            <p:spPr>
              <a:xfrm>
                <a:off x="4298706" y="4745809"/>
                <a:ext cx="731995" cy="184666"/>
              </a:xfrm>
              <a:prstGeom prst="rect">
                <a:avLst/>
              </a:prstGeom>
              <a:blipFill>
                <a:blip r:embed="rId28"/>
                <a:stretch>
                  <a:fillRect l="-5833" r="-5000"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943415-ECEC-4E06-B888-2156D8BB9F4A}"/>
                  </a:ext>
                </a:extLst>
              </p:cNvPr>
              <p:cNvSpPr txBox="1"/>
              <p:nvPr/>
            </p:nvSpPr>
            <p:spPr>
              <a:xfrm>
                <a:off x="4299870" y="5034766"/>
                <a:ext cx="765914" cy="184666"/>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𝑘</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=1, …, </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𝑛</m:t>
                      </m:r>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B1943415-ECEC-4E06-B888-2156D8BB9F4A}"/>
                  </a:ext>
                </a:extLst>
              </p:cNvPr>
              <p:cNvSpPr txBox="1">
                <a:spLocks noRot="1" noChangeAspect="1" noMove="1" noResize="1" noEditPoints="1" noAdjustHandles="1" noChangeArrowheads="1" noChangeShapeType="1" noTextEdit="1"/>
              </p:cNvSpPr>
              <p:nvPr/>
            </p:nvSpPr>
            <p:spPr>
              <a:xfrm>
                <a:off x="4299870" y="5034766"/>
                <a:ext cx="765914" cy="184666"/>
              </a:xfrm>
              <a:prstGeom prst="rect">
                <a:avLst/>
              </a:prstGeom>
              <a:blipFill>
                <a:blip r:embed="rId29"/>
                <a:stretch>
                  <a:fillRect l="-3968" r="-1587" b="-10000"/>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43008570-960B-49C7-B39A-A96D04DC209A}"/>
              </a:ext>
            </a:extLst>
          </p:cNvPr>
          <p:cNvSpPr txBox="1"/>
          <p:nvPr/>
        </p:nvSpPr>
        <p:spPr>
          <a:xfrm>
            <a:off x="1573459" y="4762463"/>
            <a:ext cx="493725"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inputs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93" name="Straight Arrow Connector 92">
            <a:extLst>
              <a:ext uri="{FF2B5EF4-FFF2-40B4-BE49-F238E27FC236}">
                <a16:creationId xmlns:a16="http://schemas.microsoft.com/office/drawing/2014/main" id="{CCF22696-CB44-41EA-8300-68B2651B65E4}"/>
              </a:ext>
            </a:extLst>
          </p:cNvPr>
          <p:cNvCxnSpPr>
            <a:cxnSpLocks/>
            <a:stCxn id="15" idx="1"/>
            <a:endCxn id="10" idx="3"/>
          </p:cNvCxnSpPr>
          <p:nvPr/>
        </p:nvCxnSpPr>
        <p:spPr>
          <a:xfrm flipH="1" flipV="1">
            <a:off x="1258525" y="4841023"/>
            <a:ext cx="314934" cy="60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F1DC947D-442C-4BB5-9F21-0B04E32E1392}"/>
              </a:ext>
            </a:extLst>
          </p:cNvPr>
          <p:cNvSpPr/>
          <p:nvPr/>
        </p:nvSpPr>
        <p:spPr>
          <a:xfrm>
            <a:off x="1072973" y="4749053"/>
            <a:ext cx="194982"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49BF6EF1-6E39-4366-9099-0CE712493FA7}"/>
              </a:ext>
            </a:extLst>
          </p:cNvPr>
          <p:cNvSpPr/>
          <p:nvPr/>
        </p:nvSpPr>
        <p:spPr>
          <a:xfrm>
            <a:off x="1082474" y="5019462"/>
            <a:ext cx="194982"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76F965B6-7BB7-46CC-A0A4-55FDC15D074E}"/>
              </a:ext>
            </a:extLst>
          </p:cNvPr>
          <p:cNvSpPr txBox="1"/>
          <p:nvPr/>
        </p:nvSpPr>
        <p:spPr>
          <a:xfrm>
            <a:off x="1609672" y="5053908"/>
            <a:ext cx="878446"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hidden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01" name="Straight Arrow Connector 100">
            <a:extLst>
              <a:ext uri="{FF2B5EF4-FFF2-40B4-BE49-F238E27FC236}">
                <a16:creationId xmlns:a16="http://schemas.microsoft.com/office/drawing/2014/main" id="{FA2EB197-6573-400C-A032-6F67856FED9A}"/>
              </a:ext>
            </a:extLst>
          </p:cNvPr>
          <p:cNvCxnSpPr>
            <a:cxnSpLocks/>
          </p:cNvCxnSpPr>
          <p:nvPr/>
        </p:nvCxnSpPr>
        <p:spPr>
          <a:xfrm flipH="1" flipV="1">
            <a:off x="1267955" y="5132469"/>
            <a:ext cx="314934" cy="60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23E7DB0E-AE09-4AEE-A37A-0F65D3D6762A}"/>
              </a:ext>
            </a:extLst>
          </p:cNvPr>
          <p:cNvSpPr txBox="1"/>
          <p:nvPr/>
        </p:nvSpPr>
        <p:spPr>
          <a:xfrm>
            <a:off x="5416066" y="5047830"/>
            <a:ext cx="578685"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outputs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03" name="Straight Arrow Connector 102">
            <a:extLst>
              <a:ext uri="{FF2B5EF4-FFF2-40B4-BE49-F238E27FC236}">
                <a16:creationId xmlns:a16="http://schemas.microsoft.com/office/drawing/2014/main" id="{6A45100F-DD31-4B50-A3D0-55E63E14EB84}"/>
              </a:ext>
            </a:extLst>
          </p:cNvPr>
          <p:cNvCxnSpPr>
            <a:cxnSpLocks/>
            <a:stCxn id="102" idx="1"/>
          </p:cNvCxnSpPr>
          <p:nvPr/>
        </p:nvCxnSpPr>
        <p:spPr>
          <a:xfrm flipH="1" flipV="1">
            <a:off x="5101132" y="5126391"/>
            <a:ext cx="314934" cy="60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A52214D4-4AD0-411B-B526-8D3AD42BA2AF}"/>
              </a:ext>
            </a:extLst>
          </p:cNvPr>
          <p:cNvSpPr/>
          <p:nvPr/>
        </p:nvSpPr>
        <p:spPr>
          <a:xfrm>
            <a:off x="4915580" y="5034420"/>
            <a:ext cx="194982"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3474673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655-9520-5E43-A1CF-282741201094}"/>
              </a:ext>
            </a:extLst>
          </p:cNvPr>
          <p:cNvSpPr>
            <a:spLocks noGrp="1"/>
          </p:cNvSpPr>
          <p:nvPr>
            <p:ph type="title"/>
          </p:nvPr>
        </p:nvSpPr>
        <p:spPr/>
        <p:txBody>
          <a:bodyPr/>
          <a:lstStyle/>
          <a:p>
            <a:r>
              <a:rPr lang="de-DE" dirty="0"/>
              <a:t>Step 3: Learning after </a:t>
            </a:r>
            <a:r>
              <a:rPr lang="de-DE" b="1" dirty="0"/>
              <a:t>all</a:t>
            </a:r>
            <a:r>
              <a:rPr lang="de-DE" dirty="0"/>
              <a:t> training patterns</a:t>
            </a:r>
            <a:endParaRPr lang="en-US" dirty="0"/>
          </a:p>
        </p:txBody>
      </p:sp>
      <p:sp>
        <p:nvSpPr>
          <p:cNvPr id="41" name="TextBox 40">
            <a:extLst>
              <a:ext uri="{FF2B5EF4-FFF2-40B4-BE49-F238E27FC236}">
                <a16:creationId xmlns:a16="http://schemas.microsoft.com/office/drawing/2014/main" id="{C6664AC9-BF55-464B-82BE-7A72756AFDD0}"/>
              </a:ext>
            </a:extLst>
          </p:cNvPr>
          <p:cNvSpPr txBox="1"/>
          <p:nvPr/>
        </p:nvSpPr>
        <p:spPr>
          <a:xfrm>
            <a:off x="587906" y="1141803"/>
            <a:ext cx="761748"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Input </a:t>
            </a:r>
          </a:p>
          <a:p>
            <a:pPr algn="ctr"/>
            <a:r>
              <a:rPr lang="en-US" dirty="0">
                <a:latin typeface="Arial" panose="020B0604020202020204" pitchFamily="34" charset="0"/>
                <a:cs typeface="Arial" panose="020B0604020202020204" pitchFamily="34" charset="0"/>
              </a:rPr>
              <a:t>Layer</a:t>
            </a:r>
          </a:p>
        </p:txBody>
      </p:sp>
      <p:sp>
        <p:nvSpPr>
          <p:cNvPr id="43" name="TextBox 42">
            <a:extLst>
              <a:ext uri="{FF2B5EF4-FFF2-40B4-BE49-F238E27FC236}">
                <a16:creationId xmlns:a16="http://schemas.microsoft.com/office/drawing/2014/main" id="{5FBEA369-1C9E-2347-B7AB-A2F4F93D4937}"/>
              </a:ext>
            </a:extLst>
          </p:cNvPr>
          <p:cNvSpPr txBox="1"/>
          <p:nvPr/>
        </p:nvSpPr>
        <p:spPr>
          <a:xfrm>
            <a:off x="2376050" y="1141803"/>
            <a:ext cx="979756"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Hidden </a:t>
            </a:r>
          </a:p>
          <a:p>
            <a:pPr algn="ctr"/>
            <a:r>
              <a:rPr lang="en-US" dirty="0">
                <a:latin typeface="Arial" panose="020B0604020202020204" pitchFamily="34" charset="0"/>
                <a:cs typeface="Arial" panose="020B0604020202020204" pitchFamily="34" charset="0"/>
              </a:rPr>
              <a:t>Layer</a:t>
            </a:r>
          </a:p>
        </p:txBody>
      </p:sp>
      <p:sp>
        <p:nvSpPr>
          <p:cNvPr id="44" name="TextBox 43">
            <a:extLst>
              <a:ext uri="{FF2B5EF4-FFF2-40B4-BE49-F238E27FC236}">
                <a16:creationId xmlns:a16="http://schemas.microsoft.com/office/drawing/2014/main" id="{4D5C9501-8C0F-1744-AFAD-F52371EA94C9}"/>
              </a:ext>
            </a:extLst>
          </p:cNvPr>
          <p:cNvSpPr txBox="1"/>
          <p:nvPr/>
        </p:nvSpPr>
        <p:spPr>
          <a:xfrm>
            <a:off x="4279003" y="1141803"/>
            <a:ext cx="941284"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Output </a:t>
            </a:r>
          </a:p>
          <a:p>
            <a:pPr algn="ctr"/>
            <a:r>
              <a:rPr lang="en-US" dirty="0">
                <a:latin typeface="Arial" panose="020B0604020202020204" pitchFamily="34" charset="0"/>
                <a:cs typeface="Arial" panose="020B0604020202020204" pitchFamily="34" charset="0"/>
              </a:rPr>
              <a:t>Layer</a:t>
            </a:r>
          </a:p>
        </p:txBody>
      </p:sp>
      <p:sp>
        <p:nvSpPr>
          <p:cNvPr id="45" name="TextBox 44">
            <a:extLst>
              <a:ext uri="{FF2B5EF4-FFF2-40B4-BE49-F238E27FC236}">
                <a16:creationId xmlns:a16="http://schemas.microsoft.com/office/drawing/2014/main" id="{A8A41502-59C7-2841-8D54-80B0E95A2FB5}"/>
              </a:ext>
            </a:extLst>
          </p:cNvPr>
          <p:cNvSpPr txBox="1"/>
          <p:nvPr/>
        </p:nvSpPr>
        <p:spPr>
          <a:xfrm>
            <a:off x="6640079" y="2685134"/>
            <a:ext cx="2135008"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Weight Update after </a:t>
            </a:r>
            <a:r>
              <a:rPr lang="en-US" b="1" dirty="0">
                <a:latin typeface="Arial" panose="020B0604020202020204" pitchFamily="34" charset="0"/>
                <a:cs typeface="Arial" panose="020B0604020202020204" pitchFamily="34" charset="0"/>
              </a:rPr>
              <a:t>all</a:t>
            </a:r>
            <a:r>
              <a:rPr lang="en-US" dirty="0">
                <a:latin typeface="Arial" panose="020B0604020202020204" pitchFamily="34" charset="0"/>
                <a:cs typeface="Arial" panose="020B0604020202020204" pitchFamily="34" charset="0"/>
              </a:rPr>
              <a:t> training examples:</a:t>
            </a:r>
          </a:p>
        </p:txBody>
      </p:sp>
      <p:sp>
        <p:nvSpPr>
          <p:cNvPr id="5" name="Oval 4">
            <a:extLst>
              <a:ext uri="{FF2B5EF4-FFF2-40B4-BE49-F238E27FC236}">
                <a16:creationId xmlns:a16="http://schemas.microsoft.com/office/drawing/2014/main" id="{8B641CC6-6A70-47CC-9B13-888C38CD80B8}"/>
              </a:ext>
            </a:extLst>
          </p:cNvPr>
          <p:cNvSpPr/>
          <p:nvPr/>
        </p:nvSpPr>
        <p:spPr>
          <a:xfrm>
            <a:off x="5398832" y="3140238"/>
            <a:ext cx="614789" cy="505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D033317C-5F82-4695-9866-A7642477AB9D}"/>
              </a:ext>
            </a:extLst>
          </p:cNvPr>
          <p:cNvSpPr txBox="1"/>
          <p:nvPr/>
        </p:nvSpPr>
        <p:spPr>
          <a:xfrm>
            <a:off x="5399809" y="3191844"/>
            <a:ext cx="694995" cy="461665"/>
          </a:xfrm>
          <a:prstGeom prst="rect">
            <a:avLst/>
          </a:prstGeom>
          <a:noFill/>
          <a:ln>
            <a:noFill/>
          </a:ln>
        </p:spPr>
        <p:txBody>
          <a:bodyPr wrap="square" rtlCol="0">
            <a:spAutoFit/>
          </a:bodyPr>
          <a:lstStyle/>
          <a:p>
            <a:r>
              <a:rPr lang="el-GR" sz="2400" b="1" dirty="0"/>
              <a:t>δ</a:t>
            </a:r>
            <a:r>
              <a:rPr lang="de-DE" sz="2400" baseline="30000" dirty="0"/>
              <a:t>out</a:t>
            </a:r>
            <a:endParaRPr lang="en-GB" sz="2400" dirty="0"/>
          </a:p>
        </p:txBody>
      </p:sp>
      <p:sp>
        <p:nvSpPr>
          <p:cNvPr id="55" name="Arrow: Right 54">
            <a:extLst>
              <a:ext uri="{FF2B5EF4-FFF2-40B4-BE49-F238E27FC236}">
                <a16:creationId xmlns:a16="http://schemas.microsoft.com/office/drawing/2014/main" id="{7CAD2DE7-9E9D-4092-8004-1579C4A2FF5A}"/>
              </a:ext>
            </a:extLst>
          </p:cNvPr>
          <p:cNvSpPr/>
          <p:nvPr/>
        </p:nvSpPr>
        <p:spPr>
          <a:xfrm rot="10800000">
            <a:off x="700227" y="695807"/>
            <a:ext cx="43314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103" descr="https://files.slack.com/files-pri/T0KM25D0C-FRAHB3FT3/screenshot_2019-12-12_at_13.36.54.png">
            <a:extLst>
              <a:ext uri="{FF2B5EF4-FFF2-40B4-BE49-F238E27FC236}">
                <a16:creationId xmlns:a16="http://schemas.microsoft.com/office/drawing/2014/main" id="{1C674B07-5CE3-472B-9A4C-4D2C92CC27B9}"/>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39" name="Group 138">
            <a:extLst>
              <a:ext uri="{FF2B5EF4-FFF2-40B4-BE49-F238E27FC236}">
                <a16:creationId xmlns:a16="http://schemas.microsoft.com/office/drawing/2014/main" id="{D41EF7CF-F609-4A20-A33B-649C8BED8391}"/>
              </a:ext>
            </a:extLst>
          </p:cNvPr>
          <p:cNvGrpSpPr/>
          <p:nvPr/>
        </p:nvGrpSpPr>
        <p:grpSpPr>
          <a:xfrm>
            <a:off x="546895" y="1978379"/>
            <a:ext cx="5176057" cy="2988676"/>
            <a:chOff x="825524" y="1889318"/>
            <a:chExt cx="5176057" cy="2988676"/>
          </a:xfrm>
        </p:grpSpPr>
        <p:grpSp>
          <p:nvGrpSpPr>
            <p:cNvPr id="140" name="Group 139">
              <a:extLst>
                <a:ext uri="{FF2B5EF4-FFF2-40B4-BE49-F238E27FC236}">
                  <a16:creationId xmlns:a16="http://schemas.microsoft.com/office/drawing/2014/main" id="{B73BBA58-8442-4ACD-9ECC-7C09F323984D}"/>
                </a:ext>
              </a:extLst>
            </p:cNvPr>
            <p:cNvGrpSpPr/>
            <p:nvPr/>
          </p:nvGrpSpPr>
          <p:grpSpPr>
            <a:xfrm>
              <a:off x="825524" y="2690904"/>
              <a:ext cx="285172" cy="1425632"/>
              <a:chOff x="1100697" y="3206871"/>
              <a:chExt cx="380230" cy="1900843"/>
            </a:xfrm>
          </p:grpSpPr>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C86421ED-3A6B-4B49-A6CB-F41FB3BCCC26}"/>
                      </a:ext>
                    </a:extLst>
                  </p:cNvPr>
                  <p:cNvSpPr txBox="1"/>
                  <p:nvPr/>
                </p:nvSpPr>
                <p:spPr>
                  <a:xfrm>
                    <a:off x="1100697" y="3206871"/>
                    <a:ext cx="368135"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oMath>
                      </m:oMathPara>
                    </a14:m>
                    <a:endParaRPr lang="en-US" dirty="0"/>
                  </a:p>
                </p:txBody>
              </p:sp>
            </mc:Choice>
            <mc:Fallback xmlns="">
              <p:sp>
                <p:nvSpPr>
                  <p:cNvPr id="196" name="TextBox 195">
                    <a:extLst>
                      <a:ext uri="{FF2B5EF4-FFF2-40B4-BE49-F238E27FC236}">
                        <a16:creationId xmlns:a16="http://schemas.microsoft.com/office/drawing/2014/main" id="{C86421ED-3A6B-4B49-A6CB-F41FB3BCCC26}"/>
                      </a:ext>
                    </a:extLst>
                  </p:cNvPr>
                  <p:cNvSpPr txBox="1">
                    <a:spLocks noRot="1" noChangeAspect="1" noMove="1" noResize="1" noEditPoints="1" noAdjustHandles="1" noChangeArrowheads="1" noChangeShapeType="1" noTextEdit="1"/>
                  </p:cNvSpPr>
                  <p:nvPr/>
                </p:nvSpPr>
                <p:spPr>
                  <a:xfrm>
                    <a:off x="1100697" y="3206871"/>
                    <a:ext cx="368135" cy="369332"/>
                  </a:xfrm>
                  <a:prstGeom prst="rect">
                    <a:avLst/>
                  </a:prstGeom>
                  <a:blipFill>
                    <a:blip r:embed="rId2"/>
                    <a:stretch>
                      <a:fillRect l="-13333" r="-6667"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0BFA610D-6FD7-4A85-8FCD-EACB8B3156DC}"/>
                      </a:ext>
                    </a:extLst>
                  </p:cNvPr>
                  <p:cNvSpPr txBox="1"/>
                  <p:nvPr/>
                </p:nvSpPr>
                <p:spPr>
                  <a:xfrm>
                    <a:off x="1105695" y="4738382"/>
                    <a:ext cx="375232"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2</m:t>
                              </m:r>
                            </m:sub>
                          </m:sSub>
                        </m:oMath>
                      </m:oMathPara>
                    </a14:m>
                    <a:endParaRPr lang="en-US" dirty="0"/>
                  </a:p>
                </p:txBody>
              </p:sp>
            </mc:Choice>
            <mc:Fallback xmlns="">
              <p:sp>
                <p:nvSpPr>
                  <p:cNvPr id="197" name="TextBox 196">
                    <a:extLst>
                      <a:ext uri="{FF2B5EF4-FFF2-40B4-BE49-F238E27FC236}">
                        <a16:creationId xmlns:a16="http://schemas.microsoft.com/office/drawing/2014/main" id="{0BFA610D-6FD7-4A85-8FCD-EACB8B3156DC}"/>
                      </a:ext>
                    </a:extLst>
                  </p:cNvPr>
                  <p:cNvSpPr txBox="1">
                    <a:spLocks noRot="1" noChangeAspect="1" noMove="1" noResize="1" noEditPoints="1" noAdjustHandles="1" noChangeArrowheads="1" noChangeShapeType="1" noTextEdit="1"/>
                  </p:cNvSpPr>
                  <p:nvPr/>
                </p:nvSpPr>
                <p:spPr>
                  <a:xfrm>
                    <a:off x="1105695" y="4738382"/>
                    <a:ext cx="375232" cy="369332"/>
                  </a:xfrm>
                  <a:prstGeom prst="rect">
                    <a:avLst/>
                  </a:prstGeom>
                  <a:blipFill>
                    <a:blip r:embed="rId3"/>
                    <a:stretch>
                      <a:fillRect l="-13043" r="-8696" b="-15217"/>
                    </a:stretch>
                  </a:blipFill>
                </p:spPr>
                <p:txBody>
                  <a:bodyPr/>
                  <a:lstStyle/>
                  <a:p>
                    <a:r>
                      <a:rPr lang="en-GB">
                        <a:noFill/>
                      </a:rPr>
                      <a:t> </a:t>
                    </a:r>
                  </a:p>
                </p:txBody>
              </p:sp>
            </mc:Fallback>
          </mc:AlternateContent>
        </p:grpSp>
        <p:sp>
          <p:nvSpPr>
            <p:cNvPr id="141" name="TextBox 140">
              <a:extLst>
                <a:ext uri="{FF2B5EF4-FFF2-40B4-BE49-F238E27FC236}">
                  <a16:creationId xmlns:a16="http://schemas.microsoft.com/office/drawing/2014/main" id="{D7270D09-49FC-4429-9EE6-BDB264919D79}"/>
                </a:ext>
              </a:extLst>
            </p:cNvPr>
            <p:cNvSpPr txBox="1"/>
            <p:nvPr/>
          </p:nvSpPr>
          <p:spPr>
            <a:xfrm>
              <a:off x="2538302" y="2148631"/>
              <a:ext cx="65" cy="207749"/>
            </a:xfrm>
            <a:prstGeom prst="rect">
              <a:avLst/>
            </a:prstGeom>
            <a:noFill/>
          </p:spPr>
          <p:txBody>
            <a:bodyPr wrap="none" lIns="0" tIns="0" rIns="0" bIns="0" rtlCol="0">
              <a:spAutoFit/>
            </a:bodyPr>
            <a:lstStyle/>
            <a:p>
              <a:endParaRPr lang="en-US" sz="1350" dirty="0"/>
            </a:p>
          </p:txBody>
        </p:sp>
        <p:cxnSp>
          <p:nvCxnSpPr>
            <p:cNvPr id="142" name="Straight Arrow Connector 141">
              <a:extLst>
                <a:ext uri="{FF2B5EF4-FFF2-40B4-BE49-F238E27FC236}">
                  <a16:creationId xmlns:a16="http://schemas.microsoft.com/office/drawing/2014/main" id="{E6F32C57-C15F-418A-B294-4D26CFE7DBFE}"/>
                </a:ext>
              </a:extLst>
            </p:cNvPr>
            <p:cNvCxnSpPr>
              <a:cxnSpLocks/>
              <a:endCxn id="192" idx="2"/>
            </p:cNvCxnSpPr>
            <p:nvPr/>
          </p:nvCxnSpPr>
          <p:spPr>
            <a:xfrm flipV="1">
              <a:off x="1223599" y="2212483"/>
              <a:ext cx="1358023" cy="64042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D4432A4F-C83A-4A07-884F-07ED71022717}"/>
                </a:ext>
              </a:extLst>
            </p:cNvPr>
            <p:cNvCxnSpPr>
              <a:cxnSpLocks/>
              <a:endCxn id="187" idx="2"/>
            </p:cNvCxnSpPr>
            <p:nvPr/>
          </p:nvCxnSpPr>
          <p:spPr>
            <a:xfrm>
              <a:off x="1223599" y="2852905"/>
              <a:ext cx="1358023" cy="55733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B63CDA0C-17A1-4D80-B3E9-8018587A3448}"/>
                </a:ext>
              </a:extLst>
            </p:cNvPr>
            <p:cNvCxnSpPr>
              <a:cxnSpLocks/>
              <a:endCxn id="182" idx="2"/>
            </p:cNvCxnSpPr>
            <p:nvPr/>
          </p:nvCxnSpPr>
          <p:spPr>
            <a:xfrm>
              <a:off x="1223599" y="2852905"/>
              <a:ext cx="1358023" cy="1755089"/>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C095BB6-D202-4C12-BB69-B2171C52ED7A}"/>
                </a:ext>
              </a:extLst>
            </p:cNvPr>
            <p:cNvCxnSpPr>
              <a:cxnSpLocks/>
              <a:endCxn id="192" idx="2"/>
            </p:cNvCxnSpPr>
            <p:nvPr/>
          </p:nvCxnSpPr>
          <p:spPr>
            <a:xfrm flipV="1">
              <a:off x="1223599" y="2212483"/>
              <a:ext cx="1358023" cy="1796633"/>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79DD336C-CF4E-46D8-8F18-293BD3E953E3}"/>
                </a:ext>
              </a:extLst>
            </p:cNvPr>
            <p:cNvCxnSpPr>
              <a:cxnSpLocks/>
              <a:endCxn id="187" idx="2"/>
            </p:cNvCxnSpPr>
            <p:nvPr/>
          </p:nvCxnSpPr>
          <p:spPr>
            <a:xfrm flipV="1">
              <a:off x="1223599" y="3410239"/>
              <a:ext cx="1358023" cy="598877"/>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B16B1AD-C39C-46C4-A3B9-64D2D7ADE4B0}"/>
                </a:ext>
              </a:extLst>
            </p:cNvPr>
            <p:cNvCxnSpPr>
              <a:cxnSpLocks/>
              <a:endCxn id="182" idx="2"/>
            </p:cNvCxnSpPr>
            <p:nvPr/>
          </p:nvCxnSpPr>
          <p:spPr>
            <a:xfrm>
              <a:off x="1223599" y="4009116"/>
              <a:ext cx="1358023" cy="598878"/>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765E8FC-3F44-4EED-B52B-18F0683477BC}"/>
                </a:ext>
              </a:extLst>
            </p:cNvPr>
            <p:cNvCxnSpPr>
              <a:cxnSpLocks/>
              <a:stCxn id="192" idx="6"/>
              <a:endCxn id="172" idx="2"/>
            </p:cNvCxnSpPr>
            <p:nvPr/>
          </p:nvCxnSpPr>
          <p:spPr>
            <a:xfrm>
              <a:off x="3121622" y="2212483"/>
              <a:ext cx="1358022" cy="64642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1054C559-75ED-41FB-ABEC-201AFA2C8FFD}"/>
                </a:ext>
              </a:extLst>
            </p:cNvPr>
            <p:cNvCxnSpPr>
              <a:cxnSpLocks/>
              <a:stCxn id="187" idx="6"/>
              <a:endCxn id="172" idx="2"/>
            </p:cNvCxnSpPr>
            <p:nvPr/>
          </p:nvCxnSpPr>
          <p:spPr>
            <a:xfrm flipV="1">
              <a:off x="3121622" y="2858904"/>
              <a:ext cx="1358022" cy="55133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EE6FF081-FB2A-4872-9D7D-84AFA70CA120}"/>
                </a:ext>
              </a:extLst>
            </p:cNvPr>
            <p:cNvCxnSpPr>
              <a:cxnSpLocks/>
              <a:stCxn id="182" idx="6"/>
              <a:endCxn id="172" idx="2"/>
            </p:cNvCxnSpPr>
            <p:nvPr/>
          </p:nvCxnSpPr>
          <p:spPr>
            <a:xfrm flipV="1">
              <a:off x="3121622" y="2858904"/>
              <a:ext cx="1358022" cy="1749090"/>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A8F6667E-DE60-4223-A4E0-A1FE492A279F}"/>
                </a:ext>
              </a:extLst>
            </p:cNvPr>
            <p:cNvGrpSpPr/>
            <p:nvPr/>
          </p:nvGrpSpPr>
          <p:grpSpPr>
            <a:xfrm>
              <a:off x="2581622" y="1942483"/>
              <a:ext cx="540000" cy="2935511"/>
              <a:chOff x="3250470" y="2208977"/>
              <a:chExt cx="720000" cy="3914014"/>
            </a:xfrm>
          </p:grpSpPr>
          <p:grpSp>
            <p:nvGrpSpPr>
              <p:cNvPr id="179" name="Group 178">
                <a:extLst>
                  <a:ext uri="{FF2B5EF4-FFF2-40B4-BE49-F238E27FC236}">
                    <a16:creationId xmlns:a16="http://schemas.microsoft.com/office/drawing/2014/main" id="{C73C9239-975B-4D97-BC8C-A4B5647B8B9B}"/>
                  </a:ext>
                </a:extLst>
              </p:cNvPr>
              <p:cNvGrpSpPr/>
              <p:nvPr/>
            </p:nvGrpSpPr>
            <p:grpSpPr>
              <a:xfrm>
                <a:off x="3250470" y="2208977"/>
                <a:ext cx="720000" cy="720000"/>
                <a:chOff x="3270425" y="2411833"/>
                <a:chExt cx="720000" cy="720000"/>
              </a:xfrm>
            </p:grpSpPr>
            <p:sp>
              <p:nvSpPr>
                <p:cNvPr id="192" name="Oval 191">
                  <a:extLst>
                    <a:ext uri="{FF2B5EF4-FFF2-40B4-BE49-F238E27FC236}">
                      <a16:creationId xmlns:a16="http://schemas.microsoft.com/office/drawing/2014/main" id="{CC89FFDD-884D-4DFD-B080-775301F5A64E}"/>
                    </a:ext>
                  </a:extLst>
                </p:cNvPr>
                <p:cNvSpPr/>
                <p:nvPr/>
              </p:nvSpPr>
              <p:spPr>
                <a:xfrm>
                  <a:off x="3270425" y="2411833"/>
                  <a:ext cx="720000" cy="720000"/>
                </a:xfrm>
                <a:prstGeom prst="ellipse">
                  <a:avLst/>
                </a:prstGeom>
                <a:solidFill>
                  <a:schemeClr val="bg2">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93" name="Straight Connector 192">
                  <a:extLst>
                    <a:ext uri="{FF2B5EF4-FFF2-40B4-BE49-F238E27FC236}">
                      <a16:creationId xmlns:a16="http://schemas.microsoft.com/office/drawing/2014/main" id="{9F6D037C-21A9-418B-8031-61B4B425AFAD}"/>
                    </a:ext>
                  </a:extLst>
                </p:cNvPr>
                <p:cNvCxnSpPr>
                  <a:cxnSpLocks/>
                  <a:stCxn id="192" idx="0"/>
                  <a:endCxn id="192" idx="4"/>
                </p:cNvCxnSpPr>
                <p:nvPr/>
              </p:nvCxnSpPr>
              <p:spPr>
                <a:xfrm>
                  <a:off x="3630425" y="2411833"/>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410F243D-C519-46C1-856C-ACB2DB285008}"/>
                        </a:ext>
                      </a:extLst>
                    </p:cNvPr>
                    <p:cNvSpPr txBox="1"/>
                    <p:nvPr/>
                  </p:nvSpPr>
                  <p:spPr>
                    <a:xfrm>
                      <a:off x="3379398" y="2633333"/>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94" name="TextBox 193">
                      <a:extLst>
                        <a:ext uri="{FF2B5EF4-FFF2-40B4-BE49-F238E27FC236}">
                          <a16:creationId xmlns:a16="http://schemas.microsoft.com/office/drawing/2014/main" id="{410F243D-C519-46C1-856C-ACB2DB285008}"/>
                        </a:ext>
                      </a:extLst>
                    </p:cNvPr>
                    <p:cNvSpPr txBox="1">
                      <a:spLocks noRot="1" noChangeAspect="1" noMove="1" noResize="1" noEditPoints="1" noAdjustHandles="1" noChangeArrowheads="1" noChangeShapeType="1" noTextEdit="1"/>
                    </p:cNvSpPr>
                    <p:nvPr/>
                  </p:nvSpPr>
                  <p:spPr>
                    <a:xfrm>
                      <a:off x="3379398" y="2633333"/>
                      <a:ext cx="215872" cy="276999"/>
                    </a:xfrm>
                    <a:prstGeom prst="rect">
                      <a:avLst/>
                    </a:prstGeom>
                    <a:blipFill>
                      <a:blip r:embed="rId4"/>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B646F1F0-05D7-4961-AA82-477EEA974E89}"/>
                        </a:ext>
                      </a:extLst>
                    </p:cNvPr>
                    <p:cNvSpPr txBox="1"/>
                    <p:nvPr/>
                  </p:nvSpPr>
                  <p:spPr>
                    <a:xfrm>
                      <a:off x="3667600" y="2587168"/>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95" name="TextBox 194">
                      <a:extLst>
                        <a:ext uri="{FF2B5EF4-FFF2-40B4-BE49-F238E27FC236}">
                          <a16:creationId xmlns:a16="http://schemas.microsoft.com/office/drawing/2014/main" id="{B646F1F0-05D7-4961-AA82-477EEA974E89}"/>
                        </a:ext>
                      </a:extLst>
                    </p:cNvPr>
                    <p:cNvSpPr txBox="1">
                      <a:spLocks noRot="1" noChangeAspect="1" noMove="1" noResize="1" noEditPoints="1" noAdjustHandles="1" noChangeArrowheads="1" noChangeShapeType="1" noTextEdit="1"/>
                    </p:cNvSpPr>
                    <p:nvPr/>
                  </p:nvSpPr>
                  <p:spPr>
                    <a:xfrm>
                      <a:off x="3667600" y="2587168"/>
                      <a:ext cx="248359" cy="369332"/>
                    </a:xfrm>
                    <a:prstGeom prst="rect">
                      <a:avLst/>
                    </a:prstGeom>
                    <a:blipFill>
                      <a:blip r:embed="rId5"/>
                      <a:stretch>
                        <a:fillRect l="-46667" t="-2222" r="-43333" b="-35556"/>
                      </a:stretch>
                    </a:blipFill>
                  </p:spPr>
                  <p:txBody>
                    <a:bodyPr/>
                    <a:lstStyle/>
                    <a:p>
                      <a:r>
                        <a:rPr lang="en-GB">
                          <a:noFill/>
                        </a:rPr>
                        <a:t> </a:t>
                      </a:r>
                    </a:p>
                  </p:txBody>
                </p:sp>
              </mc:Fallback>
            </mc:AlternateContent>
          </p:grpSp>
          <p:grpSp>
            <p:nvGrpSpPr>
              <p:cNvPr id="180" name="Group 179">
                <a:extLst>
                  <a:ext uri="{FF2B5EF4-FFF2-40B4-BE49-F238E27FC236}">
                    <a16:creationId xmlns:a16="http://schemas.microsoft.com/office/drawing/2014/main" id="{36C50616-6221-4141-8DE5-6CF73FEDCF99}"/>
                  </a:ext>
                </a:extLst>
              </p:cNvPr>
              <p:cNvGrpSpPr/>
              <p:nvPr/>
            </p:nvGrpSpPr>
            <p:grpSpPr>
              <a:xfrm>
                <a:off x="3250470" y="3805984"/>
                <a:ext cx="720000" cy="720000"/>
                <a:chOff x="3270425" y="3496401"/>
                <a:chExt cx="720000" cy="720000"/>
              </a:xfrm>
            </p:grpSpPr>
            <p:sp>
              <p:nvSpPr>
                <p:cNvPr id="187" name="Oval 186">
                  <a:extLst>
                    <a:ext uri="{FF2B5EF4-FFF2-40B4-BE49-F238E27FC236}">
                      <a16:creationId xmlns:a16="http://schemas.microsoft.com/office/drawing/2014/main" id="{B665B1FC-0CEE-45D4-8A68-49690B244FB4}"/>
                    </a:ext>
                  </a:extLst>
                </p:cNvPr>
                <p:cNvSpPr/>
                <p:nvPr/>
              </p:nvSpPr>
              <p:spPr>
                <a:xfrm>
                  <a:off x="3270425" y="3496401"/>
                  <a:ext cx="720000" cy="720000"/>
                </a:xfrm>
                <a:prstGeom prst="ellipse">
                  <a:avLst/>
                </a:prstGeom>
                <a:solidFill>
                  <a:schemeClr val="bg1">
                    <a:lumMod val="9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88" name="Straight Connector 187">
                  <a:extLst>
                    <a:ext uri="{FF2B5EF4-FFF2-40B4-BE49-F238E27FC236}">
                      <a16:creationId xmlns:a16="http://schemas.microsoft.com/office/drawing/2014/main" id="{275C1657-7871-48D9-8D89-648188FB1D67}"/>
                    </a:ext>
                  </a:extLst>
                </p:cNvPr>
                <p:cNvCxnSpPr>
                  <a:cxnSpLocks/>
                  <a:stCxn id="187" idx="0"/>
                  <a:endCxn id="187" idx="4"/>
                </p:cNvCxnSpPr>
                <p:nvPr/>
              </p:nvCxnSpPr>
              <p:spPr>
                <a:xfrm>
                  <a:off x="3630425" y="3496401"/>
                  <a:ext cx="0" cy="720000"/>
                </a:xfrm>
                <a:prstGeom prst="line">
                  <a:avLst/>
                </a:prstGeom>
                <a:ln w="25400">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89" name="TextBox 188">
                  <a:extLst>
                    <a:ext uri="{FF2B5EF4-FFF2-40B4-BE49-F238E27FC236}">
                      <a16:creationId xmlns:a16="http://schemas.microsoft.com/office/drawing/2014/main" id="{94C4CCF8-47AC-4B3B-BB9C-A6D3AC694661}"/>
                    </a:ext>
                  </a:extLst>
                </p:cNvPr>
                <p:cNvSpPr txBox="1"/>
                <p:nvPr/>
              </p:nvSpPr>
              <p:spPr>
                <a:xfrm>
                  <a:off x="3366302" y="3554090"/>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FBF5326C-FCE4-484C-BBED-72C208A57BEC}"/>
                        </a:ext>
                      </a:extLst>
                    </p:cNvPr>
                    <p:cNvSpPr txBox="1"/>
                    <p:nvPr/>
                  </p:nvSpPr>
                  <p:spPr>
                    <a:xfrm>
                      <a:off x="3361298" y="3703582"/>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90" name="TextBox 189">
                      <a:extLst>
                        <a:ext uri="{FF2B5EF4-FFF2-40B4-BE49-F238E27FC236}">
                          <a16:creationId xmlns:a16="http://schemas.microsoft.com/office/drawing/2014/main" id="{FBF5326C-FCE4-484C-BBED-72C208A57BEC}"/>
                        </a:ext>
                      </a:extLst>
                    </p:cNvPr>
                    <p:cNvSpPr txBox="1">
                      <a:spLocks noRot="1" noChangeAspect="1" noMove="1" noResize="1" noEditPoints="1" noAdjustHandles="1" noChangeArrowheads="1" noChangeShapeType="1" noTextEdit="1"/>
                    </p:cNvSpPr>
                    <p:nvPr/>
                  </p:nvSpPr>
                  <p:spPr>
                    <a:xfrm>
                      <a:off x="3361298" y="3703582"/>
                      <a:ext cx="215872" cy="276999"/>
                    </a:xfrm>
                    <a:prstGeom prst="rect">
                      <a:avLst/>
                    </a:prstGeom>
                    <a:blipFill>
                      <a:blip r:embed="rId6"/>
                      <a:stretch>
                        <a:fillRect l="-40741" t="-2941" r="-33333"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981BAC73-9621-4292-8453-020AF7F1AD3E}"/>
                        </a:ext>
                      </a:extLst>
                    </p:cNvPr>
                    <p:cNvSpPr txBox="1"/>
                    <p:nvPr/>
                  </p:nvSpPr>
                  <p:spPr>
                    <a:xfrm>
                      <a:off x="3649500" y="3657416"/>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91" name="TextBox 190">
                      <a:extLst>
                        <a:ext uri="{FF2B5EF4-FFF2-40B4-BE49-F238E27FC236}">
                          <a16:creationId xmlns:a16="http://schemas.microsoft.com/office/drawing/2014/main" id="{981BAC73-9621-4292-8453-020AF7F1AD3E}"/>
                        </a:ext>
                      </a:extLst>
                    </p:cNvPr>
                    <p:cNvSpPr txBox="1">
                      <a:spLocks noRot="1" noChangeAspect="1" noMove="1" noResize="1" noEditPoints="1" noAdjustHandles="1" noChangeArrowheads="1" noChangeShapeType="1" noTextEdit="1"/>
                    </p:cNvSpPr>
                    <p:nvPr/>
                  </p:nvSpPr>
                  <p:spPr>
                    <a:xfrm>
                      <a:off x="3649500" y="3657416"/>
                      <a:ext cx="248359" cy="369332"/>
                    </a:xfrm>
                    <a:prstGeom prst="rect">
                      <a:avLst/>
                    </a:prstGeom>
                    <a:blipFill>
                      <a:blip r:embed="rId7"/>
                      <a:stretch>
                        <a:fillRect l="-45161" t="-4444" r="-38710" b="-35556"/>
                      </a:stretch>
                    </a:blipFill>
                  </p:spPr>
                  <p:txBody>
                    <a:bodyPr/>
                    <a:lstStyle/>
                    <a:p>
                      <a:r>
                        <a:rPr lang="en-GB">
                          <a:noFill/>
                        </a:rPr>
                        <a:t> </a:t>
                      </a:r>
                    </a:p>
                  </p:txBody>
                </p:sp>
              </mc:Fallback>
            </mc:AlternateContent>
          </p:grpSp>
          <p:grpSp>
            <p:nvGrpSpPr>
              <p:cNvPr id="181" name="Group 180">
                <a:extLst>
                  <a:ext uri="{FF2B5EF4-FFF2-40B4-BE49-F238E27FC236}">
                    <a16:creationId xmlns:a16="http://schemas.microsoft.com/office/drawing/2014/main" id="{DBE05488-9037-43C0-9D5B-2FD1C038FAAB}"/>
                  </a:ext>
                </a:extLst>
              </p:cNvPr>
              <p:cNvGrpSpPr/>
              <p:nvPr/>
            </p:nvGrpSpPr>
            <p:grpSpPr>
              <a:xfrm>
                <a:off x="3250470" y="5402991"/>
                <a:ext cx="720000" cy="720000"/>
                <a:chOff x="3270425" y="4724875"/>
                <a:chExt cx="720000" cy="720000"/>
              </a:xfrm>
            </p:grpSpPr>
            <p:sp>
              <p:nvSpPr>
                <p:cNvPr id="182" name="Oval 181">
                  <a:extLst>
                    <a:ext uri="{FF2B5EF4-FFF2-40B4-BE49-F238E27FC236}">
                      <a16:creationId xmlns:a16="http://schemas.microsoft.com/office/drawing/2014/main" id="{1455412E-BFED-4C7E-A6F8-0B29AF4A28C6}"/>
                    </a:ext>
                  </a:extLst>
                </p:cNvPr>
                <p:cNvSpPr/>
                <p:nvPr/>
              </p:nvSpPr>
              <p:spPr>
                <a:xfrm>
                  <a:off x="3270425" y="4724875"/>
                  <a:ext cx="720000" cy="720000"/>
                </a:xfrm>
                <a:prstGeom prst="ellipse">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83" name="Straight Connector 182">
                  <a:extLst>
                    <a:ext uri="{FF2B5EF4-FFF2-40B4-BE49-F238E27FC236}">
                      <a16:creationId xmlns:a16="http://schemas.microsoft.com/office/drawing/2014/main" id="{4942772C-9CF9-44F0-BCAC-884AF3F43F5B}"/>
                    </a:ext>
                  </a:extLst>
                </p:cNvPr>
                <p:cNvCxnSpPr>
                  <a:cxnSpLocks/>
                  <a:stCxn id="182" idx="0"/>
                  <a:endCxn id="182" idx="4"/>
                </p:cNvCxnSpPr>
                <p:nvPr/>
              </p:nvCxnSpPr>
              <p:spPr>
                <a:xfrm>
                  <a:off x="3630425" y="4724875"/>
                  <a:ext cx="0" cy="720000"/>
                </a:xfrm>
                <a:prstGeom prst="line">
                  <a:avLst/>
                </a:prstGeom>
                <a:ln w="254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61EA100E-3532-4FA4-87FD-904EA13029E5}"/>
                    </a:ext>
                  </a:extLst>
                </p:cNvPr>
                <p:cNvSpPr txBox="1"/>
                <p:nvPr/>
              </p:nvSpPr>
              <p:spPr>
                <a:xfrm>
                  <a:off x="3372373" y="4796883"/>
                  <a:ext cx="87" cy="276999"/>
                </a:xfrm>
                <a:prstGeom prst="rect">
                  <a:avLst/>
                </a:prstGeom>
                <a:no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FAC045BA-B847-46AC-86CD-FCBE2AC07A03}"/>
                        </a:ext>
                      </a:extLst>
                    </p:cNvPr>
                    <p:cNvSpPr txBox="1"/>
                    <p:nvPr/>
                  </p:nvSpPr>
                  <p:spPr>
                    <a:xfrm>
                      <a:off x="3367369" y="4946375"/>
                      <a:ext cx="215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85" name="TextBox 184">
                      <a:extLst>
                        <a:ext uri="{FF2B5EF4-FFF2-40B4-BE49-F238E27FC236}">
                          <a16:creationId xmlns:a16="http://schemas.microsoft.com/office/drawing/2014/main" id="{FAC045BA-B847-46AC-86CD-FCBE2AC07A03}"/>
                        </a:ext>
                      </a:extLst>
                    </p:cNvPr>
                    <p:cNvSpPr txBox="1">
                      <a:spLocks noRot="1" noChangeAspect="1" noMove="1" noResize="1" noEditPoints="1" noAdjustHandles="1" noChangeArrowheads="1" noChangeShapeType="1" noTextEdit="1"/>
                    </p:cNvSpPr>
                    <p:nvPr/>
                  </p:nvSpPr>
                  <p:spPr>
                    <a:xfrm>
                      <a:off x="3367369" y="4946375"/>
                      <a:ext cx="215872" cy="276999"/>
                    </a:xfrm>
                    <a:prstGeom prst="rect">
                      <a:avLst/>
                    </a:prstGeom>
                    <a:blipFill>
                      <a:blip r:embed="rId8"/>
                      <a:stretch>
                        <a:fillRect l="-42308" t="-2857" r="-38462" b="-3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D4F81BCE-ED5E-47CA-AB32-2024CCD19316}"/>
                        </a:ext>
                      </a:extLst>
                    </p:cNvPr>
                    <p:cNvSpPr txBox="1"/>
                    <p:nvPr/>
                  </p:nvSpPr>
                  <p:spPr>
                    <a:xfrm>
                      <a:off x="3655572" y="4900210"/>
                      <a:ext cx="2483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86" name="TextBox 185">
                      <a:extLst>
                        <a:ext uri="{FF2B5EF4-FFF2-40B4-BE49-F238E27FC236}">
                          <a16:creationId xmlns:a16="http://schemas.microsoft.com/office/drawing/2014/main" id="{D4F81BCE-ED5E-47CA-AB32-2024CCD19316}"/>
                        </a:ext>
                      </a:extLst>
                    </p:cNvPr>
                    <p:cNvSpPr txBox="1">
                      <a:spLocks noRot="1" noChangeAspect="1" noMove="1" noResize="1" noEditPoints="1" noAdjustHandles="1" noChangeArrowheads="1" noChangeShapeType="1" noTextEdit="1"/>
                    </p:cNvSpPr>
                    <p:nvPr/>
                  </p:nvSpPr>
                  <p:spPr>
                    <a:xfrm>
                      <a:off x="3655572" y="4900210"/>
                      <a:ext cx="248359" cy="369332"/>
                    </a:xfrm>
                    <a:prstGeom prst="rect">
                      <a:avLst/>
                    </a:prstGeom>
                    <a:blipFill>
                      <a:blip r:embed="rId9"/>
                      <a:stretch>
                        <a:fillRect l="-45161" t="-2222" r="-38710" b="-35556"/>
                      </a:stretch>
                    </a:blipFill>
                  </p:spPr>
                  <p:txBody>
                    <a:bodyPr/>
                    <a:lstStyle/>
                    <a:p>
                      <a:r>
                        <a:rPr lang="en-GB">
                          <a:noFill/>
                        </a:rPr>
                        <a:t> </a:t>
                      </a:r>
                    </a:p>
                  </p:txBody>
                </p:sp>
              </mc:Fallback>
            </mc:AlternateContent>
          </p:grpSp>
        </p:grpSp>
        <p:grpSp>
          <p:nvGrpSpPr>
            <p:cNvPr id="152" name="Group 151">
              <a:extLst>
                <a:ext uri="{FF2B5EF4-FFF2-40B4-BE49-F238E27FC236}">
                  <a16:creationId xmlns:a16="http://schemas.microsoft.com/office/drawing/2014/main" id="{7D104C8F-A2CB-44DE-9792-1D60D40D1AAE}"/>
                </a:ext>
              </a:extLst>
            </p:cNvPr>
            <p:cNvGrpSpPr/>
            <p:nvPr/>
          </p:nvGrpSpPr>
          <p:grpSpPr>
            <a:xfrm>
              <a:off x="4572290" y="3185934"/>
              <a:ext cx="212463" cy="354493"/>
              <a:chOff x="5380335" y="3415591"/>
              <a:chExt cx="283284" cy="472657"/>
            </a:xfrm>
          </p:grpSpPr>
          <p:sp>
            <p:nvSpPr>
              <p:cNvPr id="177" name="TextBox 176">
                <a:extLst>
                  <a:ext uri="{FF2B5EF4-FFF2-40B4-BE49-F238E27FC236}">
                    <a16:creationId xmlns:a16="http://schemas.microsoft.com/office/drawing/2014/main" id="{9F9719EF-886B-432A-9404-505A1AAA4A0F}"/>
                  </a:ext>
                </a:extLst>
              </p:cNvPr>
              <p:cNvSpPr txBox="1"/>
              <p:nvPr/>
            </p:nvSpPr>
            <p:spPr>
              <a:xfrm>
                <a:off x="5380335" y="3415591"/>
                <a:ext cx="87" cy="276999"/>
              </a:xfrm>
              <a:prstGeom prst="rect">
                <a:avLst/>
              </a:prstGeom>
              <a:noFill/>
            </p:spPr>
            <p:txBody>
              <a:bodyPr wrap="none" lIns="0" tIns="0" rIns="0" bIns="0" rtlCol="0">
                <a:spAutoFit/>
              </a:bodyPr>
              <a:lstStyle/>
              <a:p>
                <a:endParaRPr lang="en-US" sz="1350" dirty="0"/>
              </a:p>
            </p:txBody>
          </p:sp>
          <p:sp>
            <p:nvSpPr>
              <p:cNvPr id="178" name="TextBox 177">
                <a:extLst>
                  <a:ext uri="{FF2B5EF4-FFF2-40B4-BE49-F238E27FC236}">
                    <a16:creationId xmlns:a16="http://schemas.microsoft.com/office/drawing/2014/main" id="{ECCEAF10-A0BE-4B53-A4C6-B8FF2C1BA584}"/>
                  </a:ext>
                </a:extLst>
              </p:cNvPr>
              <p:cNvSpPr txBox="1"/>
              <p:nvPr/>
            </p:nvSpPr>
            <p:spPr>
              <a:xfrm>
                <a:off x="5663532" y="3518916"/>
                <a:ext cx="87" cy="369332"/>
              </a:xfrm>
              <a:prstGeom prst="rect">
                <a:avLst/>
              </a:prstGeom>
              <a:noFill/>
            </p:spPr>
            <p:txBody>
              <a:bodyPr wrap="none" lIns="0" tIns="0" rIns="0" bIns="0" rtlCol="0">
                <a:spAutoFit/>
              </a:bodyPr>
              <a:lstStyle/>
              <a:p>
                <a:endParaRPr lang="de-DE" dirty="0">
                  <a:solidFill>
                    <a:schemeClr val="tx1">
                      <a:lumMod val="75000"/>
                    </a:schemeClr>
                  </a:solidFill>
                </a:endParaRPr>
              </a:p>
            </p:txBody>
          </p:sp>
        </p:grp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E23D415B-374D-4676-919D-BBA67DFD5AB4}"/>
                    </a:ext>
                  </a:extLst>
                </p:cNvPr>
                <p:cNvSpPr txBox="1"/>
                <p:nvPr/>
              </p:nvSpPr>
              <p:spPr>
                <a:xfrm>
                  <a:off x="1664550" y="1931480"/>
                  <a:ext cx="391069" cy="28321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𝒙</m:t>
                            </m:r>
                          </m:sub>
                          <m:sup>
                            <m:r>
                              <a:rPr lang="de-DE" b="1" i="1">
                                <a:latin typeface="Cambria Math" panose="02040503050406030204" pitchFamily="18" charset="0"/>
                              </a:rPr>
                              <m:t>𝟐</m:t>
                            </m:r>
                          </m:sup>
                        </m:sSubSup>
                      </m:oMath>
                    </m:oMathPara>
                  </a14:m>
                  <a:endParaRPr lang="de-DE" b="1" dirty="0"/>
                </a:p>
              </p:txBody>
            </p:sp>
          </mc:Choice>
          <mc:Fallback xmlns="">
            <p:sp>
              <p:nvSpPr>
                <p:cNvPr id="153" name="TextBox 152">
                  <a:extLst>
                    <a:ext uri="{FF2B5EF4-FFF2-40B4-BE49-F238E27FC236}">
                      <a16:creationId xmlns:a16="http://schemas.microsoft.com/office/drawing/2014/main" id="{E23D415B-374D-4676-919D-BBA67DFD5AB4}"/>
                    </a:ext>
                  </a:extLst>
                </p:cNvPr>
                <p:cNvSpPr txBox="1">
                  <a:spLocks noRot="1" noChangeAspect="1" noMove="1" noResize="1" noEditPoints="1" noAdjustHandles="1" noChangeArrowheads="1" noChangeShapeType="1" noTextEdit="1"/>
                </p:cNvSpPr>
                <p:nvPr/>
              </p:nvSpPr>
              <p:spPr>
                <a:xfrm>
                  <a:off x="1664550" y="1931480"/>
                  <a:ext cx="391069" cy="283219"/>
                </a:xfrm>
                <a:prstGeom prst="rect">
                  <a:avLst/>
                </a:prstGeom>
                <a:blipFill>
                  <a:blip r:embed="rId10"/>
                  <a:stretch>
                    <a:fillRect l="-12308" t="-4255" r="-6154" b="-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DDB8D6AA-C103-45E8-8FD4-E40C3C64019A}"/>
                    </a:ext>
                  </a:extLst>
                </p:cNvPr>
                <p:cNvSpPr txBox="1"/>
                <p:nvPr/>
              </p:nvSpPr>
              <p:spPr>
                <a:xfrm>
                  <a:off x="3747829" y="1936217"/>
                  <a:ext cx="391069" cy="315023"/>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de-DE" b="1" i="1">
                                <a:latin typeface="Cambria Math" panose="02040503050406030204" pitchFamily="18" charset="0"/>
                              </a:rPr>
                            </m:ctrlPr>
                          </m:sSubSupPr>
                          <m:e>
                            <m:r>
                              <a:rPr lang="de-DE" b="1" i="1">
                                <a:latin typeface="Cambria Math" panose="02040503050406030204" pitchFamily="18" charset="0"/>
                              </a:rPr>
                              <m:t>𝑾</m:t>
                            </m:r>
                          </m:e>
                          <m:sub>
                            <m:r>
                              <a:rPr lang="de-DE" b="1" i="1">
                                <a:latin typeface="Cambria Math" panose="02040503050406030204" pitchFamily="18" charset="0"/>
                              </a:rPr>
                              <m:t>𝒚</m:t>
                            </m:r>
                          </m:sub>
                          <m:sup>
                            <m:r>
                              <a:rPr lang="de-DE" b="1" i="1">
                                <a:latin typeface="Cambria Math" panose="02040503050406030204" pitchFamily="18" charset="0"/>
                              </a:rPr>
                              <m:t>𝟑</m:t>
                            </m:r>
                          </m:sup>
                        </m:sSubSup>
                      </m:oMath>
                    </m:oMathPara>
                  </a14:m>
                  <a:endParaRPr lang="de-DE" b="1" dirty="0"/>
                </a:p>
              </p:txBody>
            </p:sp>
          </mc:Choice>
          <mc:Fallback xmlns="">
            <p:sp>
              <p:nvSpPr>
                <p:cNvPr id="154" name="TextBox 153">
                  <a:extLst>
                    <a:ext uri="{FF2B5EF4-FFF2-40B4-BE49-F238E27FC236}">
                      <a16:creationId xmlns:a16="http://schemas.microsoft.com/office/drawing/2014/main" id="{DDB8D6AA-C103-45E8-8FD4-E40C3C64019A}"/>
                    </a:ext>
                  </a:extLst>
                </p:cNvPr>
                <p:cNvSpPr txBox="1">
                  <a:spLocks noRot="1" noChangeAspect="1" noMove="1" noResize="1" noEditPoints="1" noAdjustHandles="1" noChangeArrowheads="1" noChangeShapeType="1" noTextEdit="1"/>
                </p:cNvSpPr>
                <p:nvPr/>
              </p:nvSpPr>
              <p:spPr>
                <a:xfrm>
                  <a:off x="3747829" y="1936217"/>
                  <a:ext cx="391069" cy="315023"/>
                </a:xfrm>
                <a:prstGeom prst="rect">
                  <a:avLst/>
                </a:prstGeom>
                <a:blipFill>
                  <a:blip r:embed="rId11"/>
                  <a:stretch>
                    <a:fillRect l="-12500" r="-9375" b="-211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55F10078-C9D3-4B1E-87F2-2434ED4ED4D2}"/>
                    </a:ext>
                  </a:extLst>
                </p:cNvPr>
                <p:cNvSpPr/>
                <p:nvPr/>
              </p:nvSpPr>
              <p:spPr>
                <a:xfrm>
                  <a:off x="3121622" y="1889318"/>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i="1">
                                <a:latin typeface="Cambria Math" panose="02040503050406030204" pitchFamily="18" charset="0"/>
                              </a:rPr>
                              <m:t>1</m:t>
                            </m:r>
                          </m:sub>
                          <m:sup>
                            <m:r>
                              <a:rPr lang="de-DE" i="1" smtClean="0">
                                <a:latin typeface="Cambria Math" panose="02040503050406030204" pitchFamily="18" charset="0"/>
                              </a:rPr>
                              <m:t>2</m:t>
                            </m:r>
                          </m:sup>
                        </m:sSubSup>
                      </m:oMath>
                    </m:oMathPara>
                  </a14:m>
                  <a:endParaRPr lang="en-GB" dirty="0"/>
                </a:p>
              </p:txBody>
            </p:sp>
          </mc:Choice>
          <mc:Fallback xmlns="">
            <p:sp>
              <p:nvSpPr>
                <p:cNvPr id="155" name="Rectangle 154">
                  <a:extLst>
                    <a:ext uri="{FF2B5EF4-FFF2-40B4-BE49-F238E27FC236}">
                      <a16:creationId xmlns:a16="http://schemas.microsoft.com/office/drawing/2014/main" id="{55F10078-C9D3-4B1E-87F2-2434ED4ED4D2}"/>
                    </a:ext>
                  </a:extLst>
                </p:cNvPr>
                <p:cNvSpPr>
                  <a:spLocks noRot="1" noChangeAspect="1" noMove="1" noResize="1" noEditPoints="1" noAdjustHandles="1" noChangeArrowheads="1" noChangeShapeType="1" noTextEdit="1"/>
                </p:cNvSpPr>
                <p:nvPr/>
              </p:nvSpPr>
              <p:spPr>
                <a:xfrm>
                  <a:off x="3121622" y="1889318"/>
                  <a:ext cx="475643" cy="372538"/>
                </a:xfrm>
                <a:prstGeom prst="rect">
                  <a:avLst/>
                </a:prstGeom>
                <a:blipFill>
                  <a:blip r:embed="rId12"/>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A22CD1B-5C1A-4F7B-A5D1-4DB755196BE9}"/>
                    </a:ext>
                  </a:extLst>
                </p:cNvPr>
                <p:cNvSpPr/>
                <p:nvPr/>
              </p:nvSpPr>
              <p:spPr>
                <a:xfrm>
                  <a:off x="2997709" y="2895091"/>
                  <a:ext cx="475643" cy="3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b="0" i="1" smtClean="0">
                                <a:latin typeface="Cambria Math" panose="02040503050406030204" pitchFamily="18" charset="0"/>
                              </a:rPr>
                              <m:t>2</m:t>
                            </m:r>
                          </m:sub>
                          <m:sup>
                            <m:r>
                              <a:rPr lang="de-DE" i="1">
                                <a:latin typeface="Cambria Math" panose="02040503050406030204" pitchFamily="18" charset="0"/>
                              </a:rPr>
                              <m:t>2</m:t>
                            </m:r>
                          </m:sup>
                        </m:sSubSup>
                      </m:oMath>
                    </m:oMathPara>
                  </a14:m>
                  <a:endParaRPr lang="en-GB" dirty="0"/>
                </a:p>
              </p:txBody>
            </p:sp>
          </mc:Choice>
          <mc:Fallback xmlns="">
            <p:sp>
              <p:nvSpPr>
                <p:cNvPr id="156" name="Rectangle 155">
                  <a:extLst>
                    <a:ext uri="{FF2B5EF4-FFF2-40B4-BE49-F238E27FC236}">
                      <a16:creationId xmlns:a16="http://schemas.microsoft.com/office/drawing/2014/main" id="{EA22CD1B-5C1A-4F7B-A5D1-4DB755196BE9}"/>
                    </a:ext>
                  </a:extLst>
                </p:cNvPr>
                <p:cNvSpPr>
                  <a:spLocks noRot="1" noChangeAspect="1" noMove="1" noResize="1" noEditPoints="1" noAdjustHandles="1" noChangeArrowheads="1" noChangeShapeType="1" noTextEdit="1"/>
                </p:cNvSpPr>
                <p:nvPr/>
              </p:nvSpPr>
              <p:spPr>
                <a:xfrm>
                  <a:off x="2997709" y="2895091"/>
                  <a:ext cx="475643" cy="372538"/>
                </a:xfrm>
                <a:prstGeom prst="rect">
                  <a:avLst/>
                </a:prstGeom>
                <a:blipFill>
                  <a:blip r:embed="rId13"/>
                  <a:stretch>
                    <a:fillRect b="-16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B41BCF92-FA84-404D-826E-73651A640327}"/>
                    </a:ext>
                  </a:extLst>
                </p:cNvPr>
                <p:cNvSpPr/>
                <p:nvPr/>
              </p:nvSpPr>
              <p:spPr>
                <a:xfrm>
                  <a:off x="2962646" y="4058088"/>
                  <a:ext cx="475643" cy="374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de-DE" i="1">
                                <a:latin typeface="Cambria Math" panose="02040503050406030204" pitchFamily="18" charset="0"/>
                              </a:rPr>
                              <m:t>𝑜</m:t>
                            </m:r>
                          </m:e>
                          <m:sub>
                            <m:r>
                              <a:rPr lang="de-DE" b="0" i="1" smtClean="0">
                                <a:latin typeface="Cambria Math" panose="02040503050406030204" pitchFamily="18" charset="0"/>
                              </a:rPr>
                              <m:t>3</m:t>
                            </m:r>
                          </m:sub>
                          <m:sup>
                            <m:r>
                              <a:rPr lang="de-DE" i="1">
                                <a:latin typeface="Cambria Math" panose="02040503050406030204" pitchFamily="18" charset="0"/>
                              </a:rPr>
                              <m:t>2</m:t>
                            </m:r>
                          </m:sup>
                        </m:sSubSup>
                      </m:oMath>
                    </m:oMathPara>
                  </a14:m>
                  <a:endParaRPr lang="en-GB" dirty="0"/>
                </a:p>
              </p:txBody>
            </p:sp>
          </mc:Choice>
          <mc:Fallback xmlns="">
            <p:sp>
              <p:nvSpPr>
                <p:cNvPr id="157" name="Rectangle 156">
                  <a:extLst>
                    <a:ext uri="{FF2B5EF4-FFF2-40B4-BE49-F238E27FC236}">
                      <a16:creationId xmlns:a16="http://schemas.microsoft.com/office/drawing/2014/main" id="{B41BCF92-FA84-404D-826E-73651A640327}"/>
                    </a:ext>
                  </a:extLst>
                </p:cNvPr>
                <p:cNvSpPr>
                  <a:spLocks noRot="1" noChangeAspect="1" noMove="1" noResize="1" noEditPoints="1" noAdjustHandles="1" noChangeArrowheads="1" noChangeShapeType="1" noTextEdit="1"/>
                </p:cNvSpPr>
                <p:nvPr/>
              </p:nvSpPr>
              <p:spPr>
                <a:xfrm>
                  <a:off x="2962646" y="4058088"/>
                  <a:ext cx="475643" cy="374461"/>
                </a:xfrm>
                <a:prstGeom prst="rect">
                  <a:avLst/>
                </a:prstGeom>
                <a:blipFill>
                  <a:blip r:embed="rId14"/>
                  <a:stretch>
                    <a:fillRect/>
                  </a:stretch>
                </a:blipFill>
              </p:spPr>
              <p:txBody>
                <a:bodyPr/>
                <a:lstStyle/>
                <a:p>
                  <a:r>
                    <a:rPr lang="en-GB">
                      <a:noFill/>
                    </a:rPr>
                    <a:t> </a:t>
                  </a:r>
                </a:p>
              </p:txBody>
            </p:sp>
          </mc:Fallback>
        </mc:AlternateContent>
        <p:grpSp>
          <p:nvGrpSpPr>
            <p:cNvPr id="158" name="Group 157">
              <a:extLst>
                <a:ext uri="{FF2B5EF4-FFF2-40B4-BE49-F238E27FC236}">
                  <a16:creationId xmlns:a16="http://schemas.microsoft.com/office/drawing/2014/main" id="{C08307E2-CEAD-4060-9935-391955B19F3D}"/>
                </a:ext>
              </a:extLst>
            </p:cNvPr>
            <p:cNvGrpSpPr/>
            <p:nvPr/>
          </p:nvGrpSpPr>
          <p:grpSpPr>
            <a:xfrm>
              <a:off x="4479644" y="2588904"/>
              <a:ext cx="540000" cy="540000"/>
              <a:chOff x="5256808" y="3354664"/>
              <a:chExt cx="720000" cy="720000"/>
            </a:xfrm>
            <a:solidFill>
              <a:schemeClr val="accent6">
                <a:lumMod val="40000"/>
                <a:lumOff val="60000"/>
              </a:schemeClr>
            </a:solidFill>
          </p:grpSpPr>
          <p:sp>
            <p:nvSpPr>
              <p:cNvPr id="172" name="Oval 171">
                <a:extLst>
                  <a:ext uri="{FF2B5EF4-FFF2-40B4-BE49-F238E27FC236}">
                    <a16:creationId xmlns:a16="http://schemas.microsoft.com/office/drawing/2014/main" id="{F4E04579-87E3-4FD3-ACED-4A51AB2A46E4}"/>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73" name="TextBox 172">
                <a:extLst>
                  <a:ext uri="{FF2B5EF4-FFF2-40B4-BE49-F238E27FC236}">
                    <a16:creationId xmlns:a16="http://schemas.microsoft.com/office/drawing/2014/main" id="{F34BCB4A-D9CB-4F59-9834-1020C2471B8C}"/>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BD05831C-FB5F-4A1E-90A4-E38642763CA5}"/>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74" name="TextBox 173">
                    <a:extLst>
                      <a:ext uri="{FF2B5EF4-FFF2-40B4-BE49-F238E27FC236}">
                        <a16:creationId xmlns:a16="http://schemas.microsoft.com/office/drawing/2014/main" id="{BD05831C-FB5F-4A1E-90A4-E38642763CA5}"/>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5"/>
                    <a:stretch>
                      <a:fillRect l="-42308" t="-2941" r="-38462" b="-35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A5F86EC2-4AC5-4E70-BFD5-5DFF479DE12C}"/>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75" name="TextBox 174">
                    <a:extLst>
                      <a:ext uri="{FF2B5EF4-FFF2-40B4-BE49-F238E27FC236}">
                        <a16:creationId xmlns:a16="http://schemas.microsoft.com/office/drawing/2014/main" id="{A5F86EC2-4AC5-4E70-BFD5-5DFF479DE12C}"/>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6"/>
                    <a:stretch>
                      <a:fillRect l="-45161" t="-4444" r="-38710" b="-35556"/>
                    </a:stretch>
                  </a:blipFill>
                </p:spPr>
                <p:txBody>
                  <a:bodyPr/>
                  <a:lstStyle/>
                  <a:p>
                    <a:r>
                      <a:rPr lang="en-GB">
                        <a:noFill/>
                      </a:rPr>
                      <a:t> </a:t>
                    </a:r>
                  </a:p>
                </p:txBody>
              </p:sp>
            </mc:Fallback>
          </mc:AlternateContent>
          <p:cxnSp>
            <p:nvCxnSpPr>
              <p:cNvPr id="176" name="Straight Connector 175">
                <a:extLst>
                  <a:ext uri="{FF2B5EF4-FFF2-40B4-BE49-F238E27FC236}">
                    <a16:creationId xmlns:a16="http://schemas.microsoft.com/office/drawing/2014/main" id="{382E8CA9-48A5-43EF-9F99-3CAD7591372D}"/>
                  </a:ext>
                </a:extLst>
              </p:cNvPr>
              <p:cNvCxnSpPr>
                <a:stCxn id="172" idx="0"/>
                <a:endCxn id="172"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59" name="Straight Arrow Connector 158">
              <a:extLst>
                <a:ext uri="{FF2B5EF4-FFF2-40B4-BE49-F238E27FC236}">
                  <a16:creationId xmlns:a16="http://schemas.microsoft.com/office/drawing/2014/main" id="{8C107CFF-84AD-4C5D-8567-6D76757837EA}"/>
                </a:ext>
              </a:extLst>
            </p:cNvPr>
            <p:cNvCxnSpPr/>
            <p:nvPr/>
          </p:nvCxnSpPr>
          <p:spPr>
            <a:xfrm flipV="1">
              <a:off x="5019645" y="2858904"/>
              <a:ext cx="356206" cy="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EF9F73F1-7279-4969-AA3C-DF6B19EBEBE8}"/>
                    </a:ext>
                  </a:extLst>
                </p:cNvPr>
                <p:cNvSpPr/>
                <p:nvPr/>
              </p:nvSpPr>
              <p:spPr>
                <a:xfrm>
                  <a:off x="5340503" y="2640416"/>
                  <a:ext cx="657168" cy="370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1</m:t>
                            </m:r>
                          </m:sub>
                          <m:sup>
                            <m:r>
                              <a:rPr lang="de-DE" b="0" i="1" smtClean="0">
                                <a:latin typeface="Cambria Math" panose="02040503050406030204" pitchFamily="18" charset="0"/>
                              </a:rPr>
                              <m:t>𝑜𝑢𝑡</m:t>
                            </m:r>
                          </m:sup>
                        </m:sSubSup>
                      </m:oMath>
                    </m:oMathPara>
                  </a14:m>
                  <a:endParaRPr lang="en-US" dirty="0"/>
                </a:p>
              </p:txBody>
            </p:sp>
          </mc:Choice>
          <mc:Fallback xmlns="">
            <p:sp>
              <p:nvSpPr>
                <p:cNvPr id="160" name="Rectangle 159">
                  <a:extLst>
                    <a:ext uri="{FF2B5EF4-FFF2-40B4-BE49-F238E27FC236}">
                      <a16:creationId xmlns:a16="http://schemas.microsoft.com/office/drawing/2014/main" id="{EF9F73F1-7279-4969-AA3C-DF6B19EBEBE8}"/>
                    </a:ext>
                  </a:extLst>
                </p:cNvPr>
                <p:cNvSpPr>
                  <a:spLocks noRot="1" noChangeAspect="1" noMove="1" noResize="1" noEditPoints="1" noAdjustHandles="1" noChangeArrowheads="1" noChangeShapeType="1" noTextEdit="1"/>
                </p:cNvSpPr>
                <p:nvPr/>
              </p:nvSpPr>
              <p:spPr>
                <a:xfrm>
                  <a:off x="5340503" y="2640416"/>
                  <a:ext cx="657168" cy="370551"/>
                </a:xfrm>
                <a:prstGeom prst="rect">
                  <a:avLst/>
                </a:prstGeom>
                <a:blipFill>
                  <a:blip r:embed="rId17"/>
                  <a:stretch>
                    <a:fillRect b="-1639"/>
                  </a:stretch>
                </a:blipFill>
              </p:spPr>
              <p:txBody>
                <a:bodyPr/>
                <a:lstStyle/>
                <a:p>
                  <a:r>
                    <a:rPr lang="en-GB">
                      <a:noFill/>
                    </a:rPr>
                    <a:t> </a:t>
                  </a:r>
                </a:p>
              </p:txBody>
            </p:sp>
          </mc:Fallback>
        </mc:AlternateContent>
        <p:grpSp>
          <p:nvGrpSpPr>
            <p:cNvPr id="161" name="Group 160">
              <a:extLst>
                <a:ext uri="{FF2B5EF4-FFF2-40B4-BE49-F238E27FC236}">
                  <a16:creationId xmlns:a16="http://schemas.microsoft.com/office/drawing/2014/main" id="{006A141D-0F64-41F4-893E-582361ED7133}"/>
                </a:ext>
              </a:extLst>
            </p:cNvPr>
            <p:cNvGrpSpPr/>
            <p:nvPr/>
          </p:nvGrpSpPr>
          <p:grpSpPr>
            <a:xfrm>
              <a:off x="4483554" y="3712790"/>
              <a:ext cx="540000" cy="540000"/>
              <a:chOff x="5256808" y="3354664"/>
              <a:chExt cx="720000" cy="720000"/>
            </a:xfrm>
            <a:solidFill>
              <a:schemeClr val="accent5">
                <a:lumMod val="10000"/>
                <a:lumOff val="90000"/>
              </a:schemeClr>
            </a:solidFill>
          </p:grpSpPr>
          <p:sp>
            <p:nvSpPr>
              <p:cNvPr id="167" name="Oval 166">
                <a:extLst>
                  <a:ext uri="{FF2B5EF4-FFF2-40B4-BE49-F238E27FC236}">
                    <a16:creationId xmlns:a16="http://schemas.microsoft.com/office/drawing/2014/main" id="{C343F2D4-778B-4384-B964-A162208B43F8}"/>
                  </a:ext>
                </a:extLst>
              </p:cNvPr>
              <p:cNvSpPr/>
              <p:nvPr/>
            </p:nvSpPr>
            <p:spPr>
              <a:xfrm>
                <a:off x="5256808" y="3354664"/>
                <a:ext cx="720000" cy="720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68" name="TextBox 167">
                <a:extLst>
                  <a:ext uri="{FF2B5EF4-FFF2-40B4-BE49-F238E27FC236}">
                    <a16:creationId xmlns:a16="http://schemas.microsoft.com/office/drawing/2014/main" id="{FEB40288-1928-4454-9E61-B684054C8100}"/>
                  </a:ext>
                </a:extLst>
              </p:cNvPr>
              <p:cNvSpPr txBox="1"/>
              <p:nvPr/>
            </p:nvSpPr>
            <p:spPr>
              <a:xfrm>
                <a:off x="5380335" y="3415591"/>
                <a:ext cx="87" cy="276999"/>
              </a:xfrm>
              <a:prstGeom prst="rect">
                <a:avLst/>
              </a:prstGeom>
              <a:grpFill/>
            </p:spPr>
            <p:txBody>
              <a:bodyPr wrap="none" lIns="0" tIns="0" rIns="0" bIns="0" rtlCol="0">
                <a:spAutoFit/>
              </a:bodyPr>
              <a:lstStyle/>
              <a:p>
                <a:endParaRPr lang="en-US" sz="1350" dirty="0"/>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EE7DBF69-5F7A-4553-8291-C79FD147F544}"/>
                      </a:ext>
                    </a:extLst>
                  </p:cNvPr>
                  <p:cNvSpPr txBox="1"/>
                  <p:nvPr/>
                </p:nvSpPr>
                <p:spPr>
                  <a:xfrm>
                    <a:off x="5375331" y="3565083"/>
                    <a:ext cx="215872"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1" i="1">
                              <a:solidFill>
                                <a:schemeClr val="tx1">
                                  <a:lumMod val="75000"/>
                                </a:schemeClr>
                              </a:solidFill>
                              <a:latin typeface="Cambria Math" panose="02040503050406030204" pitchFamily="18" charset="0"/>
                            </a:rPr>
                            <m:t>∑</m:t>
                          </m:r>
                        </m:oMath>
                      </m:oMathPara>
                    </a14:m>
                    <a:endParaRPr lang="en-US" sz="1350" b="1" dirty="0">
                      <a:solidFill>
                        <a:schemeClr val="tx1">
                          <a:lumMod val="75000"/>
                        </a:schemeClr>
                      </a:solidFill>
                    </a:endParaRPr>
                  </a:p>
                </p:txBody>
              </p:sp>
            </mc:Choice>
            <mc:Fallback xmlns="">
              <p:sp>
                <p:nvSpPr>
                  <p:cNvPr id="169" name="TextBox 168">
                    <a:extLst>
                      <a:ext uri="{FF2B5EF4-FFF2-40B4-BE49-F238E27FC236}">
                        <a16:creationId xmlns:a16="http://schemas.microsoft.com/office/drawing/2014/main" id="{EE7DBF69-5F7A-4553-8291-C79FD147F544}"/>
                      </a:ext>
                    </a:extLst>
                  </p:cNvPr>
                  <p:cNvSpPr txBox="1">
                    <a:spLocks noRot="1" noChangeAspect="1" noMove="1" noResize="1" noEditPoints="1" noAdjustHandles="1" noChangeArrowheads="1" noChangeShapeType="1" noTextEdit="1"/>
                  </p:cNvSpPr>
                  <p:nvPr/>
                </p:nvSpPr>
                <p:spPr>
                  <a:xfrm>
                    <a:off x="5375331" y="3565083"/>
                    <a:ext cx="215872" cy="276999"/>
                  </a:xfrm>
                  <a:prstGeom prst="rect">
                    <a:avLst/>
                  </a:prstGeom>
                  <a:blipFill>
                    <a:blip r:embed="rId18"/>
                    <a:stretch>
                      <a:fillRect l="-37037" t="-2941" r="-37037" b="-323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9C29E9A1-F5D4-497D-B1A6-76A3A2C5A818}"/>
                      </a:ext>
                    </a:extLst>
                  </p:cNvPr>
                  <p:cNvSpPr txBox="1"/>
                  <p:nvPr/>
                </p:nvSpPr>
                <p:spPr>
                  <a:xfrm>
                    <a:off x="5663532" y="3518916"/>
                    <a:ext cx="248359" cy="369332"/>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lumMod val="75000"/>
                                </a:schemeClr>
                              </a:solidFill>
                              <a:latin typeface="Cambria Math" panose="02040503050406030204" pitchFamily="18" charset="0"/>
                            </a:rPr>
                            <m:t>𝑓</m:t>
                          </m:r>
                        </m:oMath>
                      </m:oMathPara>
                    </a14:m>
                    <a:endParaRPr lang="de-DE" dirty="0">
                      <a:solidFill>
                        <a:schemeClr val="tx1">
                          <a:lumMod val="75000"/>
                        </a:schemeClr>
                      </a:solidFill>
                    </a:endParaRPr>
                  </a:p>
                </p:txBody>
              </p:sp>
            </mc:Choice>
            <mc:Fallback xmlns="">
              <p:sp>
                <p:nvSpPr>
                  <p:cNvPr id="170" name="TextBox 169">
                    <a:extLst>
                      <a:ext uri="{FF2B5EF4-FFF2-40B4-BE49-F238E27FC236}">
                        <a16:creationId xmlns:a16="http://schemas.microsoft.com/office/drawing/2014/main" id="{9C29E9A1-F5D4-497D-B1A6-76A3A2C5A818}"/>
                      </a:ext>
                    </a:extLst>
                  </p:cNvPr>
                  <p:cNvSpPr txBox="1">
                    <a:spLocks noRot="1" noChangeAspect="1" noMove="1" noResize="1" noEditPoints="1" noAdjustHandles="1" noChangeArrowheads="1" noChangeShapeType="1" noTextEdit="1"/>
                  </p:cNvSpPr>
                  <p:nvPr/>
                </p:nvSpPr>
                <p:spPr>
                  <a:xfrm>
                    <a:off x="5663532" y="3518916"/>
                    <a:ext cx="248359" cy="369332"/>
                  </a:xfrm>
                  <a:prstGeom prst="rect">
                    <a:avLst/>
                  </a:prstGeom>
                  <a:blipFill>
                    <a:blip r:embed="rId19"/>
                    <a:stretch>
                      <a:fillRect l="-46667" t="-2222" r="-43333" b="-35556"/>
                    </a:stretch>
                  </a:blipFill>
                </p:spPr>
                <p:txBody>
                  <a:bodyPr/>
                  <a:lstStyle/>
                  <a:p>
                    <a:r>
                      <a:rPr lang="en-GB">
                        <a:noFill/>
                      </a:rPr>
                      <a:t> </a:t>
                    </a:r>
                  </a:p>
                </p:txBody>
              </p:sp>
            </mc:Fallback>
          </mc:AlternateContent>
          <p:cxnSp>
            <p:nvCxnSpPr>
              <p:cNvPr id="171" name="Straight Connector 170">
                <a:extLst>
                  <a:ext uri="{FF2B5EF4-FFF2-40B4-BE49-F238E27FC236}">
                    <a16:creationId xmlns:a16="http://schemas.microsoft.com/office/drawing/2014/main" id="{FB9F0E8F-71B6-4D04-BB59-DB39A5BDC0CC}"/>
                  </a:ext>
                </a:extLst>
              </p:cNvPr>
              <p:cNvCxnSpPr>
                <a:stCxn id="167" idx="0"/>
                <a:endCxn id="167" idx="4"/>
              </p:cNvCxnSpPr>
              <p:nvPr/>
            </p:nvCxnSpPr>
            <p:spPr>
              <a:xfrm>
                <a:off x="5616808" y="3354664"/>
                <a:ext cx="0" cy="720000"/>
              </a:xfrm>
              <a:prstGeom prst="line">
                <a:avLst/>
              </a:prstGeom>
              <a:grpFill/>
              <a:ln w="25400">
                <a:solidFill>
                  <a:schemeClr val="accent1"/>
                </a:solidFill>
              </a:ln>
            </p:spPr>
            <p:style>
              <a:lnRef idx="1">
                <a:schemeClr val="dk1"/>
              </a:lnRef>
              <a:fillRef idx="0">
                <a:schemeClr val="dk1"/>
              </a:fillRef>
              <a:effectRef idx="0">
                <a:schemeClr val="dk1"/>
              </a:effectRef>
              <a:fontRef idx="minor">
                <a:schemeClr val="tx1"/>
              </a:fontRef>
            </p:style>
          </p:cxnSp>
        </p:grpSp>
        <p:cxnSp>
          <p:nvCxnSpPr>
            <p:cNvPr id="162" name="Straight Arrow Connector 161">
              <a:extLst>
                <a:ext uri="{FF2B5EF4-FFF2-40B4-BE49-F238E27FC236}">
                  <a16:creationId xmlns:a16="http://schemas.microsoft.com/office/drawing/2014/main" id="{8D7CC409-EF8F-4CE4-9A9D-15F4900E91F9}"/>
                </a:ext>
              </a:extLst>
            </p:cNvPr>
            <p:cNvCxnSpPr/>
            <p:nvPr/>
          </p:nvCxnSpPr>
          <p:spPr>
            <a:xfrm flipV="1">
              <a:off x="5023555" y="3982790"/>
              <a:ext cx="356206" cy="1"/>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056124A8-C845-40F8-B629-C0920987C7D5}"/>
                    </a:ext>
                  </a:extLst>
                </p:cNvPr>
                <p:cNvSpPr/>
                <p:nvPr/>
              </p:nvSpPr>
              <p:spPr>
                <a:xfrm>
                  <a:off x="5344413" y="3764302"/>
                  <a:ext cx="657168" cy="370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2</m:t>
                            </m:r>
                          </m:sub>
                          <m:sup>
                            <m:r>
                              <a:rPr lang="de-DE" i="1">
                                <a:latin typeface="Cambria Math" panose="02040503050406030204" pitchFamily="18" charset="0"/>
                              </a:rPr>
                              <m:t>𝑜𝑢𝑡</m:t>
                            </m:r>
                          </m:sup>
                        </m:sSubSup>
                      </m:oMath>
                    </m:oMathPara>
                  </a14:m>
                  <a:endParaRPr lang="en-US" dirty="0"/>
                </a:p>
              </p:txBody>
            </p:sp>
          </mc:Choice>
          <mc:Fallback xmlns="">
            <p:sp>
              <p:nvSpPr>
                <p:cNvPr id="163" name="Rectangle 162">
                  <a:extLst>
                    <a:ext uri="{FF2B5EF4-FFF2-40B4-BE49-F238E27FC236}">
                      <a16:creationId xmlns:a16="http://schemas.microsoft.com/office/drawing/2014/main" id="{056124A8-C845-40F8-B629-C0920987C7D5}"/>
                    </a:ext>
                  </a:extLst>
                </p:cNvPr>
                <p:cNvSpPr>
                  <a:spLocks noRot="1" noChangeAspect="1" noMove="1" noResize="1" noEditPoints="1" noAdjustHandles="1" noChangeArrowheads="1" noChangeShapeType="1" noTextEdit="1"/>
                </p:cNvSpPr>
                <p:nvPr/>
              </p:nvSpPr>
              <p:spPr>
                <a:xfrm>
                  <a:off x="5344413" y="3764302"/>
                  <a:ext cx="657168" cy="370551"/>
                </a:xfrm>
                <a:prstGeom prst="rect">
                  <a:avLst/>
                </a:prstGeom>
                <a:blipFill>
                  <a:blip r:embed="rId20"/>
                  <a:stretch>
                    <a:fillRect b="-1639"/>
                  </a:stretch>
                </a:blipFill>
              </p:spPr>
              <p:txBody>
                <a:bodyPr/>
                <a:lstStyle/>
                <a:p>
                  <a:r>
                    <a:rPr lang="en-GB">
                      <a:noFill/>
                    </a:rPr>
                    <a:t> </a:t>
                  </a:r>
                </a:p>
              </p:txBody>
            </p:sp>
          </mc:Fallback>
        </mc:AlternateContent>
        <p:cxnSp>
          <p:nvCxnSpPr>
            <p:cNvPr id="164" name="Straight Arrow Connector 163">
              <a:extLst>
                <a:ext uri="{FF2B5EF4-FFF2-40B4-BE49-F238E27FC236}">
                  <a16:creationId xmlns:a16="http://schemas.microsoft.com/office/drawing/2014/main" id="{0F75381E-4C4E-4845-93EA-302FFD0A9181}"/>
                </a:ext>
              </a:extLst>
            </p:cNvPr>
            <p:cNvCxnSpPr>
              <a:cxnSpLocks/>
              <a:stCxn id="192" idx="6"/>
              <a:endCxn id="167" idx="2"/>
            </p:cNvCxnSpPr>
            <p:nvPr/>
          </p:nvCxnSpPr>
          <p:spPr>
            <a:xfrm>
              <a:off x="3121622" y="2212483"/>
              <a:ext cx="1361932" cy="1770307"/>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D89B804F-BFBB-417F-A27E-7EF8E569BFBE}"/>
                </a:ext>
              </a:extLst>
            </p:cNvPr>
            <p:cNvCxnSpPr>
              <a:cxnSpLocks/>
              <a:stCxn id="187" idx="6"/>
              <a:endCxn id="167" idx="2"/>
            </p:cNvCxnSpPr>
            <p:nvPr/>
          </p:nvCxnSpPr>
          <p:spPr>
            <a:xfrm>
              <a:off x="3121622" y="3410238"/>
              <a:ext cx="1361932" cy="572552"/>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DCBB0301-5C99-422A-AF71-93DBC3FC3B0D}"/>
                </a:ext>
              </a:extLst>
            </p:cNvPr>
            <p:cNvCxnSpPr>
              <a:cxnSpLocks/>
              <a:stCxn id="182" idx="6"/>
              <a:endCxn id="167" idx="2"/>
            </p:cNvCxnSpPr>
            <p:nvPr/>
          </p:nvCxnSpPr>
          <p:spPr>
            <a:xfrm flipV="1">
              <a:off x="3121622" y="3982790"/>
              <a:ext cx="1361932" cy="625204"/>
            </a:xfrm>
            <a:prstGeom prst="straightConnector1">
              <a:avLst/>
            </a:prstGeom>
            <a:ln w="25400">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F891472-7604-450A-AB37-8E081BEF62C8}"/>
                  </a:ext>
                </a:extLst>
              </p:cNvPr>
              <p:cNvSpPr txBox="1"/>
              <p:nvPr/>
            </p:nvSpPr>
            <p:spPr>
              <a:xfrm>
                <a:off x="2797359" y="3520517"/>
                <a:ext cx="937074" cy="384336"/>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2</m:t>
                          </m:r>
                        </m:sub>
                        <m:sup>
                          <m:r>
                            <a:rPr lang="de-DE" b="0" i="1" smtClean="0">
                              <a:latin typeface="Cambria Math" panose="02040503050406030204" pitchFamily="18" charset="0"/>
                            </a:rPr>
                            <m:t>h𝑖𝑑𝑑𝑒𝑛</m:t>
                          </m:r>
                        </m:sup>
                      </m:sSubSup>
                    </m:oMath>
                  </m:oMathPara>
                </a14:m>
                <a:endParaRPr lang="en-GB" dirty="0"/>
              </a:p>
            </p:txBody>
          </p:sp>
        </mc:Choice>
        <mc:Fallback xmlns="">
          <p:sp>
            <p:nvSpPr>
              <p:cNvPr id="33" name="TextBox 32">
                <a:extLst>
                  <a:ext uri="{FF2B5EF4-FFF2-40B4-BE49-F238E27FC236}">
                    <a16:creationId xmlns:a16="http://schemas.microsoft.com/office/drawing/2014/main" id="{9F891472-7604-450A-AB37-8E081BEF62C8}"/>
                  </a:ext>
                </a:extLst>
              </p:cNvPr>
              <p:cNvSpPr txBox="1">
                <a:spLocks noRot="1" noChangeAspect="1" noMove="1" noResize="1" noEditPoints="1" noAdjustHandles="1" noChangeArrowheads="1" noChangeShapeType="1" noTextEdit="1"/>
              </p:cNvSpPr>
              <p:nvPr/>
            </p:nvSpPr>
            <p:spPr>
              <a:xfrm>
                <a:off x="2797359" y="3520517"/>
                <a:ext cx="937074" cy="384336"/>
              </a:xfrm>
              <a:prstGeom prst="rect">
                <a:avLst/>
              </a:prstGeom>
              <a:blipFill>
                <a:blip r:embed="rId21"/>
                <a:stretch>
                  <a:fillRect b="-158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31A09F1-AB89-46CC-9936-EA3399389A48}"/>
                  </a:ext>
                </a:extLst>
              </p:cNvPr>
              <p:cNvSpPr txBox="1"/>
              <p:nvPr/>
            </p:nvSpPr>
            <p:spPr>
              <a:xfrm>
                <a:off x="2778122" y="4762463"/>
                <a:ext cx="937074" cy="385747"/>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3</m:t>
                          </m:r>
                        </m:sub>
                        <m:sup>
                          <m:r>
                            <a:rPr lang="de-DE" b="0" i="1" smtClean="0">
                              <a:latin typeface="Cambria Math" panose="02040503050406030204" pitchFamily="18" charset="0"/>
                            </a:rPr>
                            <m:t>h𝑖𝑑𝑑𝑒𝑛</m:t>
                          </m:r>
                        </m:sup>
                      </m:sSubSup>
                    </m:oMath>
                  </m:oMathPara>
                </a14:m>
                <a:endParaRPr lang="en-GB" dirty="0"/>
              </a:p>
            </p:txBody>
          </p:sp>
        </mc:Choice>
        <mc:Fallback xmlns="">
          <p:sp>
            <p:nvSpPr>
              <p:cNvPr id="35" name="TextBox 34">
                <a:extLst>
                  <a:ext uri="{FF2B5EF4-FFF2-40B4-BE49-F238E27FC236}">
                    <a16:creationId xmlns:a16="http://schemas.microsoft.com/office/drawing/2014/main" id="{431A09F1-AB89-46CC-9936-EA3399389A48}"/>
                  </a:ext>
                </a:extLst>
              </p:cNvPr>
              <p:cNvSpPr txBox="1">
                <a:spLocks noRot="1" noChangeAspect="1" noMove="1" noResize="1" noEditPoints="1" noAdjustHandles="1" noChangeArrowheads="1" noChangeShapeType="1" noTextEdit="1"/>
              </p:cNvSpPr>
              <p:nvPr/>
            </p:nvSpPr>
            <p:spPr>
              <a:xfrm>
                <a:off x="2778122" y="4762463"/>
                <a:ext cx="937074" cy="385747"/>
              </a:xfrm>
              <a:prstGeom prst="rect">
                <a:avLst/>
              </a:prstGeom>
              <a:blipFill>
                <a:blip r:embed="rId22"/>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185AC22-5A51-46BA-B67F-A543B6F2E1B6}"/>
                  </a:ext>
                </a:extLst>
              </p:cNvPr>
              <p:cNvSpPr txBox="1"/>
              <p:nvPr/>
            </p:nvSpPr>
            <p:spPr>
              <a:xfrm>
                <a:off x="2703768" y="2379756"/>
                <a:ext cx="937074" cy="38375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nor/>
                            </m:rPr>
                            <a:rPr lang="el-GR" b="1" dirty="0"/>
                            <m:t>δ</m:t>
                          </m:r>
                        </m:e>
                        <m:sub>
                          <m:r>
                            <a:rPr lang="de-DE" b="0" i="1" smtClean="0">
                              <a:latin typeface="Cambria Math" panose="02040503050406030204" pitchFamily="18" charset="0"/>
                            </a:rPr>
                            <m:t>1</m:t>
                          </m:r>
                        </m:sub>
                        <m:sup>
                          <m:r>
                            <a:rPr lang="de-DE" b="0" i="1" smtClean="0">
                              <a:latin typeface="Cambria Math" panose="02040503050406030204" pitchFamily="18" charset="0"/>
                            </a:rPr>
                            <m:t>h𝑖𝑑𝑑𝑒𝑛</m:t>
                          </m:r>
                        </m:sup>
                      </m:sSubSup>
                    </m:oMath>
                  </m:oMathPara>
                </a14:m>
                <a:endParaRPr lang="en-GB" dirty="0"/>
              </a:p>
            </p:txBody>
          </p:sp>
        </mc:Choice>
        <mc:Fallback xmlns="">
          <p:sp>
            <p:nvSpPr>
              <p:cNvPr id="62" name="TextBox 61">
                <a:extLst>
                  <a:ext uri="{FF2B5EF4-FFF2-40B4-BE49-F238E27FC236}">
                    <a16:creationId xmlns:a16="http://schemas.microsoft.com/office/drawing/2014/main" id="{4185AC22-5A51-46BA-B67F-A543B6F2E1B6}"/>
                  </a:ext>
                </a:extLst>
              </p:cNvPr>
              <p:cNvSpPr txBox="1">
                <a:spLocks noRot="1" noChangeAspect="1" noMove="1" noResize="1" noEditPoints="1" noAdjustHandles="1" noChangeArrowheads="1" noChangeShapeType="1" noTextEdit="1"/>
              </p:cNvSpPr>
              <p:nvPr/>
            </p:nvSpPr>
            <p:spPr>
              <a:xfrm>
                <a:off x="2703768" y="2379756"/>
                <a:ext cx="937074" cy="383759"/>
              </a:xfrm>
              <a:prstGeom prst="rect">
                <a:avLst/>
              </a:prstGeom>
              <a:blipFill>
                <a:blip r:embed="rId23"/>
                <a:stretch>
                  <a:fillRect b="-158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CE65845-871F-4684-98E3-C85CCDA154C9}"/>
                  </a:ext>
                </a:extLst>
              </p:cNvPr>
              <p:cNvSpPr txBox="1"/>
              <p:nvPr/>
            </p:nvSpPr>
            <p:spPr>
              <a:xfrm>
                <a:off x="6400302" y="3569772"/>
                <a:ext cx="2526269" cy="11719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𝑗𝑖</m:t>
                          </m:r>
                        </m:sub>
                        <m:sup>
                          <m:r>
                            <a:rPr lang="de-DE" i="1">
                              <a:latin typeface="Cambria Math" panose="02040503050406030204" pitchFamily="18" charset="0"/>
                              <a:ea typeface="Cambria Math" panose="02040503050406030204" pitchFamily="18" charset="0"/>
                            </a:rPr>
                            <m:t>𝑙</m:t>
                          </m:r>
                        </m:sup>
                      </m:sSubSup>
                      <m:r>
                        <a:rPr lang="en-US"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rPr>
                        <m:t>𝜂</m:t>
                      </m:r>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sub>
                        <m:sup/>
                        <m:e>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𝑗</m:t>
                              </m:r>
                            </m:sub>
                            <m:sup>
                              <m:r>
                                <a:rPr lang="de-DE" i="1">
                                  <a:latin typeface="Cambria Math" panose="02040503050406030204" pitchFamily="18" charset="0"/>
                                  <a:ea typeface="Cambria Math" panose="02040503050406030204" pitchFamily="18" charset="0"/>
                                </a:rPr>
                                <m:t>𝑙</m:t>
                              </m:r>
                            </m:sup>
                          </m:sSubSup>
                          <m:sSubSup>
                            <m:sSubSupPr>
                              <m:ctrlPr>
                                <a:rPr lang="en-US"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𝑜</m:t>
                              </m:r>
                            </m:e>
                            <m:sub>
                              <m:r>
                                <a:rPr lang="de-DE" i="1">
                                  <a:latin typeface="Cambria Math" panose="02040503050406030204" pitchFamily="18" charset="0"/>
                                  <a:ea typeface="Cambria Math" panose="02040503050406030204" pitchFamily="18" charset="0"/>
                                </a:rPr>
                                <m:t>𝑖</m:t>
                              </m:r>
                            </m:sub>
                            <m:sup>
                              <m:r>
                                <a:rPr lang="de-DE" i="1">
                                  <a:latin typeface="Cambria Math" panose="02040503050406030204" pitchFamily="18" charset="0"/>
                                  <a:ea typeface="Cambria Math" panose="02040503050406030204" pitchFamily="18" charset="0"/>
                                </a:rPr>
                                <m:t>𝑙</m:t>
                              </m:r>
                              <m:r>
                                <a:rPr lang="de-DE" i="1">
                                  <a:latin typeface="Cambria Math" panose="02040503050406030204" pitchFamily="18" charset="0"/>
                                  <a:ea typeface="Cambria Math" panose="02040503050406030204" pitchFamily="18" charset="0"/>
                                </a:rPr>
                                <m:t>−1</m:t>
                              </m:r>
                            </m:sup>
                          </m:sSubSup>
                        </m:e>
                      </m:nary>
                    </m:oMath>
                  </m:oMathPara>
                </a14:m>
                <a:endParaRPr lang="en-US" dirty="0"/>
              </a:p>
              <a:p>
                <a:endParaRPr lang="en-US" sz="1100" dirty="0"/>
              </a:p>
              <a:p>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𝑗𝑖</m:t>
                        </m:r>
                      </m:sub>
                      <m:sup>
                        <m:r>
                          <a:rPr lang="de-DE" i="1">
                            <a:latin typeface="Cambria Math" panose="02040503050406030204" pitchFamily="18" charset="0"/>
                            <a:ea typeface="Cambria Math" panose="02040503050406030204" pitchFamily="18" charset="0"/>
                          </a:rPr>
                          <m:t>𝑙</m:t>
                        </m:r>
                      </m:sup>
                    </m:sSub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r>
                      <a:rPr lang="en-US" i="1" dirty="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𝑗𝑖</m:t>
                        </m:r>
                      </m:sub>
                      <m:sup>
                        <m:r>
                          <a:rPr lang="de-DE" i="1">
                            <a:latin typeface="Cambria Math" panose="02040503050406030204" pitchFamily="18" charset="0"/>
                            <a:ea typeface="Cambria Math" panose="02040503050406030204" pitchFamily="18" charset="0"/>
                          </a:rPr>
                          <m:t>𝑙</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oMath>
                </a14:m>
                <a:r>
                  <a:rPr lang="en-US" dirty="0"/>
                  <a:t> +</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𝑤</m:t>
                        </m:r>
                      </m:e>
                      <m:sub>
                        <m:r>
                          <a:rPr lang="de-DE" i="1">
                            <a:latin typeface="Cambria Math" panose="02040503050406030204" pitchFamily="18" charset="0"/>
                            <a:ea typeface="Cambria Math" panose="02040503050406030204" pitchFamily="18" charset="0"/>
                          </a:rPr>
                          <m:t>𝑗𝑖</m:t>
                        </m:r>
                      </m:sub>
                      <m:sup>
                        <m:r>
                          <a:rPr lang="de-DE" i="1">
                            <a:latin typeface="Cambria Math" panose="02040503050406030204" pitchFamily="18" charset="0"/>
                            <a:ea typeface="Cambria Math" panose="02040503050406030204" pitchFamily="18" charset="0"/>
                          </a:rPr>
                          <m:t>𝑙</m:t>
                        </m:r>
                      </m:sup>
                    </m:sSubSup>
                  </m:oMath>
                </a14:m>
                <a:endParaRPr lang="en-US" dirty="0"/>
              </a:p>
            </p:txBody>
          </p:sp>
        </mc:Choice>
        <mc:Fallback xmlns="">
          <p:sp>
            <p:nvSpPr>
              <p:cNvPr id="6" name="TextBox 5">
                <a:extLst>
                  <a:ext uri="{FF2B5EF4-FFF2-40B4-BE49-F238E27FC236}">
                    <a16:creationId xmlns:a16="http://schemas.microsoft.com/office/drawing/2014/main" id="{7CE65845-871F-4684-98E3-C85CCDA154C9}"/>
                  </a:ext>
                </a:extLst>
              </p:cNvPr>
              <p:cNvSpPr txBox="1">
                <a:spLocks noRot="1" noChangeAspect="1" noMove="1" noResize="1" noEditPoints="1" noAdjustHandles="1" noChangeArrowheads="1" noChangeShapeType="1" noTextEdit="1"/>
              </p:cNvSpPr>
              <p:nvPr/>
            </p:nvSpPr>
            <p:spPr>
              <a:xfrm>
                <a:off x="6400302" y="3569772"/>
                <a:ext cx="2526269" cy="1171988"/>
              </a:xfrm>
              <a:prstGeom prst="rect">
                <a:avLst/>
              </a:prstGeom>
              <a:blipFill>
                <a:blip r:embed="rId24"/>
                <a:stretch>
                  <a:fillRect l="-2415" r="-1932" b="-88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257217-DE87-46D9-817F-D12427FF4914}"/>
                  </a:ext>
                </a:extLst>
              </p:cNvPr>
              <p:cNvSpPr txBox="1"/>
              <p:nvPr/>
            </p:nvSpPr>
            <p:spPr>
              <a:xfrm>
                <a:off x="3335565" y="4286641"/>
                <a:ext cx="2070587" cy="448200"/>
              </a:xfrm>
              <a:prstGeom prst="rect">
                <a:avLst/>
              </a:prstGeom>
              <a:solidFill>
                <a:schemeClr val="bg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sSubSup>
                        <m:sSubSupPr>
                          <m:ctrlPr>
                            <a:rPr lang="en-US" sz="1200" i="1" dirty="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i="1" dirty="0">
                              <a:latin typeface="Cambria Math" panose="02040503050406030204" pitchFamily="18" charset="0"/>
                              <a:ea typeface="Cambria Math" panose="02040503050406030204" pitchFamily="18" charset="0"/>
                            </a:rPr>
                            <m:t>𝑗𝑘</m:t>
                          </m:r>
                        </m:sub>
                        <m:sup>
                          <m:r>
                            <a:rPr lang="de-DE" sz="1200" i="1" dirty="0">
                              <a:latin typeface="Cambria Math" panose="02040503050406030204" pitchFamily="18" charset="0"/>
                              <a:ea typeface="Cambria Math" panose="02040503050406030204" pitchFamily="18" charset="0"/>
                            </a:rPr>
                            <m:t>𝑜𝑢𝑡</m:t>
                          </m:r>
                        </m:sup>
                      </m:sSubSup>
                      <m:r>
                        <a:rPr lang="en-US" sz="1200" i="1" dirty="0">
                          <a:latin typeface="Cambria Math" panose="02040503050406030204" pitchFamily="18" charset="0"/>
                          <a:ea typeface="Cambria Math" panose="02040503050406030204" pitchFamily="18" charset="0"/>
                        </a:rPr>
                        <m:t>=</m:t>
                      </m:r>
                      <m:r>
                        <a:rPr lang="de-DE" sz="1200" i="1">
                          <a:latin typeface="Cambria Math" panose="02040503050406030204" pitchFamily="18" charset="0"/>
                        </a:rPr>
                        <m:t>−</m:t>
                      </m:r>
                      <m:r>
                        <m:rPr>
                          <m:sty m:val="p"/>
                        </m:rPr>
                        <a:rPr lang="el-GR" sz="1200" i="1">
                          <a:latin typeface="Cambria Math" panose="02040503050406030204" pitchFamily="18" charset="0"/>
                        </a:rPr>
                        <m:t>η</m:t>
                      </m:r>
                      <m:nary>
                        <m:naryPr>
                          <m:chr m:val="∑"/>
                          <m:supHide m:val="on"/>
                          <m:ctrlPr>
                            <a:rPr lang="en-US" sz="1200" i="1">
                              <a:latin typeface="Cambria Math" panose="02040503050406030204" pitchFamily="18" charset="0"/>
                              <a:ea typeface="Cambria Math" panose="02040503050406030204" pitchFamily="18" charset="0"/>
                            </a:rPr>
                          </m:ctrlPr>
                        </m:naryPr>
                        <m:sub>
                          <m:r>
                            <m:rPr>
                              <m:brk m:alnAt="7"/>
                            </m:rPr>
                            <a:rPr lang="en-US" sz="1200" i="1">
                              <a:latin typeface="Cambria Math" panose="02040503050406030204" pitchFamily="18" charset="0"/>
                              <a:ea typeface="Cambria Math" panose="02040503050406030204" pitchFamily="18" charset="0"/>
                            </a:rPr>
                            <m:t>𝑥</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𝑇</m:t>
                          </m:r>
                        </m:sub>
                        <m:sup/>
                        <m:e>
                          <m:sSubSup>
                            <m:sSubSupPr>
                              <m:ctrlPr>
                                <a:rPr lang="de-DE" sz="1200" i="1">
                                  <a:latin typeface="Cambria Math" panose="02040503050406030204" pitchFamily="18" charset="0"/>
                                </a:rPr>
                              </m:ctrlPr>
                            </m:sSubSupPr>
                            <m:e>
                              <m:r>
                                <a:rPr lang="en-US" sz="1200" i="1">
                                  <a:latin typeface="Cambria Math" panose="02040503050406030204" pitchFamily="18" charset="0"/>
                                  <a:ea typeface="Cambria Math" panose="02040503050406030204" pitchFamily="18" charset="0"/>
                                </a:rPr>
                                <m:t>𝛿</m:t>
                              </m:r>
                            </m:e>
                            <m:sub>
                              <m:r>
                                <a:rPr lang="de-DE" sz="1200" i="1">
                                  <a:latin typeface="Cambria Math" panose="02040503050406030204" pitchFamily="18" charset="0"/>
                                </a:rPr>
                                <m:t>𝑘</m:t>
                              </m:r>
                            </m:sub>
                            <m:sup>
                              <m:r>
                                <a:rPr lang="de-DE" sz="1200" i="1">
                                  <a:latin typeface="Cambria Math" panose="02040503050406030204" pitchFamily="18" charset="0"/>
                                </a:rPr>
                                <m:t>𝑜𝑢𝑡</m:t>
                              </m:r>
                            </m:sup>
                          </m:sSubSup>
                          <m:sSubSup>
                            <m:sSubSupPr>
                              <m:ctrlPr>
                                <a:rPr lang="de-DE" sz="1200" i="1">
                                  <a:latin typeface="Cambria Math" panose="02040503050406030204" pitchFamily="18" charset="0"/>
                                </a:rPr>
                              </m:ctrlPr>
                            </m:sSubSupPr>
                            <m:e>
                              <m:r>
                                <a:rPr lang="de-DE" sz="1200" i="1">
                                  <a:latin typeface="Cambria Math" panose="02040503050406030204" pitchFamily="18" charset="0"/>
                                </a:rPr>
                                <m:t> </m:t>
                              </m:r>
                              <m:r>
                                <a:rPr lang="de-DE" sz="1200" i="1">
                                  <a:latin typeface="Cambria Math" panose="02040503050406030204" pitchFamily="18" charset="0"/>
                                </a:rPr>
                                <m:t>𝑜</m:t>
                              </m:r>
                            </m:e>
                            <m:sub>
                              <m:r>
                                <a:rPr lang="de-DE" sz="1200" i="1">
                                  <a:latin typeface="Cambria Math" panose="02040503050406030204" pitchFamily="18" charset="0"/>
                                </a:rPr>
                                <m:t>𝑗</m:t>
                              </m:r>
                            </m:sub>
                            <m:sup>
                              <m:r>
                                <a:rPr lang="de-DE" sz="1200" i="1">
                                  <a:latin typeface="Cambria Math" panose="02040503050406030204" pitchFamily="18" charset="0"/>
                                </a:rPr>
                                <m:t>h𝑖𝑑𝑑𝑒𝑛</m:t>
                              </m:r>
                            </m:sup>
                          </m:sSubSup>
                        </m:e>
                      </m:nary>
                    </m:oMath>
                  </m:oMathPara>
                </a14:m>
                <a:endParaRPr lang="en-US" sz="1200" dirty="0"/>
              </a:p>
            </p:txBody>
          </p:sp>
        </mc:Choice>
        <mc:Fallback xmlns="">
          <p:sp>
            <p:nvSpPr>
              <p:cNvPr id="7" name="TextBox 6">
                <a:extLst>
                  <a:ext uri="{FF2B5EF4-FFF2-40B4-BE49-F238E27FC236}">
                    <a16:creationId xmlns:a16="http://schemas.microsoft.com/office/drawing/2014/main" id="{51257217-DE87-46D9-817F-D12427FF4914}"/>
                  </a:ext>
                </a:extLst>
              </p:cNvPr>
              <p:cNvSpPr txBox="1">
                <a:spLocks noRot="1" noChangeAspect="1" noMove="1" noResize="1" noEditPoints="1" noAdjustHandles="1" noChangeArrowheads="1" noChangeShapeType="1" noTextEdit="1"/>
              </p:cNvSpPr>
              <p:nvPr/>
            </p:nvSpPr>
            <p:spPr>
              <a:xfrm>
                <a:off x="3335565" y="4286641"/>
                <a:ext cx="2070587" cy="448200"/>
              </a:xfrm>
              <a:prstGeom prst="rect">
                <a:avLst/>
              </a:prstGeom>
              <a:blipFill>
                <a:blip r:embed="rId25"/>
                <a:stretch>
                  <a:fillRect t="-143421" r="-9649" b="-200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397556-AD81-4FC3-9783-7885CBEBD891}"/>
                  </a:ext>
                </a:extLst>
              </p:cNvPr>
              <p:cNvSpPr txBox="1"/>
              <p:nvPr/>
            </p:nvSpPr>
            <p:spPr>
              <a:xfrm>
                <a:off x="232124" y="4282394"/>
                <a:ext cx="1956818" cy="448200"/>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smtClean="0">
                          <a:latin typeface="Cambria Math" panose="02040503050406030204" pitchFamily="18" charset="0"/>
                          <a:ea typeface="Cambria Math" panose="02040503050406030204" pitchFamily="18" charset="0"/>
                        </a:rPr>
                        <m:t>∆</m:t>
                      </m:r>
                      <m:sSubSup>
                        <m:sSubSupPr>
                          <m:ctrlPr>
                            <a:rPr lang="en-US" sz="1200" i="1" dirty="0">
                              <a:latin typeface="Cambria Math" panose="02040503050406030204" pitchFamily="18" charset="0"/>
                              <a:ea typeface="Cambria Math" panose="02040503050406030204" pitchFamily="18" charset="0"/>
                            </a:rPr>
                          </m:ctrlPr>
                        </m:sSubSupPr>
                        <m:e>
                          <m:r>
                            <a:rPr lang="de-DE" sz="1200" i="1" dirty="0">
                              <a:latin typeface="Cambria Math" panose="02040503050406030204" pitchFamily="18" charset="0"/>
                              <a:ea typeface="Cambria Math" panose="02040503050406030204" pitchFamily="18" charset="0"/>
                            </a:rPr>
                            <m:t>𝑤</m:t>
                          </m:r>
                        </m:e>
                        <m:sub>
                          <m:r>
                            <a:rPr lang="de-DE" sz="1200" b="0" i="1" dirty="0" smtClean="0">
                              <a:latin typeface="Cambria Math" panose="02040503050406030204" pitchFamily="18" charset="0"/>
                              <a:ea typeface="Cambria Math" panose="02040503050406030204" pitchFamily="18" charset="0"/>
                            </a:rPr>
                            <m:t>𝑖</m:t>
                          </m:r>
                          <m:r>
                            <a:rPr lang="de-DE" sz="1200" i="1" dirty="0">
                              <a:latin typeface="Cambria Math" panose="02040503050406030204" pitchFamily="18" charset="0"/>
                              <a:ea typeface="Cambria Math" panose="02040503050406030204" pitchFamily="18" charset="0"/>
                            </a:rPr>
                            <m:t>𝑗</m:t>
                          </m:r>
                        </m:sub>
                        <m:sup>
                          <m:r>
                            <a:rPr lang="de-DE" sz="1200" b="0" i="1" dirty="0" smtClean="0">
                              <a:latin typeface="Cambria Math" panose="02040503050406030204" pitchFamily="18" charset="0"/>
                              <a:ea typeface="Cambria Math" panose="02040503050406030204" pitchFamily="18" charset="0"/>
                            </a:rPr>
                            <m:t>h𝑖𝑑𝑑𝑒𝑛</m:t>
                          </m:r>
                        </m:sup>
                      </m:sSubSup>
                      <m:r>
                        <a:rPr lang="en-US" sz="1200" i="1" dirty="0">
                          <a:latin typeface="Cambria Math" panose="02040503050406030204" pitchFamily="18" charset="0"/>
                          <a:ea typeface="Cambria Math" panose="02040503050406030204" pitchFamily="18" charset="0"/>
                        </a:rPr>
                        <m:t>=</m:t>
                      </m:r>
                      <m:r>
                        <a:rPr lang="de-DE" sz="1200" i="1">
                          <a:latin typeface="Cambria Math" panose="02040503050406030204" pitchFamily="18" charset="0"/>
                        </a:rPr>
                        <m:t>−</m:t>
                      </m:r>
                      <m:r>
                        <m:rPr>
                          <m:sty m:val="p"/>
                        </m:rPr>
                        <a:rPr lang="el-GR" sz="1200" i="1">
                          <a:latin typeface="Cambria Math" panose="02040503050406030204" pitchFamily="18" charset="0"/>
                        </a:rPr>
                        <m:t>η</m:t>
                      </m:r>
                      <m:nary>
                        <m:naryPr>
                          <m:chr m:val="∑"/>
                          <m:supHide m:val="on"/>
                          <m:ctrlPr>
                            <a:rPr lang="en-US" sz="1200" i="1">
                              <a:latin typeface="Cambria Math" panose="02040503050406030204" pitchFamily="18" charset="0"/>
                              <a:ea typeface="Cambria Math" panose="02040503050406030204" pitchFamily="18" charset="0"/>
                            </a:rPr>
                          </m:ctrlPr>
                        </m:naryPr>
                        <m:sub>
                          <m:r>
                            <m:rPr>
                              <m:brk m:alnAt="7"/>
                            </m:rPr>
                            <a:rPr lang="en-US" sz="1200" i="1">
                              <a:latin typeface="Cambria Math" panose="02040503050406030204" pitchFamily="18" charset="0"/>
                              <a:ea typeface="Cambria Math" panose="02040503050406030204" pitchFamily="18" charset="0"/>
                            </a:rPr>
                            <m:t>𝑥</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𝑇</m:t>
                          </m:r>
                        </m:sub>
                        <m:sup/>
                        <m:e>
                          <m:sSubSup>
                            <m:sSubSupPr>
                              <m:ctrlPr>
                                <a:rPr lang="de-DE" sz="1200" i="1">
                                  <a:latin typeface="Cambria Math" panose="02040503050406030204" pitchFamily="18" charset="0"/>
                                </a:rPr>
                              </m:ctrlPr>
                            </m:sSubSupPr>
                            <m:e>
                              <m:r>
                                <a:rPr lang="en-US" sz="1200" i="1">
                                  <a:latin typeface="Cambria Math" panose="02040503050406030204" pitchFamily="18" charset="0"/>
                                  <a:ea typeface="Cambria Math" panose="02040503050406030204" pitchFamily="18" charset="0"/>
                                </a:rPr>
                                <m:t>𝛿</m:t>
                              </m:r>
                            </m:e>
                            <m:sub>
                              <m:r>
                                <a:rPr lang="de-DE" sz="1200" b="0" i="1" smtClean="0">
                                  <a:latin typeface="Cambria Math" panose="02040503050406030204" pitchFamily="18" charset="0"/>
                                </a:rPr>
                                <m:t>𝑗</m:t>
                              </m:r>
                            </m:sub>
                            <m:sup>
                              <m:r>
                                <a:rPr lang="de-DE" sz="1200" b="0" i="1" smtClean="0">
                                  <a:latin typeface="Cambria Math" panose="02040503050406030204" pitchFamily="18" charset="0"/>
                                </a:rPr>
                                <m:t>h𝑖𝑑𝑑𝑒𝑛</m:t>
                              </m:r>
                            </m:sup>
                          </m:sSubSup>
                        </m:e>
                      </m:nary>
                      <m:sSub>
                        <m:sSubPr>
                          <m:ctrlPr>
                            <a:rPr lang="de-DE" sz="1200" i="1">
                              <a:latin typeface="Cambria Math" panose="02040503050406030204" pitchFamily="18" charset="0"/>
                            </a:rPr>
                          </m:ctrlPr>
                        </m:sSubPr>
                        <m:e>
                          <m:r>
                            <a:rPr lang="de-DE" sz="1200" i="1">
                              <a:latin typeface="Cambria Math" panose="02040503050406030204" pitchFamily="18" charset="0"/>
                            </a:rPr>
                            <m:t>𝑥</m:t>
                          </m:r>
                        </m:e>
                        <m:sub>
                          <m:r>
                            <a:rPr lang="de-DE" sz="1200" i="1">
                              <a:latin typeface="Cambria Math" panose="02040503050406030204" pitchFamily="18" charset="0"/>
                            </a:rPr>
                            <m:t>𝑖</m:t>
                          </m:r>
                        </m:sub>
                      </m:sSub>
                    </m:oMath>
                  </m:oMathPara>
                </a14:m>
                <a:endParaRPr lang="en-US" sz="1200" dirty="0"/>
              </a:p>
            </p:txBody>
          </p:sp>
        </mc:Choice>
        <mc:Fallback xmlns="">
          <p:sp>
            <p:nvSpPr>
              <p:cNvPr id="8" name="TextBox 7">
                <a:extLst>
                  <a:ext uri="{FF2B5EF4-FFF2-40B4-BE49-F238E27FC236}">
                    <a16:creationId xmlns:a16="http://schemas.microsoft.com/office/drawing/2014/main" id="{58397556-AD81-4FC3-9783-7885CBEBD891}"/>
                  </a:ext>
                </a:extLst>
              </p:cNvPr>
              <p:cNvSpPr txBox="1">
                <a:spLocks noRot="1" noChangeAspect="1" noMove="1" noResize="1" noEditPoints="1" noAdjustHandles="1" noChangeArrowheads="1" noChangeShapeType="1" noTextEdit="1"/>
              </p:cNvSpPr>
              <p:nvPr/>
            </p:nvSpPr>
            <p:spPr>
              <a:xfrm>
                <a:off x="232124" y="4282394"/>
                <a:ext cx="1956818" cy="448200"/>
              </a:xfrm>
              <a:prstGeom prst="rect">
                <a:avLst/>
              </a:prstGeom>
              <a:blipFill>
                <a:blip r:embed="rId26"/>
                <a:stretch>
                  <a:fillRect l="-1238" t="-143421" r="-22291" b="-200000"/>
                </a:stretch>
              </a:blipFill>
              <a:ln>
                <a:solidFill>
                  <a:schemeClr val="tx1"/>
                </a:solidFill>
              </a:ln>
            </p:spPr>
            <p:txBody>
              <a:bodyPr/>
              <a:lstStyle/>
              <a:p>
                <a:r>
                  <a:rPr lang="en-GB">
                    <a:noFill/>
                  </a:rPr>
                  <a:t> </a:t>
                </a:r>
              </a:p>
            </p:txBody>
          </p:sp>
        </mc:Fallback>
      </mc:AlternateContent>
      <p:sp>
        <p:nvSpPr>
          <p:cNvPr id="9" name="TextBox 8">
            <a:extLst>
              <a:ext uri="{FF2B5EF4-FFF2-40B4-BE49-F238E27FC236}">
                <a16:creationId xmlns:a16="http://schemas.microsoft.com/office/drawing/2014/main" id="{1E132C27-0BE4-4629-BF81-8E8817DDDDF4}"/>
              </a:ext>
            </a:extLst>
          </p:cNvPr>
          <p:cNvSpPr txBox="1"/>
          <p:nvPr/>
        </p:nvSpPr>
        <p:spPr>
          <a:xfrm>
            <a:off x="433668" y="5051102"/>
            <a:ext cx="65" cy="307777"/>
          </a:xfrm>
          <a:prstGeom prst="rect">
            <a:avLst/>
          </a:prstGeom>
          <a:solidFill>
            <a:schemeClr val="bg1"/>
          </a:solidFill>
        </p:spPr>
        <p:txBody>
          <a:bodyPr wrap="none" lIns="0" tIns="0" rIns="0" bIns="0" rtlCol="0">
            <a:spAutoFit/>
          </a:bodyPr>
          <a:lstStyle/>
          <a:p>
            <a:pPr algn="l">
              <a:lnSpc>
                <a:spcPct val="100000"/>
              </a:lnSpc>
            </a:pPr>
            <a:endParaRPr lang="en-GB"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AC84CC-CB47-4EDE-8EE7-F3707E65DC01}"/>
                  </a:ext>
                </a:extLst>
              </p:cNvPr>
              <p:cNvSpPr txBox="1"/>
              <p:nvPr/>
            </p:nvSpPr>
            <p:spPr>
              <a:xfrm>
                <a:off x="489020" y="4832737"/>
                <a:ext cx="769505" cy="184666"/>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𝑖</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=1, …, </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𝑚</m:t>
                      </m:r>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26AC84CC-CB47-4EDE-8EE7-F3707E65DC01}"/>
                  </a:ext>
                </a:extLst>
              </p:cNvPr>
              <p:cNvSpPr txBox="1">
                <a:spLocks noRot="1" noChangeAspect="1" noMove="1" noResize="1" noEditPoints="1" noAdjustHandles="1" noChangeArrowheads="1" noChangeShapeType="1" noTextEdit="1"/>
              </p:cNvSpPr>
              <p:nvPr/>
            </p:nvSpPr>
            <p:spPr>
              <a:xfrm>
                <a:off x="489020" y="4832737"/>
                <a:ext cx="769505" cy="184666"/>
              </a:xfrm>
              <a:prstGeom prst="rect">
                <a:avLst/>
              </a:prstGeom>
              <a:blipFill>
                <a:blip r:embed="rId27"/>
                <a:stretch>
                  <a:fillRect l="-3175" r="-2381"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4EF0D83-7934-434E-9E4B-C3E474BB8248}"/>
                  </a:ext>
                </a:extLst>
              </p:cNvPr>
              <p:cNvSpPr txBox="1"/>
              <p:nvPr/>
            </p:nvSpPr>
            <p:spPr>
              <a:xfrm>
                <a:off x="496321" y="5122992"/>
                <a:ext cx="731995" cy="184666"/>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𝑗</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=1, …, </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h</m:t>
                      </m:r>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F4EF0D83-7934-434E-9E4B-C3E474BB8248}"/>
                  </a:ext>
                </a:extLst>
              </p:cNvPr>
              <p:cNvSpPr txBox="1">
                <a:spLocks noRot="1" noChangeAspect="1" noMove="1" noResize="1" noEditPoints="1" noAdjustHandles="1" noChangeArrowheads="1" noChangeShapeType="1" noTextEdit="1"/>
              </p:cNvSpPr>
              <p:nvPr/>
            </p:nvSpPr>
            <p:spPr>
              <a:xfrm>
                <a:off x="496321" y="5122992"/>
                <a:ext cx="731995" cy="184666"/>
              </a:xfrm>
              <a:prstGeom prst="rect">
                <a:avLst/>
              </a:prstGeom>
              <a:blipFill>
                <a:blip r:embed="rId28"/>
                <a:stretch>
                  <a:fillRect l="-5833" r="-5000" b="-290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0F1029-9CE9-4082-8D02-5AC432477EAE}"/>
                  </a:ext>
                </a:extLst>
              </p:cNvPr>
              <p:cNvSpPr txBox="1"/>
              <p:nvPr/>
            </p:nvSpPr>
            <p:spPr>
              <a:xfrm>
                <a:off x="4172621" y="4853383"/>
                <a:ext cx="731995" cy="184666"/>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𝑗</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=1, …, </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h</m:t>
                      </m:r>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8B0F1029-9CE9-4082-8D02-5AC432477EAE}"/>
                  </a:ext>
                </a:extLst>
              </p:cNvPr>
              <p:cNvSpPr txBox="1">
                <a:spLocks noRot="1" noChangeAspect="1" noMove="1" noResize="1" noEditPoints="1" noAdjustHandles="1" noChangeArrowheads="1" noChangeShapeType="1" noTextEdit="1"/>
              </p:cNvSpPr>
              <p:nvPr/>
            </p:nvSpPr>
            <p:spPr>
              <a:xfrm>
                <a:off x="4172621" y="4853383"/>
                <a:ext cx="731995" cy="184666"/>
              </a:xfrm>
              <a:prstGeom prst="rect">
                <a:avLst/>
              </a:prstGeom>
              <a:blipFill>
                <a:blip r:embed="rId29"/>
                <a:stretch>
                  <a:fillRect l="-5785" r="-4132"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943415-ECEC-4E06-B888-2156D8BB9F4A}"/>
                  </a:ext>
                </a:extLst>
              </p:cNvPr>
              <p:cNvSpPr txBox="1"/>
              <p:nvPr/>
            </p:nvSpPr>
            <p:spPr>
              <a:xfrm>
                <a:off x="4138702" y="5122566"/>
                <a:ext cx="765914" cy="184666"/>
              </a:xfrm>
              <a:prstGeom prst="rect">
                <a:avLst/>
              </a:prstGeom>
              <a:solidFill>
                <a:schemeClr val="bg1"/>
              </a:solidFill>
            </p:spPr>
            <p:txBody>
              <a:bodyPr wrap="none" lIns="0" tIns="0" rIns="0" bIns="0" rtlCol="0">
                <a:spAutoFit/>
              </a:bodyPr>
              <a:lstStyle/>
              <a:p>
                <a:pPr algn="l">
                  <a:lnSpc>
                    <a:spcPct val="100000"/>
                  </a:lnSpc>
                </a:pPr>
                <a14:m>
                  <m:oMathPara xmlns:m="http://schemas.openxmlformats.org/officeDocument/2006/math">
                    <m:oMathParaPr>
                      <m:jc m:val="centerGroup"/>
                    </m:oMathParaPr>
                    <m:oMath xmlns:m="http://schemas.openxmlformats.org/officeDocument/2006/math">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𝑘</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=1, …, </m:t>
                      </m:r>
                      <m:r>
                        <a:rPr lang="de-DE" sz="1200" b="0" i="1" smtClean="0">
                          <a:solidFill>
                            <a:schemeClr val="tx1">
                              <a:lumMod val="75000"/>
                            </a:schemeClr>
                          </a:solidFill>
                          <a:latin typeface="Cambria Math" panose="02040503050406030204" pitchFamily="18" charset="0"/>
                          <a:ea typeface="Arial" panose="02000000000000000000" pitchFamily="2" charset="0"/>
                          <a:cs typeface="Arial" panose="020B0604020202020204" pitchFamily="34" charset="0"/>
                        </a:rPr>
                        <m:t>𝑛</m:t>
                      </m:r>
                    </m:oMath>
                  </m:oMathPara>
                </a14:m>
                <a:endParaRPr lang="en-GB" sz="12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B1943415-ECEC-4E06-B888-2156D8BB9F4A}"/>
                  </a:ext>
                </a:extLst>
              </p:cNvPr>
              <p:cNvSpPr txBox="1">
                <a:spLocks noRot="1" noChangeAspect="1" noMove="1" noResize="1" noEditPoints="1" noAdjustHandles="1" noChangeArrowheads="1" noChangeShapeType="1" noTextEdit="1"/>
              </p:cNvSpPr>
              <p:nvPr/>
            </p:nvSpPr>
            <p:spPr>
              <a:xfrm>
                <a:off x="4138702" y="5122566"/>
                <a:ext cx="765914" cy="184666"/>
              </a:xfrm>
              <a:prstGeom prst="rect">
                <a:avLst/>
              </a:prstGeom>
              <a:blipFill>
                <a:blip r:embed="rId30"/>
                <a:stretch>
                  <a:fillRect l="-4762" r="-794" b="-9677"/>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43008570-960B-49C7-B39A-A96D04DC209A}"/>
              </a:ext>
            </a:extLst>
          </p:cNvPr>
          <p:cNvSpPr txBox="1"/>
          <p:nvPr/>
        </p:nvSpPr>
        <p:spPr>
          <a:xfrm>
            <a:off x="1573459" y="4846510"/>
            <a:ext cx="493725"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inputs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93" name="Straight Arrow Connector 92">
            <a:extLst>
              <a:ext uri="{FF2B5EF4-FFF2-40B4-BE49-F238E27FC236}">
                <a16:creationId xmlns:a16="http://schemas.microsoft.com/office/drawing/2014/main" id="{CCF22696-CB44-41EA-8300-68B2651B65E4}"/>
              </a:ext>
            </a:extLst>
          </p:cNvPr>
          <p:cNvCxnSpPr>
            <a:cxnSpLocks/>
            <a:stCxn id="15" idx="1"/>
            <a:endCxn id="10" idx="3"/>
          </p:cNvCxnSpPr>
          <p:nvPr/>
        </p:nvCxnSpPr>
        <p:spPr>
          <a:xfrm flipH="1" flipV="1">
            <a:off x="1258525" y="4925070"/>
            <a:ext cx="314934" cy="60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F1DC947D-442C-4BB5-9F21-0B04E32E1392}"/>
              </a:ext>
            </a:extLst>
          </p:cNvPr>
          <p:cNvSpPr/>
          <p:nvPr/>
        </p:nvSpPr>
        <p:spPr>
          <a:xfrm>
            <a:off x="1072973" y="4833100"/>
            <a:ext cx="194982"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49BF6EF1-6E39-4366-9099-0CE712493FA7}"/>
              </a:ext>
            </a:extLst>
          </p:cNvPr>
          <p:cNvSpPr/>
          <p:nvPr/>
        </p:nvSpPr>
        <p:spPr>
          <a:xfrm>
            <a:off x="1082474" y="5103509"/>
            <a:ext cx="194982"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76F965B6-7BB7-46CC-A0A4-55FDC15D074E}"/>
              </a:ext>
            </a:extLst>
          </p:cNvPr>
          <p:cNvSpPr txBox="1"/>
          <p:nvPr/>
        </p:nvSpPr>
        <p:spPr>
          <a:xfrm>
            <a:off x="1609672" y="5137955"/>
            <a:ext cx="878446"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hidden units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01" name="Straight Arrow Connector 100">
            <a:extLst>
              <a:ext uri="{FF2B5EF4-FFF2-40B4-BE49-F238E27FC236}">
                <a16:creationId xmlns:a16="http://schemas.microsoft.com/office/drawing/2014/main" id="{FA2EB197-6573-400C-A032-6F67856FED9A}"/>
              </a:ext>
            </a:extLst>
          </p:cNvPr>
          <p:cNvCxnSpPr>
            <a:cxnSpLocks/>
          </p:cNvCxnSpPr>
          <p:nvPr/>
        </p:nvCxnSpPr>
        <p:spPr>
          <a:xfrm flipH="1" flipV="1">
            <a:off x="1267955" y="5216516"/>
            <a:ext cx="314934" cy="60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23E7DB0E-AE09-4AEE-A37A-0F65D3D6762A}"/>
              </a:ext>
            </a:extLst>
          </p:cNvPr>
          <p:cNvSpPr txBox="1"/>
          <p:nvPr/>
        </p:nvSpPr>
        <p:spPr>
          <a:xfrm>
            <a:off x="5278232" y="5160603"/>
            <a:ext cx="578685" cy="169277"/>
          </a:xfrm>
          <a:prstGeom prst="rect">
            <a:avLst/>
          </a:prstGeom>
          <a:solidFill>
            <a:schemeClr val="bg1"/>
          </a:solidFill>
        </p:spPr>
        <p:txBody>
          <a:bodyPr wrap="none" lIns="0" tIns="0" rIns="0" bIns="0" rtlCol="0">
            <a:spAutoFit/>
          </a:bodyPr>
          <a:lstStyle/>
          <a:p>
            <a:pPr algn="l">
              <a:lnSpc>
                <a:spcPct val="100000"/>
              </a:lnSpc>
            </a:pPr>
            <a:r>
              <a:rPr lang="de-DE"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rPr>
              <a:t># outputs</a:t>
            </a:r>
            <a:endParaRPr lang="en-GB" sz="11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endParaRPr>
          </a:p>
        </p:txBody>
      </p:sp>
      <p:cxnSp>
        <p:nvCxnSpPr>
          <p:cNvPr id="103" name="Straight Arrow Connector 102">
            <a:extLst>
              <a:ext uri="{FF2B5EF4-FFF2-40B4-BE49-F238E27FC236}">
                <a16:creationId xmlns:a16="http://schemas.microsoft.com/office/drawing/2014/main" id="{6A45100F-DD31-4B50-A3D0-55E63E14EB84}"/>
              </a:ext>
            </a:extLst>
          </p:cNvPr>
          <p:cNvCxnSpPr>
            <a:cxnSpLocks/>
            <a:stCxn id="102" idx="1"/>
          </p:cNvCxnSpPr>
          <p:nvPr/>
        </p:nvCxnSpPr>
        <p:spPr>
          <a:xfrm flipH="1" flipV="1">
            <a:off x="4963298" y="5239164"/>
            <a:ext cx="314934" cy="60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A52214D4-4AD0-411B-B526-8D3AD42BA2AF}"/>
              </a:ext>
            </a:extLst>
          </p:cNvPr>
          <p:cNvSpPr/>
          <p:nvPr/>
        </p:nvSpPr>
        <p:spPr>
          <a:xfrm>
            <a:off x="4757702" y="5104585"/>
            <a:ext cx="194982" cy="2360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2D3F6E48-D1EA-4E68-A6D6-4ED0C1DF77F8}"/>
              </a:ext>
            </a:extLst>
          </p:cNvPr>
          <p:cNvSpPr/>
          <p:nvPr/>
        </p:nvSpPr>
        <p:spPr>
          <a:xfrm>
            <a:off x="7455944" y="3717711"/>
            <a:ext cx="228601" cy="30918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D7371625-2109-4CC0-8C2A-8DE91352A6E0}"/>
              </a:ext>
            </a:extLst>
          </p:cNvPr>
          <p:cNvSpPr txBox="1"/>
          <p:nvPr/>
        </p:nvSpPr>
        <p:spPr>
          <a:xfrm>
            <a:off x="6013621" y="2341082"/>
            <a:ext cx="1114577" cy="276999"/>
          </a:xfrm>
          <a:prstGeom prst="rect">
            <a:avLst/>
          </a:prstGeom>
          <a:solidFill>
            <a:schemeClr val="bg1"/>
          </a:solidFill>
        </p:spPr>
        <p:txBody>
          <a:bodyPr wrap="square">
            <a:spAutoFit/>
          </a:bodyPr>
          <a:lstStyle/>
          <a:p>
            <a:r>
              <a:rPr lang="de-DE" sz="1200" dirty="0">
                <a:latin typeface="Arial" panose="020B0604020202020204" pitchFamily="34" charset="0"/>
                <a:ea typeface="Cambria Math" panose="02040503050406030204" pitchFamily="18" charset="0"/>
                <a:cs typeface="Arial" panose="020B0604020202020204" pitchFamily="34" charset="0"/>
              </a:rPr>
              <a:t>Learning rate</a:t>
            </a:r>
            <a:endParaRPr lang="en-GB" sz="1200" dirty="0">
              <a:latin typeface="Arial" panose="020B0604020202020204" pitchFamily="34" charset="0"/>
              <a:cs typeface="Arial" panose="020B0604020202020204" pitchFamily="34" charset="0"/>
            </a:endParaRPr>
          </a:p>
        </p:txBody>
      </p:sp>
      <p:cxnSp>
        <p:nvCxnSpPr>
          <p:cNvPr id="94" name="Straight Arrow Connector 93">
            <a:extLst>
              <a:ext uri="{FF2B5EF4-FFF2-40B4-BE49-F238E27FC236}">
                <a16:creationId xmlns:a16="http://schemas.microsoft.com/office/drawing/2014/main" id="{145ECF2B-9B4E-4E0F-940B-11D49C9F481B}"/>
              </a:ext>
            </a:extLst>
          </p:cNvPr>
          <p:cNvCxnSpPr>
            <a:cxnSpLocks/>
            <a:endCxn id="91" idx="0"/>
          </p:cNvCxnSpPr>
          <p:nvPr/>
        </p:nvCxnSpPr>
        <p:spPr>
          <a:xfrm>
            <a:off x="6488595" y="2586594"/>
            <a:ext cx="1081650" cy="1131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4" name="Slide Number Placeholder 3"/>
          <p:cNvSpPr>
            <a:spLocks noGrp="1"/>
          </p:cNvSpPr>
          <p:nvPr>
            <p:ph type="sldNum" sz="quarter" idx="15"/>
          </p:nvPr>
        </p:nvSpPr>
        <p:spPr/>
        <p:txBody>
          <a:bodyPr/>
          <a:lstStyle/>
          <a:p>
            <a:fld id="{15C29056-5AFA-7949-831A-3EC086771171}" type="slidenum">
              <a:rPr lang="de-DE" smtClean="0"/>
              <a:pPr/>
              <a:t>61</a:t>
            </a:fld>
            <a:endParaRPr lang="de-DE" dirty="0"/>
          </a:p>
        </p:txBody>
      </p:sp>
    </p:spTree>
    <p:extLst>
      <p:ext uri="{BB962C8B-B14F-4D97-AF65-F5344CB8AC3E}">
        <p14:creationId xmlns:p14="http://schemas.microsoft.com/office/powerpoint/2010/main" val="3682285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0397-E023-4663-9987-63D5824039DA}"/>
              </a:ext>
            </a:extLst>
          </p:cNvPr>
          <p:cNvSpPr>
            <a:spLocks noGrp="1"/>
          </p:cNvSpPr>
          <p:nvPr>
            <p:ph type="title"/>
          </p:nvPr>
        </p:nvSpPr>
        <p:spPr/>
        <p:txBody>
          <a:bodyPr/>
          <a:lstStyle/>
          <a:p>
            <a:r>
              <a:rPr lang="de-DE" dirty="0"/>
              <a:t>Training the bias values</a:t>
            </a:r>
            <a:endParaRPr lang="en-GB" dirty="0"/>
          </a:p>
        </p:txBody>
      </p:sp>
      <p:sp>
        <p:nvSpPr>
          <p:cNvPr id="3" name="Content Placeholder 2">
            <a:extLst>
              <a:ext uri="{FF2B5EF4-FFF2-40B4-BE49-F238E27FC236}">
                <a16:creationId xmlns:a16="http://schemas.microsoft.com/office/drawing/2014/main" id="{DAB17BB8-2026-45FD-8A95-7170FF0C0FAA}"/>
              </a:ext>
            </a:extLst>
          </p:cNvPr>
          <p:cNvSpPr>
            <a:spLocks noGrp="1"/>
          </p:cNvSpPr>
          <p:nvPr>
            <p:ph idx="1"/>
          </p:nvPr>
        </p:nvSpPr>
        <p:spPr/>
        <p:txBody>
          <a:bodyPr>
            <a:normAutofit/>
          </a:bodyPr>
          <a:lstStyle/>
          <a:p>
            <a:pPr algn="l"/>
            <a:r>
              <a:rPr lang="en-GB" sz="2000" b="0" i="0" u="none" strike="noStrike" baseline="0" dirty="0"/>
              <a:t>Remember?</a:t>
            </a:r>
          </a:p>
          <a:p>
            <a:pPr algn="l"/>
            <a:r>
              <a:rPr lang="en-GB" sz="2000" b="0" i="0" u="none" strike="noStrike" baseline="0" dirty="0"/>
              <a:t>Bias values can be considered as special weights to constant inputs +1</a:t>
            </a:r>
          </a:p>
          <a:p>
            <a:pPr algn="l"/>
            <a:r>
              <a:rPr lang="en-GB" sz="2000" dirty="0"/>
              <a:t>Therefore biases are trained together with all other weights</a:t>
            </a:r>
          </a:p>
        </p:txBody>
      </p:sp>
      <p:sp>
        <p:nvSpPr>
          <p:cNvPr id="4" name="Oval 3">
            <a:extLst>
              <a:ext uri="{FF2B5EF4-FFF2-40B4-BE49-F238E27FC236}">
                <a16:creationId xmlns:a16="http://schemas.microsoft.com/office/drawing/2014/main" id="{971F90DC-E62F-409C-8A15-ABCDE0C3A2E9}"/>
              </a:ext>
            </a:extLst>
          </p:cNvPr>
          <p:cNvSpPr/>
          <p:nvPr/>
        </p:nvSpPr>
        <p:spPr>
          <a:xfrm>
            <a:off x="2032400" y="4200983"/>
            <a:ext cx="405000" cy="405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solidFill>
                <a:schemeClr val="tx1">
                  <a:lumMod val="75000"/>
                </a:schemeClr>
              </a:solidFill>
            </a:endParaRPr>
          </a:p>
        </p:txBody>
      </p:sp>
      <p:cxnSp>
        <p:nvCxnSpPr>
          <p:cNvPr id="5" name="Straight Connector 4">
            <a:extLst>
              <a:ext uri="{FF2B5EF4-FFF2-40B4-BE49-F238E27FC236}">
                <a16:creationId xmlns:a16="http://schemas.microsoft.com/office/drawing/2014/main" id="{D737A662-7290-48A2-BB35-69E7A55D44BD}"/>
              </a:ext>
            </a:extLst>
          </p:cNvPr>
          <p:cNvCxnSpPr>
            <a:stCxn id="4" idx="0"/>
            <a:endCxn id="4" idx="4"/>
          </p:cNvCxnSpPr>
          <p:nvPr/>
        </p:nvCxnSpPr>
        <p:spPr>
          <a:xfrm>
            <a:off x="2234900" y="4200983"/>
            <a:ext cx="0" cy="40500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3249D2-40D3-4C21-B6F2-11E8855819C8}"/>
                  </a:ext>
                </a:extLst>
              </p:cNvPr>
              <p:cNvSpPr txBox="1"/>
              <p:nvPr/>
            </p:nvSpPr>
            <p:spPr>
              <a:xfrm>
                <a:off x="2074654" y="4304160"/>
                <a:ext cx="14427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1" i="1" smtClean="0">
                          <a:solidFill>
                            <a:schemeClr val="tx1">
                              <a:lumMod val="75000"/>
                            </a:schemeClr>
                          </a:solidFill>
                          <a:latin typeface="Cambria Math" panose="02040503050406030204" pitchFamily="18" charset="0"/>
                        </a:rPr>
                        <m:t>∑</m:t>
                      </m:r>
                    </m:oMath>
                  </m:oMathPara>
                </a14:m>
                <a:endParaRPr lang="en-US" sz="1200" b="1" dirty="0">
                  <a:solidFill>
                    <a:schemeClr val="tx1">
                      <a:lumMod val="75000"/>
                    </a:schemeClr>
                  </a:solidFill>
                </a:endParaRPr>
              </a:p>
            </p:txBody>
          </p:sp>
        </mc:Choice>
        <mc:Fallback xmlns="">
          <p:sp>
            <p:nvSpPr>
              <p:cNvPr id="6" name="TextBox 5">
                <a:extLst>
                  <a:ext uri="{FF2B5EF4-FFF2-40B4-BE49-F238E27FC236}">
                    <a16:creationId xmlns:a16="http://schemas.microsoft.com/office/drawing/2014/main" id="{793249D2-40D3-4C21-B6F2-11E8855819C8}"/>
                  </a:ext>
                </a:extLst>
              </p:cNvPr>
              <p:cNvSpPr txBox="1">
                <a:spLocks noRot="1" noChangeAspect="1" noMove="1" noResize="1" noEditPoints="1" noAdjustHandles="1" noChangeArrowheads="1" noChangeShapeType="1" noTextEdit="1"/>
              </p:cNvSpPr>
              <p:nvPr/>
            </p:nvSpPr>
            <p:spPr>
              <a:xfrm>
                <a:off x="2074654" y="4304160"/>
                <a:ext cx="144270" cy="184666"/>
              </a:xfrm>
              <a:prstGeom prst="rect">
                <a:avLst/>
              </a:prstGeom>
              <a:blipFill>
                <a:blip r:embed="rId2"/>
                <a:stretch>
                  <a:fillRect l="-37500" t="-3333" r="-3750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D688D9-CBF8-4AF3-89BF-3873526913C9}"/>
                  </a:ext>
                </a:extLst>
              </p:cNvPr>
              <p:cNvSpPr txBox="1"/>
              <p:nvPr/>
            </p:nvSpPr>
            <p:spPr>
              <a:xfrm>
                <a:off x="2283165" y="4299609"/>
                <a:ext cx="137858"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1350" i="1" smtClean="0">
                          <a:solidFill>
                            <a:schemeClr val="tx1">
                              <a:lumMod val="75000"/>
                            </a:schemeClr>
                          </a:solidFill>
                          <a:latin typeface="Cambria Math" panose="02040503050406030204" pitchFamily="18" charset="0"/>
                        </a:rPr>
                        <m:t>σ</m:t>
                      </m:r>
                    </m:oMath>
                  </m:oMathPara>
                </a14:m>
                <a:endParaRPr lang="de-DE" sz="1350" dirty="0">
                  <a:solidFill>
                    <a:schemeClr val="tx1">
                      <a:lumMod val="75000"/>
                    </a:schemeClr>
                  </a:solidFill>
                </a:endParaRPr>
              </a:p>
            </p:txBody>
          </p:sp>
        </mc:Choice>
        <mc:Fallback xmlns="">
          <p:sp>
            <p:nvSpPr>
              <p:cNvPr id="7" name="TextBox 6">
                <a:extLst>
                  <a:ext uri="{FF2B5EF4-FFF2-40B4-BE49-F238E27FC236}">
                    <a16:creationId xmlns:a16="http://schemas.microsoft.com/office/drawing/2014/main" id="{08D688D9-CBF8-4AF3-89BF-3873526913C9}"/>
                  </a:ext>
                </a:extLst>
              </p:cNvPr>
              <p:cNvSpPr txBox="1">
                <a:spLocks noRot="1" noChangeAspect="1" noMove="1" noResize="1" noEditPoints="1" noAdjustHandles="1" noChangeArrowheads="1" noChangeShapeType="1" noTextEdit="1"/>
              </p:cNvSpPr>
              <p:nvPr/>
            </p:nvSpPr>
            <p:spPr>
              <a:xfrm>
                <a:off x="2283165" y="4299609"/>
                <a:ext cx="137858" cy="207749"/>
              </a:xfrm>
              <a:prstGeom prst="rect">
                <a:avLst/>
              </a:prstGeom>
              <a:blipFill>
                <a:blip r:embed="rId3"/>
                <a:stretch>
                  <a:fillRect l="-18182" r="-18182"/>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13546646-97A3-4993-82CD-6F9D9DB5A0C4}"/>
              </a:ext>
            </a:extLst>
          </p:cNvPr>
          <p:cNvCxnSpPr>
            <a:cxnSpLocks/>
            <a:endCxn id="4" idx="2"/>
          </p:cNvCxnSpPr>
          <p:nvPr/>
        </p:nvCxnSpPr>
        <p:spPr>
          <a:xfrm>
            <a:off x="1448609" y="4068112"/>
            <a:ext cx="583792" cy="335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6CCFF93-DF48-4DCD-B4FC-03DC2C1C12F6}"/>
              </a:ext>
            </a:extLst>
          </p:cNvPr>
          <p:cNvCxnSpPr>
            <a:cxnSpLocks/>
            <a:endCxn id="4" idx="2"/>
          </p:cNvCxnSpPr>
          <p:nvPr/>
        </p:nvCxnSpPr>
        <p:spPr>
          <a:xfrm flipV="1">
            <a:off x="1448609" y="4403483"/>
            <a:ext cx="583792" cy="403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6C91205-B43D-4019-9693-66FC9B0D1BC0}"/>
              </a:ext>
            </a:extLst>
          </p:cNvPr>
          <p:cNvGrpSpPr/>
          <p:nvPr/>
        </p:nvGrpSpPr>
        <p:grpSpPr>
          <a:xfrm>
            <a:off x="2032401" y="4201461"/>
            <a:ext cx="683111" cy="405000"/>
            <a:chOff x="3013200" y="5011200"/>
            <a:chExt cx="910815" cy="540000"/>
          </a:xfrm>
        </p:grpSpPr>
        <p:sp>
          <p:nvSpPr>
            <p:cNvPr id="11" name="Oval 10">
              <a:extLst>
                <a:ext uri="{FF2B5EF4-FFF2-40B4-BE49-F238E27FC236}">
                  <a16:creationId xmlns:a16="http://schemas.microsoft.com/office/drawing/2014/main" id="{AC8E65E9-9408-4254-A036-244BAEADEFC4}"/>
                </a:ext>
              </a:extLst>
            </p:cNvPr>
            <p:cNvSpPr/>
            <p:nvPr/>
          </p:nvSpPr>
          <p:spPr>
            <a:xfrm>
              <a:off x="3013200" y="5011200"/>
              <a:ext cx="540000" cy="540000"/>
            </a:xfrm>
            <a:prstGeom prst="ellipse">
              <a:avLst/>
            </a:prstGeom>
            <a:solidFill>
              <a:schemeClr val="bg2">
                <a:lumMod val="90000"/>
              </a:schemeClr>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75" dirty="0">
                <a:solidFill>
                  <a:schemeClr val="tx1">
                    <a:lumMod val="75000"/>
                  </a:schemeClr>
                </a:solidFill>
              </a:endParaRPr>
            </a:p>
          </p:txBody>
        </p:sp>
        <p:sp>
          <p:nvSpPr>
            <p:cNvPr id="12" name="TextBox 11">
              <a:extLst>
                <a:ext uri="{FF2B5EF4-FFF2-40B4-BE49-F238E27FC236}">
                  <a16:creationId xmlns:a16="http://schemas.microsoft.com/office/drawing/2014/main" id="{93D75129-C4AF-4228-BC55-2980083F63AB}"/>
                </a:ext>
              </a:extLst>
            </p:cNvPr>
            <p:cNvSpPr txBox="1"/>
            <p:nvPr/>
          </p:nvSpPr>
          <p:spPr>
            <a:xfrm>
              <a:off x="3045984" y="5067175"/>
              <a:ext cx="878031" cy="400109"/>
            </a:xfrm>
            <a:prstGeom prst="rect">
              <a:avLst/>
            </a:prstGeom>
            <a:noFill/>
          </p:spPr>
          <p:txBody>
            <a:bodyPr wrap="square" rtlCol="0">
              <a:spAutoFit/>
            </a:bodyPr>
            <a:lstStyle/>
            <a:p>
              <a:r>
                <a:rPr lang="en-US" sz="1350" i="1" dirty="0">
                  <a:solidFill>
                    <a:schemeClr val="tx1">
                      <a:lumMod val="75000"/>
                    </a:schemeClr>
                  </a:solidFill>
                  <a:latin typeface="Times New Roman" panose="02020603050405020304" pitchFamily="18" charset="0"/>
                  <a:cs typeface="Times New Roman" panose="02020603050405020304" pitchFamily="18" charset="0"/>
                </a:rPr>
                <a:t>f</a:t>
              </a:r>
              <a:r>
                <a:rPr lang="en-US" sz="1350" dirty="0">
                  <a:solidFill>
                    <a:schemeClr val="tx1">
                      <a:lumMod val="75000"/>
                    </a:schemeClr>
                  </a:solidFill>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05A965-6700-4D16-9D84-1F76D34A28B4}"/>
                  </a:ext>
                </a:extLst>
              </p:cNvPr>
              <p:cNvSpPr txBox="1"/>
              <p:nvPr/>
            </p:nvSpPr>
            <p:spPr>
              <a:xfrm>
                <a:off x="1605674" y="4536355"/>
                <a:ext cx="241861"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m:t>
                          </m:r>
                        </m:sub>
                      </m:sSub>
                    </m:oMath>
                  </m:oMathPara>
                </a14:m>
                <a:endParaRPr lang="en-US" sz="1350" dirty="0">
                  <a:solidFill>
                    <a:schemeClr val="tx1">
                      <a:lumMod val="75000"/>
                    </a:schemeClr>
                  </a:solidFill>
                </a:endParaRPr>
              </a:p>
            </p:txBody>
          </p:sp>
        </mc:Choice>
        <mc:Fallback xmlns="">
          <p:sp>
            <p:nvSpPr>
              <p:cNvPr id="13" name="TextBox 12">
                <a:extLst>
                  <a:ext uri="{FF2B5EF4-FFF2-40B4-BE49-F238E27FC236}">
                    <a16:creationId xmlns:a16="http://schemas.microsoft.com/office/drawing/2014/main" id="{6505A965-6700-4D16-9D84-1F76D34A28B4}"/>
                  </a:ext>
                </a:extLst>
              </p:cNvPr>
              <p:cNvSpPr txBox="1">
                <a:spLocks noRot="1" noChangeAspect="1" noMove="1" noResize="1" noEditPoints="1" noAdjustHandles="1" noChangeArrowheads="1" noChangeShapeType="1" noTextEdit="1"/>
              </p:cNvSpPr>
              <p:nvPr/>
            </p:nvSpPr>
            <p:spPr>
              <a:xfrm>
                <a:off x="1605674" y="4536355"/>
                <a:ext cx="241861" cy="207749"/>
              </a:xfrm>
              <a:prstGeom prst="rect">
                <a:avLst/>
              </a:prstGeom>
              <a:blipFill>
                <a:blip r:embed="rId4"/>
                <a:stretch>
                  <a:fillRect l="-10000" r="-5000"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F780E7E-0602-4D78-809B-B97546FECF8B}"/>
                  </a:ext>
                </a:extLst>
              </p:cNvPr>
              <p:cNvSpPr txBox="1"/>
              <p:nvPr/>
            </p:nvSpPr>
            <p:spPr>
              <a:xfrm>
                <a:off x="1589927" y="4062863"/>
                <a:ext cx="237822" cy="20774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350" i="1" smtClean="0">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m:t>
                          </m:r>
                        </m:sub>
                      </m:sSub>
                    </m:oMath>
                  </m:oMathPara>
                </a14:m>
                <a:endParaRPr lang="en-US" sz="1350" dirty="0">
                  <a:solidFill>
                    <a:schemeClr val="tx1">
                      <a:lumMod val="75000"/>
                    </a:schemeClr>
                  </a:solidFill>
                </a:endParaRPr>
              </a:p>
            </p:txBody>
          </p:sp>
        </mc:Choice>
        <mc:Fallback xmlns="">
          <p:sp>
            <p:nvSpPr>
              <p:cNvPr id="14" name="TextBox 13">
                <a:extLst>
                  <a:ext uri="{FF2B5EF4-FFF2-40B4-BE49-F238E27FC236}">
                    <a16:creationId xmlns:a16="http://schemas.microsoft.com/office/drawing/2014/main" id="{1F780E7E-0602-4D78-809B-B97546FECF8B}"/>
                  </a:ext>
                </a:extLst>
              </p:cNvPr>
              <p:cNvSpPr txBox="1">
                <a:spLocks noRot="1" noChangeAspect="1" noMove="1" noResize="1" noEditPoints="1" noAdjustHandles="1" noChangeArrowheads="1" noChangeShapeType="1" noTextEdit="1"/>
              </p:cNvSpPr>
              <p:nvPr/>
            </p:nvSpPr>
            <p:spPr>
              <a:xfrm>
                <a:off x="1589927" y="4062863"/>
                <a:ext cx="237822" cy="207749"/>
              </a:xfrm>
              <a:prstGeom prst="rect">
                <a:avLst/>
              </a:prstGeom>
              <a:blipFill>
                <a:blip r:embed="rId5"/>
                <a:stretch>
                  <a:fillRect l="-10256" r="-5128"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203D047-CCE0-4866-BD81-CC03FFD23B28}"/>
                  </a:ext>
                </a:extLst>
              </p:cNvPr>
              <p:cNvSpPr txBox="1"/>
              <p:nvPr/>
            </p:nvSpPr>
            <p:spPr>
              <a:xfrm>
                <a:off x="1946692" y="3894609"/>
                <a:ext cx="135229" cy="20774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350" i="1" smtClean="0">
                          <a:solidFill>
                            <a:schemeClr val="tx1">
                              <a:lumMod val="75000"/>
                            </a:schemeClr>
                          </a:solidFill>
                          <a:latin typeface="Cambria Math" panose="02040503050406030204" pitchFamily="18" charset="0"/>
                        </a:rPr>
                        <m:t>𝑏</m:t>
                      </m:r>
                    </m:oMath>
                  </m:oMathPara>
                </a14:m>
                <a:endParaRPr lang="en-US" sz="1350" dirty="0">
                  <a:solidFill>
                    <a:schemeClr val="tx1">
                      <a:lumMod val="75000"/>
                    </a:schemeClr>
                  </a:solidFill>
                </a:endParaRPr>
              </a:p>
            </p:txBody>
          </p:sp>
        </mc:Choice>
        <mc:Fallback xmlns="">
          <p:sp>
            <p:nvSpPr>
              <p:cNvPr id="15" name="TextBox 14">
                <a:extLst>
                  <a:ext uri="{FF2B5EF4-FFF2-40B4-BE49-F238E27FC236}">
                    <a16:creationId xmlns:a16="http://schemas.microsoft.com/office/drawing/2014/main" id="{B203D047-CCE0-4866-BD81-CC03FFD23B28}"/>
                  </a:ext>
                </a:extLst>
              </p:cNvPr>
              <p:cNvSpPr txBox="1">
                <a:spLocks noRot="1" noChangeAspect="1" noMove="1" noResize="1" noEditPoints="1" noAdjustHandles="1" noChangeArrowheads="1" noChangeShapeType="1" noTextEdit="1"/>
              </p:cNvSpPr>
              <p:nvPr/>
            </p:nvSpPr>
            <p:spPr>
              <a:xfrm>
                <a:off x="1946692" y="3894609"/>
                <a:ext cx="135229" cy="207749"/>
              </a:xfrm>
              <a:prstGeom prst="rect">
                <a:avLst/>
              </a:prstGeom>
              <a:blipFill>
                <a:blip r:embed="rId6"/>
                <a:stretch>
                  <a:fillRect l="-30435" r="-26087"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B90061-D498-45C4-9162-C44C5FA2438B}"/>
                  </a:ext>
                </a:extLst>
              </p:cNvPr>
              <p:cNvSpPr txBox="1"/>
              <p:nvPr/>
            </p:nvSpPr>
            <p:spPr>
              <a:xfrm>
                <a:off x="3285549" y="3443479"/>
                <a:ext cx="1864677"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𝑦</m:t>
                      </m:r>
                      <m:r>
                        <a:rPr lang="de-DE" sz="1350" i="1" smtClean="0">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b="0" i="1" smtClean="0">
                              <a:solidFill>
                                <a:schemeClr val="tx1">
                                  <a:lumMod val="75000"/>
                                </a:schemeClr>
                              </a:solidFill>
                              <a:latin typeface="Cambria Math" panose="02040503050406030204" pitchFamily="18" charset="0"/>
                            </a:rPr>
                            <m:t>𝑓</m:t>
                          </m:r>
                          <m:r>
                            <a:rPr lang="de-DE" sz="1350" i="1">
                              <a:solidFill>
                                <a:schemeClr val="tx1">
                                  <a:lumMod val="75000"/>
                                </a:schemeClr>
                              </a:solidFill>
                              <a:latin typeface="Cambria Math" panose="02040503050406030204" pitchFamily="18" charset="0"/>
                            </a:rPr>
                            <m:t>(</m:t>
                          </m:r>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1</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1</m:t>
                          </m:r>
                        </m:sub>
                      </m:sSub>
                      <m:r>
                        <a:rPr lang="de-DE" sz="1350" i="1">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2</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2</m:t>
                          </m:r>
                        </m:sub>
                      </m:sSub>
                      <m:r>
                        <a:rPr lang="de-DE" sz="1350" i="1">
                          <a:solidFill>
                            <a:schemeClr val="tx1">
                              <a:lumMod val="75000"/>
                            </a:schemeClr>
                          </a:solidFill>
                          <a:latin typeface="Cambria Math" panose="02040503050406030204" pitchFamily="18" charset="0"/>
                        </a:rPr>
                        <m:t>+</m:t>
                      </m:r>
                      <m:r>
                        <a:rPr lang="de-DE" sz="1350" i="1" smtClean="0">
                          <a:solidFill>
                            <a:schemeClr val="tx1">
                              <a:lumMod val="75000"/>
                            </a:schemeClr>
                          </a:solidFill>
                          <a:latin typeface="Cambria Math" panose="02040503050406030204" pitchFamily="18" charset="0"/>
                        </a:rPr>
                        <m:t>𝑏</m:t>
                      </m:r>
                      <m:r>
                        <a:rPr lang="de-DE" sz="1350" i="1">
                          <a:solidFill>
                            <a:schemeClr val="tx1">
                              <a:lumMod val="75000"/>
                            </a:schemeClr>
                          </a:solidFill>
                          <a:latin typeface="Cambria Math" panose="02040503050406030204" pitchFamily="18" charset="0"/>
                        </a:rPr>
                        <m:t>)</m:t>
                      </m:r>
                    </m:oMath>
                  </m:oMathPara>
                </a14:m>
                <a:endParaRPr lang="de-DE" sz="1350" dirty="0">
                  <a:solidFill>
                    <a:schemeClr val="tx1">
                      <a:lumMod val="75000"/>
                    </a:schemeClr>
                  </a:solidFill>
                </a:endParaRPr>
              </a:p>
            </p:txBody>
          </p:sp>
        </mc:Choice>
        <mc:Fallback xmlns="">
          <p:sp>
            <p:nvSpPr>
              <p:cNvPr id="16" name="TextBox 15">
                <a:extLst>
                  <a:ext uri="{FF2B5EF4-FFF2-40B4-BE49-F238E27FC236}">
                    <a16:creationId xmlns:a16="http://schemas.microsoft.com/office/drawing/2014/main" id="{D7B90061-D498-45C4-9162-C44C5FA2438B}"/>
                  </a:ext>
                </a:extLst>
              </p:cNvPr>
              <p:cNvSpPr txBox="1">
                <a:spLocks noRot="1" noChangeAspect="1" noMove="1" noResize="1" noEditPoints="1" noAdjustHandles="1" noChangeArrowheads="1" noChangeShapeType="1" noTextEdit="1"/>
              </p:cNvSpPr>
              <p:nvPr/>
            </p:nvSpPr>
            <p:spPr>
              <a:xfrm>
                <a:off x="3285549" y="3443479"/>
                <a:ext cx="1864677" cy="207749"/>
              </a:xfrm>
              <a:prstGeom prst="rect">
                <a:avLst/>
              </a:prstGeom>
              <a:blipFill>
                <a:blip r:embed="rId7"/>
                <a:stretch>
                  <a:fillRect l="-1634" t="-2941" r="-2614" b="-32353"/>
                </a:stretch>
              </a:blipFill>
            </p:spPr>
            <p:txBody>
              <a:bodyPr/>
              <a:lstStyle/>
              <a:p>
                <a:r>
                  <a:rPr lang="en-US">
                    <a:noFill/>
                  </a:rPr>
                  <a:t> </a:t>
                </a:r>
              </a:p>
            </p:txBody>
          </p:sp>
        </mc:Fallback>
      </mc:AlternateContent>
      <p:sp>
        <p:nvSpPr>
          <p:cNvPr id="17" name="Content Placeholder 2">
            <a:extLst>
              <a:ext uri="{FF2B5EF4-FFF2-40B4-BE49-F238E27FC236}">
                <a16:creationId xmlns:a16="http://schemas.microsoft.com/office/drawing/2014/main" id="{6FEE2250-9371-4504-B837-B6F5B0B6AEA1}"/>
              </a:ext>
            </a:extLst>
          </p:cNvPr>
          <p:cNvSpPr txBox="1">
            <a:spLocks/>
          </p:cNvSpPr>
          <p:nvPr/>
        </p:nvSpPr>
        <p:spPr>
          <a:xfrm>
            <a:off x="732928" y="2935743"/>
            <a:ext cx="3884240" cy="398206"/>
          </a:xfrm>
          <a:prstGeom prst="rect">
            <a:avLst/>
          </a:prstGeom>
        </p:spPr>
        <p:txBody>
          <a:bodyPr vert="horz" lIns="91440" tIns="45720" rIns="91440" bIns="45720" rtlCol="0">
            <a:normAutofit fontScale="85000" lnSpcReduction="10000"/>
          </a:bodyPr>
          <a:lstStyle>
            <a:lvl1pPr marL="285739" indent="-285739" algn="l" defTabSz="761970" rtl="0" eaLnBrk="1" latinLnBrk="0" hangingPunct="1">
              <a:spcBef>
                <a:spcPct val="20000"/>
              </a:spcBef>
              <a:buFont typeface="Arial" panose="020B0604020202020204" pitchFamily="34" charset="0"/>
              <a:buChar char="•"/>
              <a:defRPr sz="2333" kern="1200">
                <a:solidFill>
                  <a:schemeClr val="bg1">
                    <a:lumMod val="50000"/>
                  </a:schemeClr>
                </a:solidFill>
                <a:latin typeface="+mn-lt"/>
                <a:ea typeface="+mn-ea"/>
                <a:cs typeface="+mn-cs"/>
              </a:defRPr>
            </a:lvl1pPr>
            <a:lvl2pPr marL="619100" indent="-238115" algn="l" defTabSz="76197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2pPr>
            <a:lvl3pPr marL="952462" indent="-190492" algn="l" defTabSz="761970" rtl="0" eaLnBrk="1" latinLnBrk="0" hangingPunct="1">
              <a:spcBef>
                <a:spcPct val="20000"/>
              </a:spcBef>
              <a:buFont typeface="Arial" panose="020B0604020202020204" pitchFamily="34" charset="0"/>
              <a:buChar char="•"/>
              <a:defRPr sz="1667" kern="1200">
                <a:solidFill>
                  <a:schemeClr val="bg1">
                    <a:lumMod val="50000"/>
                  </a:schemeClr>
                </a:solidFill>
                <a:latin typeface="+mn-lt"/>
                <a:ea typeface="+mn-ea"/>
                <a:cs typeface="+mn-cs"/>
              </a:defRPr>
            </a:lvl3pPr>
            <a:lvl4pPr marL="1333447"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4pPr>
            <a:lvl5pPr marL="1714431" indent="-190492" algn="l" defTabSz="761970" rtl="0" eaLnBrk="1" latinLnBrk="0" hangingPunct="1">
              <a:spcBef>
                <a:spcPct val="20000"/>
              </a:spcBef>
              <a:buFont typeface="Arial" panose="020B0604020202020204" pitchFamily="34" charset="0"/>
              <a:buChar char="»"/>
              <a:defRPr sz="1500" kern="1200">
                <a:solidFill>
                  <a:schemeClr val="bg1">
                    <a:lumMod val="50000"/>
                  </a:schemeClr>
                </a:solidFill>
                <a:latin typeface="+mn-lt"/>
                <a:ea typeface="+mn-ea"/>
                <a:cs typeface="+mn-cs"/>
              </a:defRPr>
            </a:lvl5pPr>
            <a:lvl6pPr marL="209541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lumMod val="75000"/>
                  </a:schemeClr>
                </a:solidFill>
                <a:latin typeface="Arial" panose="020B0604020202020204" pitchFamily="34" charset="0"/>
                <a:cs typeface="Arial" panose="020B0604020202020204" pitchFamily="34" charset="0"/>
              </a:rPr>
              <a:t>Artificial Neuron (</a:t>
            </a:r>
            <a:r>
              <a:rPr lang="en-US" b="1" dirty="0">
                <a:solidFill>
                  <a:schemeClr val="tx1">
                    <a:lumMod val="75000"/>
                  </a:schemeClr>
                </a:solidFill>
                <a:latin typeface="Arial" panose="020B0604020202020204" pitchFamily="34" charset="0"/>
                <a:cs typeface="Arial" panose="020B0604020202020204" pitchFamily="34" charset="0"/>
              </a:rPr>
              <a:t>Perceptron</a:t>
            </a:r>
            <a:r>
              <a:rPr lang="en-US" dirty="0">
                <a:solidFill>
                  <a:schemeClr val="tx1">
                    <a:lumMod val="75000"/>
                  </a:schemeClr>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3AC4F43-2D66-4317-967F-AB0B404CC940}"/>
                  </a:ext>
                </a:extLst>
              </p:cNvPr>
              <p:cNvSpPr txBox="1"/>
              <p:nvPr/>
            </p:nvSpPr>
            <p:spPr>
              <a:xfrm>
                <a:off x="3284699" y="4072229"/>
                <a:ext cx="1191801"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𝑎</m:t>
                      </m:r>
                      <m:r>
                        <a:rPr lang="de-DE" sz="1350" b="0" i="1" smtClean="0">
                          <a:solidFill>
                            <a:schemeClr val="tx1">
                              <a:lumMod val="75000"/>
                            </a:schemeClr>
                          </a:solidFill>
                          <a:latin typeface="Cambria Math" panose="02040503050406030204" pitchFamily="18" charset="0"/>
                        </a:rPr>
                        <m:t>(</m:t>
                      </m:r>
                      <m:r>
                        <a:rPr lang="de-DE" sz="1350" b="1" i="1">
                          <a:solidFill>
                            <a:schemeClr val="tx1">
                              <a:lumMod val="75000"/>
                            </a:schemeClr>
                          </a:solidFill>
                          <a:latin typeface="Cambria Math" panose="02040503050406030204" pitchFamily="18" charset="0"/>
                        </a:rPr>
                        <m:t>𝒙</m:t>
                      </m:r>
                      <m:r>
                        <a:rPr lang="de-DE" sz="1350" b="0" i="1" smtClean="0">
                          <a:solidFill>
                            <a:schemeClr val="tx1">
                              <a:lumMod val="75000"/>
                            </a:schemeClr>
                          </a:solidFill>
                          <a:latin typeface="Cambria Math" panose="02040503050406030204" pitchFamily="18" charset="0"/>
                        </a:rPr>
                        <m:t>)</m:t>
                      </m:r>
                      <m:r>
                        <a:rPr lang="de-DE" sz="1350" i="1" smtClean="0">
                          <a:solidFill>
                            <a:schemeClr val="tx1">
                              <a:lumMod val="75000"/>
                            </a:schemeClr>
                          </a:solidFill>
                          <a:latin typeface="Cambria Math" panose="02040503050406030204" pitchFamily="18" charset="0"/>
                        </a:rPr>
                        <m:t>=</m:t>
                      </m:r>
                      <m:nary>
                        <m:naryPr>
                          <m:chr m:val="∑"/>
                          <m:ctrlPr>
                            <a:rPr lang="de-DE" sz="1350" i="1">
                              <a:solidFill>
                                <a:schemeClr val="tx1">
                                  <a:lumMod val="75000"/>
                                </a:schemeClr>
                              </a:solidFill>
                              <a:latin typeface="Cambria Math" panose="02040503050406030204" pitchFamily="18" charset="0"/>
                            </a:rPr>
                          </m:ctrlPr>
                        </m:naryPr>
                        <m:sub>
                          <m:r>
                            <m:rPr>
                              <m:brk m:alnAt="23"/>
                            </m:rPr>
                            <a:rPr lang="de-DE" sz="1350" i="1">
                              <a:solidFill>
                                <a:schemeClr val="tx1">
                                  <a:lumMod val="75000"/>
                                </a:schemeClr>
                              </a:solidFill>
                              <a:latin typeface="Cambria Math" panose="02040503050406030204" pitchFamily="18" charset="0"/>
                            </a:rPr>
                            <m:t>𝑖</m:t>
                          </m:r>
                          <m:r>
                            <a:rPr lang="de-DE" sz="1350" i="1">
                              <a:solidFill>
                                <a:schemeClr val="tx1">
                                  <a:lumMod val="75000"/>
                                </a:schemeClr>
                              </a:solidFill>
                              <a:latin typeface="Cambria Math" panose="02040503050406030204" pitchFamily="18" charset="0"/>
                            </a:rPr>
                            <m:t>=0</m:t>
                          </m:r>
                        </m:sub>
                        <m:sup>
                          <m:r>
                            <a:rPr lang="de-DE" sz="1350" i="1">
                              <a:solidFill>
                                <a:schemeClr val="tx1">
                                  <a:lumMod val="75000"/>
                                </a:schemeClr>
                              </a:solidFill>
                              <a:latin typeface="Cambria Math" panose="02040503050406030204" pitchFamily="18" charset="0"/>
                            </a:rPr>
                            <m:t>𝑛</m:t>
                          </m:r>
                        </m:sup>
                        <m:e>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i="1">
                                  <a:solidFill>
                                    <a:schemeClr val="tx1">
                                      <a:lumMod val="75000"/>
                                    </a:schemeClr>
                                  </a:solidFill>
                                  <a:latin typeface="Cambria Math" panose="02040503050406030204" pitchFamily="18" charset="0"/>
                                </a:rPr>
                                <m:t>𝑖</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i="1">
                                  <a:solidFill>
                                    <a:schemeClr val="tx1">
                                      <a:lumMod val="75000"/>
                                    </a:schemeClr>
                                  </a:solidFill>
                                  <a:latin typeface="Cambria Math" panose="02040503050406030204" pitchFamily="18" charset="0"/>
                                </a:rPr>
                                <m:t>𝑖</m:t>
                              </m:r>
                            </m:sub>
                          </m:sSub>
                        </m:e>
                      </m:nary>
                    </m:oMath>
                  </m:oMathPara>
                </a14:m>
                <a:endParaRPr lang="de-DE" sz="1350" dirty="0">
                  <a:solidFill>
                    <a:schemeClr val="tx1">
                      <a:lumMod val="75000"/>
                    </a:schemeClr>
                  </a:solidFill>
                </a:endParaRPr>
              </a:p>
            </p:txBody>
          </p:sp>
        </mc:Choice>
        <mc:Fallback xmlns="">
          <p:sp>
            <p:nvSpPr>
              <p:cNvPr id="18" name="TextBox 17">
                <a:extLst>
                  <a:ext uri="{FF2B5EF4-FFF2-40B4-BE49-F238E27FC236}">
                    <a16:creationId xmlns:a16="http://schemas.microsoft.com/office/drawing/2014/main" id="{93AC4F43-2D66-4317-967F-AB0B404CC940}"/>
                  </a:ext>
                </a:extLst>
              </p:cNvPr>
              <p:cNvSpPr txBox="1">
                <a:spLocks noRot="1" noChangeAspect="1" noMove="1" noResize="1" noEditPoints="1" noAdjustHandles="1" noChangeArrowheads="1" noChangeShapeType="1" noTextEdit="1"/>
              </p:cNvSpPr>
              <p:nvPr/>
            </p:nvSpPr>
            <p:spPr>
              <a:xfrm>
                <a:off x="3284699" y="4072229"/>
                <a:ext cx="1191801" cy="567463"/>
              </a:xfrm>
              <a:prstGeom prst="rect">
                <a:avLst/>
              </a:prstGeom>
              <a:blipFill>
                <a:blip r:embed="rId8"/>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0E1D0A62-9A24-4460-A0EB-71B33ECD27F4}"/>
              </a:ext>
            </a:extLst>
          </p:cNvPr>
          <p:cNvCxnSpPr/>
          <p:nvPr/>
        </p:nvCxnSpPr>
        <p:spPr>
          <a:xfrm>
            <a:off x="2437400" y="4420653"/>
            <a:ext cx="33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229E5D0-17A9-418A-8759-D22713241096}"/>
                  </a:ext>
                </a:extLst>
              </p:cNvPr>
              <p:cNvSpPr/>
              <p:nvPr/>
            </p:nvSpPr>
            <p:spPr>
              <a:xfrm>
                <a:off x="1083205" y="3794039"/>
                <a:ext cx="4607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i="1">
                              <a:solidFill>
                                <a:schemeClr val="tx1">
                                  <a:lumMod val="75000"/>
                                </a:schemeClr>
                              </a:solidFill>
                              <a:latin typeface="Cambria Math" panose="02040503050406030204" pitchFamily="18" charset="0"/>
                            </a:rPr>
                            <m:t>1</m:t>
                          </m:r>
                        </m:sub>
                      </m:sSub>
                    </m:oMath>
                  </m:oMathPara>
                </a14:m>
                <a:endParaRPr lang="en-GB" dirty="0">
                  <a:solidFill>
                    <a:schemeClr val="tx1">
                      <a:lumMod val="75000"/>
                    </a:schemeClr>
                  </a:solidFill>
                </a:endParaRPr>
              </a:p>
            </p:txBody>
          </p:sp>
        </mc:Choice>
        <mc:Fallback xmlns="">
          <p:sp>
            <p:nvSpPr>
              <p:cNvPr id="20" name="Rectangle 19">
                <a:extLst>
                  <a:ext uri="{FF2B5EF4-FFF2-40B4-BE49-F238E27FC236}">
                    <a16:creationId xmlns:a16="http://schemas.microsoft.com/office/drawing/2014/main" id="{0229E5D0-17A9-418A-8759-D22713241096}"/>
                  </a:ext>
                </a:extLst>
              </p:cNvPr>
              <p:cNvSpPr>
                <a:spLocks noRot="1" noChangeAspect="1" noMove="1" noResize="1" noEditPoints="1" noAdjustHandles="1" noChangeArrowheads="1" noChangeShapeType="1" noTextEdit="1"/>
              </p:cNvSpPr>
              <p:nvPr/>
            </p:nvSpPr>
            <p:spPr>
              <a:xfrm>
                <a:off x="1083205" y="3794039"/>
                <a:ext cx="460767"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59CB6FC-6EF7-4B80-8B76-16D78EF62890}"/>
                  </a:ext>
                </a:extLst>
              </p:cNvPr>
              <p:cNvSpPr/>
              <p:nvPr/>
            </p:nvSpPr>
            <p:spPr>
              <a:xfrm>
                <a:off x="1040806" y="4613477"/>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tx1">
                                  <a:lumMod val="75000"/>
                                </a:schemeClr>
                              </a:solidFill>
                              <a:latin typeface="Cambria Math" panose="02040503050406030204" pitchFamily="18" charset="0"/>
                            </a:rPr>
                          </m:ctrlPr>
                        </m:sSubPr>
                        <m:e>
                          <m:r>
                            <a:rPr lang="de-DE" i="1">
                              <a:solidFill>
                                <a:schemeClr val="tx1">
                                  <a:lumMod val="75000"/>
                                </a:schemeClr>
                              </a:solidFill>
                              <a:latin typeface="Cambria Math" panose="02040503050406030204" pitchFamily="18" charset="0"/>
                            </a:rPr>
                            <m:t>𝑥</m:t>
                          </m:r>
                        </m:e>
                        <m:sub>
                          <m:r>
                            <a:rPr lang="de-DE" b="0" i="1" smtClean="0">
                              <a:solidFill>
                                <a:schemeClr val="tx1">
                                  <a:lumMod val="75000"/>
                                </a:schemeClr>
                              </a:solidFill>
                              <a:latin typeface="Cambria Math" panose="02040503050406030204" pitchFamily="18" charset="0"/>
                            </a:rPr>
                            <m:t>2</m:t>
                          </m:r>
                        </m:sub>
                      </m:sSub>
                    </m:oMath>
                  </m:oMathPara>
                </a14:m>
                <a:endParaRPr lang="en-GB" dirty="0">
                  <a:solidFill>
                    <a:schemeClr val="tx1">
                      <a:lumMod val="75000"/>
                    </a:schemeClr>
                  </a:solidFill>
                </a:endParaRPr>
              </a:p>
            </p:txBody>
          </p:sp>
        </mc:Choice>
        <mc:Fallback xmlns="">
          <p:sp>
            <p:nvSpPr>
              <p:cNvPr id="21" name="Rectangle 20">
                <a:extLst>
                  <a:ext uri="{FF2B5EF4-FFF2-40B4-BE49-F238E27FC236}">
                    <a16:creationId xmlns:a16="http://schemas.microsoft.com/office/drawing/2014/main" id="{759CB6FC-6EF7-4B80-8B76-16D78EF62890}"/>
                  </a:ext>
                </a:extLst>
              </p:cNvPr>
              <p:cNvSpPr>
                <a:spLocks noRot="1" noChangeAspect="1" noMove="1" noResize="1" noEditPoints="1" noAdjustHandles="1" noChangeArrowheads="1" noChangeShapeType="1" noTextEdit="1"/>
              </p:cNvSpPr>
              <p:nvPr/>
            </p:nvSpPr>
            <p:spPr>
              <a:xfrm>
                <a:off x="1040806" y="4613477"/>
                <a:ext cx="466089" cy="369332"/>
              </a:xfrm>
              <a:prstGeom prst="rect">
                <a:avLst/>
              </a:prstGeom>
              <a:blipFill>
                <a:blip r:embed="rId10"/>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F744A2C8-A743-4560-8460-3979C45B6360}"/>
              </a:ext>
            </a:extLst>
          </p:cNvPr>
          <p:cNvSpPr/>
          <p:nvPr/>
        </p:nvSpPr>
        <p:spPr>
          <a:xfrm>
            <a:off x="2764049" y="4211827"/>
            <a:ext cx="288862" cy="369332"/>
          </a:xfrm>
          <a:prstGeom prst="rect">
            <a:avLst/>
          </a:prstGeom>
        </p:spPr>
        <p:txBody>
          <a:bodyPr wrap="none">
            <a:spAutoFit/>
          </a:bodyPr>
          <a:lstStyle/>
          <a:p>
            <a:r>
              <a:rPr lang="de-DE" i="1" dirty="0">
                <a:solidFill>
                  <a:schemeClr val="tx1">
                    <a:lumMod val="75000"/>
                  </a:schemeClr>
                </a:solidFill>
                <a:latin typeface="Times New Roman" panose="02020603050405020304" pitchFamily="18" charset="0"/>
                <a:cs typeface="Times New Roman" panose="02020603050405020304" pitchFamily="18" charset="0"/>
              </a:rPr>
              <a:t>y</a:t>
            </a:r>
            <a:endParaRPr lang="en-GB" i="1" dirty="0">
              <a:solidFill>
                <a:schemeClr val="tx1">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46AEF07-EA91-4942-8270-DC470B088515}"/>
                  </a:ext>
                </a:extLst>
              </p:cNvPr>
              <p:cNvSpPr txBox="1"/>
              <p:nvPr/>
            </p:nvSpPr>
            <p:spPr>
              <a:xfrm>
                <a:off x="3286825" y="3806098"/>
                <a:ext cx="564642"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𝑏</m:t>
                      </m:r>
                      <m:r>
                        <a:rPr lang="de-DE" sz="1350" i="1" smtClean="0">
                          <a:solidFill>
                            <a:schemeClr val="tx1">
                              <a:lumMod val="75000"/>
                            </a:schemeClr>
                          </a:solidFill>
                          <a:latin typeface="Cambria Math" panose="02040503050406030204" pitchFamily="18" charset="0"/>
                        </a:rPr>
                        <m:t>=</m:t>
                      </m:r>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0</m:t>
                          </m:r>
                        </m:sub>
                      </m:sSub>
                    </m:oMath>
                  </m:oMathPara>
                </a14:m>
                <a:endParaRPr lang="de-DE" sz="1350" dirty="0">
                  <a:solidFill>
                    <a:schemeClr val="tx1">
                      <a:lumMod val="75000"/>
                    </a:schemeClr>
                  </a:solidFill>
                </a:endParaRPr>
              </a:p>
            </p:txBody>
          </p:sp>
        </mc:Choice>
        <mc:Fallback xmlns="">
          <p:sp>
            <p:nvSpPr>
              <p:cNvPr id="23" name="TextBox 22">
                <a:extLst>
                  <a:ext uri="{FF2B5EF4-FFF2-40B4-BE49-F238E27FC236}">
                    <a16:creationId xmlns:a16="http://schemas.microsoft.com/office/drawing/2014/main" id="{146AEF07-EA91-4942-8270-DC470B088515}"/>
                  </a:ext>
                </a:extLst>
              </p:cNvPr>
              <p:cNvSpPr txBox="1">
                <a:spLocks noRot="1" noChangeAspect="1" noMove="1" noResize="1" noEditPoints="1" noAdjustHandles="1" noChangeArrowheads="1" noChangeShapeType="1" noTextEdit="1"/>
              </p:cNvSpPr>
              <p:nvPr/>
            </p:nvSpPr>
            <p:spPr>
              <a:xfrm>
                <a:off x="3286825" y="3806098"/>
                <a:ext cx="564642" cy="207749"/>
              </a:xfrm>
              <a:prstGeom prst="rect">
                <a:avLst/>
              </a:prstGeom>
              <a:blipFill>
                <a:blip r:embed="rId11"/>
                <a:stretch>
                  <a:fillRect l="-7527" r="-2151" b="-14706"/>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3A1007AB-D839-4A0F-B5A3-A82B7C1080F0}"/>
              </a:ext>
            </a:extLst>
          </p:cNvPr>
          <p:cNvCxnSpPr>
            <a:cxnSpLocks/>
            <a:stCxn id="15" idx="2"/>
            <a:endCxn id="11" idx="1"/>
          </p:cNvCxnSpPr>
          <p:nvPr/>
        </p:nvCxnSpPr>
        <p:spPr>
          <a:xfrm>
            <a:off x="2014307" y="4102358"/>
            <a:ext cx="77405" cy="15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2EFA5B79-BD09-462B-B24F-05A68BBA64AC}"/>
                  </a:ext>
                </a:extLst>
              </p:cNvPr>
              <p:cNvSpPr/>
              <p:nvPr/>
            </p:nvSpPr>
            <p:spPr>
              <a:xfrm>
                <a:off x="1777831" y="3643140"/>
                <a:ext cx="77367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1">
                                  <a:lumMod val="75000"/>
                                </a:schemeClr>
                              </a:solidFill>
                              <a:latin typeface="Cambria Math" panose="02040503050406030204" pitchFamily="18" charset="0"/>
                            </a:rPr>
                          </m:ctrlPr>
                        </m:sSubPr>
                        <m:e>
                          <m:r>
                            <a:rPr lang="de-DE" sz="1200" i="1">
                              <a:solidFill>
                                <a:schemeClr val="tx1">
                                  <a:lumMod val="75000"/>
                                </a:schemeClr>
                              </a:solidFill>
                              <a:latin typeface="Cambria Math" panose="02040503050406030204" pitchFamily="18" charset="0"/>
                            </a:rPr>
                            <m:t>𝑥</m:t>
                          </m:r>
                        </m:e>
                        <m:sub>
                          <m:r>
                            <a:rPr lang="de-DE" sz="1200" b="0" i="1" smtClean="0">
                              <a:solidFill>
                                <a:schemeClr val="tx1">
                                  <a:lumMod val="75000"/>
                                </a:schemeClr>
                              </a:solidFill>
                              <a:latin typeface="Cambria Math" panose="02040503050406030204" pitchFamily="18" charset="0"/>
                            </a:rPr>
                            <m:t>0</m:t>
                          </m:r>
                        </m:sub>
                      </m:sSub>
                      <m:r>
                        <a:rPr lang="de-DE" sz="1200" b="0" i="1" smtClean="0">
                          <a:solidFill>
                            <a:schemeClr val="tx1">
                              <a:lumMod val="75000"/>
                            </a:schemeClr>
                          </a:solidFill>
                          <a:latin typeface="Cambria Math" panose="02040503050406030204" pitchFamily="18" charset="0"/>
                        </a:rPr>
                        <m:t>=+1</m:t>
                      </m:r>
                    </m:oMath>
                  </m:oMathPara>
                </a14:m>
                <a:endParaRPr lang="en-GB" sz="1200" dirty="0">
                  <a:solidFill>
                    <a:schemeClr val="tx1">
                      <a:lumMod val="75000"/>
                    </a:schemeClr>
                  </a:solidFill>
                </a:endParaRPr>
              </a:p>
            </p:txBody>
          </p:sp>
        </mc:Choice>
        <mc:Fallback xmlns="">
          <p:sp>
            <p:nvSpPr>
              <p:cNvPr id="25" name="Rectangle 24">
                <a:extLst>
                  <a:ext uri="{FF2B5EF4-FFF2-40B4-BE49-F238E27FC236}">
                    <a16:creationId xmlns:a16="http://schemas.microsoft.com/office/drawing/2014/main" id="{2EFA5B79-BD09-462B-B24F-05A68BBA64AC}"/>
                  </a:ext>
                </a:extLst>
              </p:cNvPr>
              <p:cNvSpPr>
                <a:spLocks noRot="1" noChangeAspect="1" noMove="1" noResize="1" noEditPoints="1" noAdjustHandles="1" noChangeArrowheads="1" noChangeShapeType="1" noTextEdit="1"/>
              </p:cNvSpPr>
              <p:nvPr/>
            </p:nvSpPr>
            <p:spPr>
              <a:xfrm>
                <a:off x="1777831" y="3643140"/>
                <a:ext cx="773673" cy="27699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1C6059C-3412-44E5-83ED-15AD908A9F5B}"/>
                  </a:ext>
                </a:extLst>
              </p:cNvPr>
              <p:cNvSpPr txBox="1"/>
              <p:nvPr/>
            </p:nvSpPr>
            <p:spPr>
              <a:xfrm>
                <a:off x="1946692" y="3887203"/>
                <a:ext cx="572656" cy="21544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sz="1350" i="1" smtClean="0">
                          <a:solidFill>
                            <a:schemeClr val="tx1">
                              <a:lumMod val="75000"/>
                            </a:schemeClr>
                          </a:solidFill>
                          <a:latin typeface="Cambria Math" panose="02040503050406030204" pitchFamily="18" charset="0"/>
                        </a:rPr>
                        <m:t>𝑏</m:t>
                      </m:r>
                      <m:r>
                        <a:rPr lang="de-DE" sz="1350" b="0" i="1" smtClean="0">
                          <a:solidFill>
                            <a:schemeClr val="tx1">
                              <a:lumMod val="75000"/>
                            </a:schemeClr>
                          </a:solidFill>
                          <a:latin typeface="Cambria Math" panose="02040503050406030204" pitchFamily="18" charset="0"/>
                        </a:rPr>
                        <m:t>=</m:t>
                      </m:r>
                      <m:sSub>
                        <m:sSubPr>
                          <m:ctrlPr>
                            <a:rPr lang="de-DE" sz="1400" i="1">
                              <a:solidFill>
                                <a:schemeClr val="tx1">
                                  <a:lumMod val="75000"/>
                                </a:schemeClr>
                              </a:solidFill>
                              <a:latin typeface="Cambria Math" panose="02040503050406030204" pitchFamily="18" charset="0"/>
                            </a:rPr>
                          </m:ctrlPr>
                        </m:sSubPr>
                        <m:e>
                          <m:r>
                            <a:rPr lang="de-DE" sz="1400" b="0" i="1" smtClean="0">
                              <a:solidFill>
                                <a:schemeClr val="tx1">
                                  <a:lumMod val="75000"/>
                                </a:schemeClr>
                              </a:solidFill>
                              <a:latin typeface="Cambria Math" panose="02040503050406030204" pitchFamily="18" charset="0"/>
                            </a:rPr>
                            <m:t>𝑤</m:t>
                          </m:r>
                        </m:e>
                        <m:sub>
                          <m:r>
                            <a:rPr lang="de-DE" sz="1400" b="0" i="1" smtClean="0">
                              <a:solidFill>
                                <a:schemeClr val="tx1">
                                  <a:lumMod val="75000"/>
                                </a:schemeClr>
                              </a:solidFill>
                              <a:latin typeface="Cambria Math" panose="02040503050406030204" pitchFamily="18" charset="0"/>
                            </a:rPr>
                            <m:t>0</m:t>
                          </m:r>
                        </m:sub>
                      </m:sSub>
                    </m:oMath>
                  </m:oMathPara>
                </a14:m>
                <a:endParaRPr lang="en-US" sz="1350" dirty="0">
                  <a:solidFill>
                    <a:schemeClr val="tx1">
                      <a:lumMod val="75000"/>
                    </a:schemeClr>
                  </a:solidFill>
                </a:endParaRPr>
              </a:p>
            </p:txBody>
          </p:sp>
        </mc:Choice>
        <mc:Fallback xmlns="">
          <p:sp>
            <p:nvSpPr>
              <p:cNvPr id="26" name="TextBox 25">
                <a:extLst>
                  <a:ext uri="{FF2B5EF4-FFF2-40B4-BE49-F238E27FC236}">
                    <a16:creationId xmlns:a16="http://schemas.microsoft.com/office/drawing/2014/main" id="{41C6059C-3412-44E5-83ED-15AD908A9F5B}"/>
                  </a:ext>
                </a:extLst>
              </p:cNvPr>
              <p:cNvSpPr txBox="1">
                <a:spLocks noRot="1" noChangeAspect="1" noMove="1" noResize="1" noEditPoints="1" noAdjustHandles="1" noChangeArrowheads="1" noChangeShapeType="1" noTextEdit="1"/>
              </p:cNvSpPr>
              <p:nvPr/>
            </p:nvSpPr>
            <p:spPr>
              <a:xfrm>
                <a:off x="1946692" y="3887203"/>
                <a:ext cx="572656" cy="215444"/>
              </a:xfrm>
              <a:prstGeom prst="rect">
                <a:avLst/>
              </a:prstGeom>
              <a:blipFill>
                <a:blip r:embed="rId13"/>
                <a:stretch>
                  <a:fillRect l="-6383" r="-106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E54A0B-75CB-46ED-9444-25D462843F73}"/>
                  </a:ext>
                </a:extLst>
              </p:cNvPr>
              <p:cNvSpPr txBox="1"/>
              <p:nvPr/>
            </p:nvSpPr>
            <p:spPr>
              <a:xfrm>
                <a:off x="3284699" y="4651636"/>
                <a:ext cx="1434432" cy="567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350" b="0" i="1" smtClean="0">
                          <a:solidFill>
                            <a:schemeClr val="tx1">
                              <a:lumMod val="75000"/>
                            </a:schemeClr>
                          </a:solidFill>
                          <a:latin typeface="Cambria Math" panose="02040503050406030204" pitchFamily="18" charset="0"/>
                        </a:rPr>
                        <m:t>𝑦</m:t>
                      </m:r>
                      <m:r>
                        <a:rPr lang="de-DE" sz="1350" i="1">
                          <a:solidFill>
                            <a:schemeClr val="tx1">
                              <a:lumMod val="75000"/>
                            </a:schemeClr>
                          </a:solidFill>
                          <a:latin typeface="Cambria Math" panose="02040503050406030204" pitchFamily="18" charset="0"/>
                        </a:rPr>
                        <m:t>(</m:t>
                      </m:r>
                      <m:r>
                        <a:rPr lang="de-DE" sz="1350" b="1" i="1">
                          <a:solidFill>
                            <a:schemeClr val="tx1">
                              <a:lumMod val="75000"/>
                            </a:schemeClr>
                          </a:solidFill>
                          <a:latin typeface="Cambria Math" panose="02040503050406030204" pitchFamily="18" charset="0"/>
                        </a:rPr>
                        <m:t>𝒙</m:t>
                      </m:r>
                      <m:r>
                        <a:rPr lang="de-DE" sz="1350" i="1">
                          <a:solidFill>
                            <a:schemeClr val="tx1">
                              <a:lumMod val="75000"/>
                            </a:schemeClr>
                          </a:solidFill>
                          <a:latin typeface="Cambria Math" panose="02040503050406030204" pitchFamily="18" charset="0"/>
                        </a:rPr>
                        <m:t>)=</m:t>
                      </m:r>
                      <m:r>
                        <a:rPr lang="de-DE" sz="1350" b="0" i="1" smtClean="0">
                          <a:solidFill>
                            <a:schemeClr val="tx1">
                              <a:lumMod val="75000"/>
                            </a:schemeClr>
                          </a:solidFill>
                          <a:latin typeface="Cambria Math" panose="02040503050406030204" pitchFamily="18" charset="0"/>
                        </a:rPr>
                        <m:t>𝑓</m:t>
                      </m:r>
                      <m:r>
                        <a:rPr lang="de-DE" sz="1350" b="0" i="1" smtClean="0">
                          <a:solidFill>
                            <a:schemeClr val="tx1">
                              <a:lumMod val="75000"/>
                            </a:schemeClr>
                          </a:solidFill>
                          <a:latin typeface="Cambria Math" panose="02040503050406030204" pitchFamily="18" charset="0"/>
                        </a:rPr>
                        <m:t>(</m:t>
                      </m:r>
                      <m:nary>
                        <m:naryPr>
                          <m:chr m:val="∑"/>
                          <m:ctrlPr>
                            <a:rPr lang="de-DE" sz="1350" i="1">
                              <a:solidFill>
                                <a:schemeClr val="tx1">
                                  <a:lumMod val="75000"/>
                                </a:schemeClr>
                              </a:solidFill>
                              <a:latin typeface="Cambria Math" panose="02040503050406030204" pitchFamily="18" charset="0"/>
                            </a:rPr>
                          </m:ctrlPr>
                        </m:naryPr>
                        <m:sub>
                          <m:r>
                            <m:rPr>
                              <m:brk m:alnAt="23"/>
                            </m:rPr>
                            <a:rPr lang="de-DE" sz="1350" i="1">
                              <a:solidFill>
                                <a:schemeClr val="tx1">
                                  <a:lumMod val="75000"/>
                                </a:schemeClr>
                              </a:solidFill>
                              <a:latin typeface="Cambria Math" panose="02040503050406030204" pitchFamily="18" charset="0"/>
                            </a:rPr>
                            <m:t>𝑖</m:t>
                          </m:r>
                          <m:r>
                            <a:rPr lang="de-DE" sz="1350" i="1">
                              <a:solidFill>
                                <a:schemeClr val="tx1">
                                  <a:lumMod val="75000"/>
                                </a:schemeClr>
                              </a:solidFill>
                              <a:latin typeface="Cambria Math" panose="02040503050406030204" pitchFamily="18" charset="0"/>
                            </a:rPr>
                            <m:t>=0</m:t>
                          </m:r>
                        </m:sub>
                        <m:sup>
                          <m:r>
                            <a:rPr lang="de-DE" sz="1350" i="1">
                              <a:solidFill>
                                <a:schemeClr val="tx1">
                                  <a:lumMod val="75000"/>
                                </a:schemeClr>
                              </a:solidFill>
                              <a:latin typeface="Cambria Math" panose="02040503050406030204" pitchFamily="18" charset="0"/>
                            </a:rPr>
                            <m:t>𝑛</m:t>
                          </m:r>
                        </m:sup>
                        <m:e>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𝑥</m:t>
                              </m:r>
                            </m:e>
                            <m:sub>
                              <m:r>
                                <a:rPr lang="de-DE" sz="1350" b="0" i="1" smtClean="0">
                                  <a:solidFill>
                                    <a:schemeClr val="tx1">
                                      <a:lumMod val="75000"/>
                                    </a:schemeClr>
                                  </a:solidFill>
                                  <a:latin typeface="Cambria Math" panose="02040503050406030204" pitchFamily="18" charset="0"/>
                                </a:rPr>
                                <m:t>𝑖</m:t>
                              </m:r>
                            </m:sub>
                          </m:sSub>
                          <m:sSub>
                            <m:sSubPr>
                              <m:ctrlPr>
                                <a:rPr lang="de-DE" sz="1350" i="1">
                                  <a:solidFill>
                                    <a:schemeClr val="tx1">
                                      <a:lumMod val="75000"/>
                                    </a:schemeClr>
                                  </a:solidFill>
                                  <a:latin typeface="Cambria Math" panose="02040503050406030204" pitchFamily="18" charset="0"/>
                                </a:rPr>
                              </m:ctrlPr>
                            </m:sSubPr>
                            <m:e>
                              <m:r>
                                <a:rPr lang="de-DE" sz="1350" i="1">
                                  <a:solidFill>
                                    <a:schemeClr val="tx1">
                                      <a:lumMod val="75000"/>
                                    </a:schemeClr>
                                  </a:solidFill>
                                  <a:latin typeface="Cambria Math" panose="02040503050406030204" pitchFamily="18" charset="0"/>
                                </a:rPr>
                                <m:t>𝑤</m:t>
                              </m:r>
                            </m:e>
                            <m:sub>
                              <m:r>
                                <a:rPr lang="de-DE" sz="1350" b="0" i="1" smtClean="0">
                                  <a:solidFill>
                                    <a:schemeClr val="tx1">
                                      <a:lumMod val="75000"/>
                                    </a:schemeClr>
                                  </a:solidFill>
                                  <a:latin typeface="Cambria Math" panose="02040503050406030204" pitchFamily="18" charset="0"/>
                                </a:rPr>
                                <m:t>𝑖</m:t>
                              </m:r>
                            </m:sub>
                          </m:sSub>
                        </m:e>
                      </m:nary>
                      <m:r>
                        <a:rPr lang="de-DE" sz="1350" b="0" i="1" smtClean="0">
                          <a:solidFill>
                            <a:schemeClr val="tx1">
                              <a:lumMod val="75000"/>
                            </a:schemeClr>
                          </a:solidFill>
                          <a:latin typeface="Cambria Math" panose="02040503050406030204" pitchFamily="18" charset="0"/>
                        </a:rPr>
                        <m:t>)</m:t>
                      </m:r>
                    </m:oMath>
                  </m:oMathPara>
                </a14:m>
                <a:endParaRPr lang="de-DE" sz="1350" dirty="0">
                  <a:solidFill>
                    <a:schemeClr val="tx1">
                      <a:lumMod val="75000"/>
                    </a:schemeClr>
                  </a:solidFill>
                </a:endParaRPr>
              </a:p>
            </p:txBody>
          </p:sp>
        </mc:Choice>
        <mc:Fallback xmlns="">
          <p:sp>
            <p:nvSpPr>
              <p:cNvPr id="27" name="TextBox 26">
                <a:extLst>
                  <a:ext uri="{FF2B5EF4-FFF2-40B4-BE49-F238E27FC236}">
                    <a16:creationId xmlns:a16="http://schemas.microsoft.com/office/drawing/2014/main" id="{8FE54A0B-75CB-46ED-9444-25D462843F73}"/>
                  </a:ext>
                </a:extLst>
              </p:cNvPr>
              <p:cNvSpPr txBox="1">
                <a:spLocks noRot="1" noChangeAspect="1" noMove="1" noResize="1" noEditPoints="1" noAdjustHandles="1" noChangeArrowheads="1" noChangeShapeType="1" noTextEdit="1"/>
              </p:cNvSpPr>
              <p:nvPr/>
            </p:nvSpPr>
            <p:spPr>
              <a:xfrm>
                <a:off x="3284699" y="4651636"/>
                <a:ext cx="1434432" cy="567463"/>
              </a:xfrm>
              <a:prstGeom prst="rect">
                <a:avLst/>
              </a:prstGeom>
              <a:blipFill>
                <a:blip r:embed="rId14"/>
                <a:stretch>
                  <a:fillRect/>
                </a:stretch>
              </a:blipFill>
            </p:spPr>
            <p:txBody>
              <a:bodyPr/>
              <a:lstStyle/>
              <a:p>
                <a:r>
                  <a:rPr lang="en-US">
                    <a:noFill/>
                  </a:rPr>
                  <a:t> </a:t>
                </a:r>
              </a:p>
            </p:txBody>
          </p:sp>
        </mc:Fallback>
      </mc:AlternateContent>
      <p:sp>
        <p:nvSpPr>
          <p:cNvPr id="28" name="Oval 27">
            <a:extLst>
              <a:ext uri="{FF2B5EF4-FFF2-40B4-BE49-F238E27FC236}">
                <a16:creationId xmlns:a16="http://schemas.microsoft.com/office/drawing/2014/main" id="{CFD4D58B-6C78-4AD6-A93D-8E43A9938570}"/>
              </a:ext>
            </a:extLst>
          </p:cNvPr>
          <p:cNvSpPr/>
          <p:nvPr/>
        </p:nvSpPr>
        <p:spPr>
          <a:xfrm>
            <a:off x="1685290" y="3613581"/>
            <a:ext cx="989758" cy="5242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p:sp>
        <p:nvSpPr>
          <p:cNvPr id="29" name="Oval 28">
            <a:extLst>
              <a:ext uri="{FF2B5EF4-FFF2-40B4-BE49-F238E27FC236}">
                <a16:creationId xmlns:a16="http://schemas.microsoft.com/office/drawing/2014/main" id="{0B14F2E2-2F15-499F-BE94-83455A92855C}"/>
              </a:ext>
            </a:extLst>
          </p:cNvPr>
          <p:cNvSpPr/>
          <p:nvPr/>
        </p:nvSpPr>
        <p:spPr>
          <a:xfrm>
            <a:off x="3161155" y="3751729"/>
            <a:ext cx="766191" cy="35091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p:sp>
        <p:nvSpPr>
          <p:cNvPr id="30" name="Oval 29">
            <a:extLst>
              <a:ext uri="{FF2B5EF4-FFF2-40B4-BE49-F238E27FC236}">
                <a16:creationId xmlns:a16="http://schemas.microsoft.com/office/drawing/2014/main" id="{26B89053-6B80-42D6-8578-04AB0118CF01}"/>
              </a:ext>
            </a:extLst>
          </p:cNvPr>
          <p:cNvSpPr/>
          <p:nvPr/>
        </p:nvSpPr>
        <p:spPr>
          <a:xfrm>
            <a:off x="4153998" y="5060692"/>
            <a:ext cx="206212" cy="21055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schemeClr>
              </a:solidFill>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FB8FBAF-59B9-4324-9AD0-6248BA020B20}"/>
                  </a:ext>
                </a:extLst>
              </p:cNvPr>
              <p:cNvSpPr txBox="1"/>
              <p:nvPr/>
            </p:nvSpPr>
            <p:spPr>
              <a:xfrm>
                <a:off x="5510981" y="4006692"/>
                <a:ext cx="3034808" cy="738664"/>
              </a:xfrm>
              <a:prstGeom prst="rect">
                <a:avLst/>
              </a:prstGeom>
              <a:solidFill>
                <a:schemeClr val="bg1"/>
              </a:solidFill>
            </p:spPr>
            <p:txBody>
              <a:bodyPr wrap="square">
                <a:spAutoFit/>
              </a:bodyPr>
              <a:lstStyle/>
              <a:p>
                <a:pPr marL="285750" indent="-285750">
                  <a:buFont typeface="Arial" panose="020B0604020202020204" pitchFamily="34" charset="0"/>
                  <a:buChar char="•"/>
                </a:pPr>
                <a:r>
                  <a:rPr lang="de-DE" sz="1400" b="0" i="0" u="none" strike="noStrike" baseline="0" dirty="0">
                    <a:solidFill>
                      <a:schemeClr val="tx1">
                        <a:lumMod val="75000"/>
                      </a:schemeClr>
                    </a:solidFill>
                    <a:latin typeface="Arial" panose="020B0604020202020204" pitchFamily="34" charset="0"/>
                    <a:cs typeface="Arial" panose="020B0604020202020204" pitchFamily="34" charset="0"/>
                  </a:rPr>
                  <a:t>Neuron bias can be considered as a weight </a:t>
                </a:r>
                <a14:m>
                  <m:oMath xmlns:m="http://schemas.openxmlformats.org/officeDocument/2006/math">
                    <m:sSub>
                      <m:sSubPr>
                        <m:ctrlPr>
                          <a:rPr lang="de-DE" sz="1400" i="1" smtClean="0">
                            <a:solidFill>
                              <a:schemeClr val="tx1">
                                <a:lumMod val="75000"/>
                              </a:schemeClr>
                            </a:solidFill>
                            <a:latin typeface="Cambria Math" panose="02040503050406030204" pitchFamily="18" charset="0"/>
                          </a:rPr>
                        </m:ctrlPr>
                      </m:sSubPr>
                      <m:e>
                        <m:r>
                          <a:rPr lang="de-DE" sz="1400" i="1">
                            <a:solidFill>
                              <a:schemeClr val="tx1">
                                <a:lumMod val="75000"/>
                              </a:schemeClr>
                            </a:solidFill>
                            <a:latin typeface="Cambria Math" panose="02040503050406030204" pitchFamily="18" charset="0"/>
                          </a:rPr>
                          <m:t>𝑤</m:t>
                        </m:r>
                      </m:e>
                      <m:sub>
                        <m:r>
                          <a:rPr lang="de-DE" sz="1400" b="0" i="1" smtClean="0">
                            <a:solidFill>
                              <a:schemeClr val="tx1">
                                <a:lumMod val="75000"/>
                              </a:schemeClr>
                            </a:solidFill>
                            <a:latin typeface="Cambria Math" panose="02040503050406030204" pitchFamily="18" charset="0"/>
                          </a:rPr>
                          <m:t>0</m:t>
                        </m:r>
                      </m:sub>
                    </m:sSub>
                    <m:r>
                      <a:rPr lang="de-DE" sz="1400" b="0" i="1" smtClean="0">
                        <a:solidFill>
                          <a:schemeClr val="tx1">
                            <a:lumMod val="75000"/>
                          </a:schemeClr>
                        </a:solidFill>
                        <a:latin typeface="Cambria Math" panose="02040503050406030204" pitchFamily="18" charset="0"/>
                      </a:rPr>
                      <m:t> </m:t>
                    </m:r>
                  </m:oMath>
                </a14:m>
                <a:r>
                  <a:rPr lang="de-DE" sz="1400" b="0" i="0" u="none" strike="noStrike" baseline="0" dirty="0">
                    <a:solidFill>
                      <a:schemeClr val="tx1">
                        <a:lumMod val="75000"/>
                      </a:schemeClr>
                    </a:solidFill>
                    <a:latin typeface="Arial" panose="020B0604020202020204" pitchFamily="34" charset="0"/>
                    <a:cs typeface="Arial" panose="020B0604020202020204" pitchFamily="34" charset="0"/>
                  </a:rPr>
                  <a:t>to a constant input </a:t>
                </a:r>
                <a14:m>
                  <m:oMath xmlns:m="http://schemas.openxmlformats.org/officeDocument/2006/math">
                    <m:sSub>
                      <m:sSubPr>
                        <m:ctrlPr>
                          <a:rPr lang="de-DE" sz="1400" i="1">
                            <a:solidFill>
                              <a:schemeClr val="tx1">
                                <a:lumMod val="75000"/>
                              </a:schemeClr>
                            </a:solidFill>
                            <a:latin typeface="Cambria Math" panose="02040503050406030204" pitchFamily="18" charset="0"/>
                          </a:rPr>
                        </m:ctrlPr>
                      </m:sSubPr>
                      <m:e>
                        <m:r>
                          <a:rPr lang="de-DE" sz="1400" i="1">
                            <a:solidFill>
                              <a:schemeClr val="tx1">
                                <a:lumMod val="75000"/>
                              </a:schemeClr>
                            </a:solidFill>
                            <a:latin typeface="Cambria Math" panose="02040503050406030204" pitchFamily="18" charset="0"/>
                          </a:rPr>
                          <m:t>𝑥</m:t>
                        </m:r>
                      </m:e>
                      <m:sub>
                        <m:r>
                          <a:rPr lang="de-DE" sz="1400" i="1">
                            <a:solidFill>
                              <a:schemeClr val="tx1">
                                <a:lumMod val="75000"/>
                              </a:schemeClr>
                            </a:solidFill>
                            <a:latin typeface="Cambria Math" panose="02040503050406030204" pitchFamily="18" charset="0"/>
                          </a:rPr>
                          <m:t>0</m:t>
                        </m:r>
                      </m:sub>
                    </m:sSub>
                    <m:r>
                      <a:rPr lang="de-DE" sz="1400" b="0" i="1" smtClean="0">
                        <a:solidFill>
                          <a:schemeClr val="tx1">
                            <a:lumMod val="75000"/>
                          </a:schemeClr>
                        </a:solidFill>
                        <a:latin typeface="Cambria Math" panose="02040503050406030204" pitchFamily="18" charset="0"/>
                      </a:rPr>
                      <m:t>= +1</m:t>
                    </m:r>
                  </m:oMath>
                </a14:m>
                <a:endParaRPr lang="en-GB" sz="1400" dirty="0">
                  <a:solidFill>
                    <a:schemeClr val="tx1">
                      <a:lumMod val="75000"/>
                    </a:schemeClr>
                  </a:solidFill>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7FB8FBAF-59B9-4324-9AD0-6248BA020B20}"/>
                  </a:ext>
                </a:extLst>
              </p:cNvPr>
              <p:cNvSpPr txBox="1">
                <a:spLocks noRot="1" noChangeAspect="1" noMove="1" noResize="1" noEditPoints="1" noAdjustHandles="1" noChangeArrowheads="1" noChangeShapeType="1" noTextEdit="1"/>
              </p:cNvSpPr>
              <p:nvPr/>
            </p:nvSpPr>
            <p:spPr>
              <a:xfrm>
                <a:off x="5510981" y="4006692"/>
                <a:ext cx="3034808" cy="738664"/>
              </a:xfrm>
              <a:prstGeom prst="rect">
                <a:avLst/>
              </a:prstGeom>
              <a:blipFill>
                <a:blip r:embed="rId15"/>
                <a:stretch>
                  <a:fillRect l="-201" t="-826" b="-8264"/>
                </a:stretch>
              </a:blipFill>
            </p:spPr>
            <p:txBody>
              <a:bodyPr/>
              <a:lstStyle/>
              <a:p>
                <a:r>
                  <a:rPr lang="en-US">
                    <a:noFill/>
                  </a:rPr>
                  <a:t> </a:t>
                </a:r>
              </a:p>
            </p:txBody>
          </p:sp>
        </mc:Fallback>
      </mc:AlternateContent>
      <p:sp>
        <p:nvSpPr>
          <p:cNvPr id="32"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3" name="Slide Number Placeholder 32"/>
          <p:cNvSpPr>
            <a:spLocks noGrp="1"/>
          </p:cNvSpPr>
          <p:nvPr>
            <p:ph type="sldNum" sz="quarter" idx="15"/>
          </p:nvPr>
        </p:nvSpPr>
        <p:spPr/>
        <p:txBody>
          <a:bodyPr/>
          <a:lstStyle/>
          <a:p>
            <a:fld id="{15C29056-5AFA-7949-831A-3EC086771171}" type="slidenum">
              <a:rPr lang="de-DE" smtClean="0"/>
              <a:pPr/>
              <a:t>62</a:t>
            </a:fld>
            <a:endParaRPr lang="de-DE" dirty="0"/>
          </a:p>
        </p:txBody>
      </p:sp>
    </p:spTree>
    <p:extLst>
      <p:ext uri="{BB962C8B-B14F-4D97-AF65-F5344CB8AC3E}">
        <p14:creationId xmlns:p14="http://schemas.microsoft.com/office/powerpoint/2010/main" val="2212686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a:extLst>
              <a:ext uri="{FF2B5EF4-FFF2-40B4-BE49-F238E27FC236}">
                <a16:creationId xmlns:a16="http://schemas.microsoft.com/office/drawing/2014/main" id="{6FAD88C8-6B50-4448-AC45-0741FEB31B16}"/>
              </a:ext>
            </a:extLst>
          </p:cNvPr>
          <p:cNvSpPr>
            <a:spLocks noGrp="1" noChangeArrowheads="1"/>
          </p:cNvSpPr>
          <p:nvPr>
            <p:ph type="title"/>
          </p:nvPr>
        </p:nvSpPr>
        <p:spPr/>
        <p:txBody>
          <a:bodyPr/>
          <a:lstStyle/>
          <a:p>
            <a:pPr eaLnBrk="1" hangingPunct="1"/>
            <a:r>
              <a:rPr lang="de-DE" altLang="en-US"/>
              <a:t>Training: Batch vs. Online</a:t>
            </a:r>
          </a:p>
        </p:txBody>
      </p:sp>
      <p:sp>
        <p:nvSpPr>
          <p:cNvPr id="56326" name="Rectangle 3">
            <a:extLst>
              <a:ext uri="{FF2B5EF4-FFF2-40B4-BE49-F238E27FC236}">
                <a16:creationId xmlns:a16="http://schemas.microsoft.com/office/drawing/2014/main" id="{F6D4960D-4730-4CCB-9D0D-32C82D0741DA}"/>
              </a:ext>
            </a:extLst>
          </p:cNvPr>
          <p:cNvSpPr>
            <a:spLocks noGrp="1" noChangeArrowheads="1"/>
          </p:cNvSpPr>
          <p:nvPr>
            <p:ph idx="1"/>
          </p:nvPr>
        </p:nvSpPr>
        <p:spPr/>
        <p:txBody>
          <a:bodyPr>
            <a:normAutofit/>
          </a:bodyPr>
          <a:lstStyle/>
          <a:p>
            <a:pPr eaLnBrk="1" hangingPunct="1"/>
            <a:r>
              <a:rPr lang="en-US" altLang="en-US" sz="2000" b="1" dirty="0"/>
              <a:t>Offline Training</a:t>
            </a:r>
            <a:r>
              <a:rPr lang="en-US" altLang="en-US" sz="2000" dirty="0"/>
              <a:t>: Weight update after </a:t>
            </a:r>
            <a:r>
              <a:rPr lang="en-US" altLang="en-US" sz="2000" b="1" dirty="0"/>
              <a:t>all</a:t>
            </a:r>
            <a:r>
              <a:rPr lang="en-US" altLang="en-US" sz="2000" dirty="0"/>
              <a:t> training patterns</a:t>
            </a:r>
          </a:p>
          <a:p>
            <a:pPr lvl="1" eaLnBrk="1" hangingPunct="1"/>
            <a:r>
              <a:rPr lang="en-US" altLang="en-US" sz="1800" dirty="0"/>
              <a:t>correct</a:t>
            </a:r>
          </a:p>
          <a:p>
            <a:pPr lvl="1" eaLnBrk="1" hangingPunct="1"/>
            <a:r>
              <a:rPr lang="en-US" altLang="en-US" sz="1800" dirty="0"/>
              <a:t>computationally expensive and slow</a:t>
            </a:r>
          </a:p>
          <a:p>
            <a:pPr lvl="1" eaLnBrk="1" hangingPunct="1"/>
            <a:r>
              <a:rPr lang="en-US" altLang="en-US" sz="1800" dirty="0"/>
              <a:t>works with reasonably large learning rates (fewer updates!)</a:t>
            </a:r>
          </a:p>
          <a:p>
            <a:pPr lvl="1" eaLnBrk="1" hangingPunct="1"/>
            <a:endParaRPr lang="en-US" altLang="en-US" dirty="0"/>
          </a:p>
          <a:p>
            <a:pPr eaLnBrk="1" hangingPunct="1"/>
            <a:r>
              <a:rPr lang="en-US" altLang="en-US" sz="2000" b="1" dirty="0"/>
              <a:t>Online (Stochastic) Training</a:t>
            </a:r>
            <a:r>
              <a:rPr lang="en-US" altLang="en-US" sz="2000" dirty="0"/>
              <a:t>: Weight update after </a:t>
            </a:r>
            <a:r>
              <a:rPr lang="en-US" altLang="en-US" sz="2000" b="1" dirty="0"/>
              <a:t>each</a:t>
            </a:r>
            <a:r>
              <a:rPr lang="en-US" altLang="en-US" sz="2000" dirty="0"/>
              <a:t> training pattern</a:t>
            </a:r>
          </a:p>
          <a:p>
            <a:pPr lvl="1" eaLnBrk="1" hangingPunct="1"/>
            <a:r>
              <a:rPr lang="en-US" altLang="en-US" sz="1800" dirty="0"/>
              <a:t>approximation (can in theory run into oscillations)</a:t>
            </a:r>
          </a:p>
          <a:p>
            <a:pPr lvl="1" eaLnBrk="1" hangingPunct="1"/>
            <a:r>
              <a:rPr lang="en-US" altLang="en-US" sz="1800" dirty="0"/>
              <a:t>faster (fewer epochs!)</a:t>
            </a:r>
          </a:p>
          <a:p>
            <a:pPr lvl="1" eaLnBrk="1" hangingPunct="1"/>
            <a:r>
              <a:rPr lang="en-US" altLang="en-US" sz="1800" dirty="0"/>
              <a:t>smaller learning rates necessary</a:t>
            </a:r>
          </a:p>
          <a:p>
            <a:pPr lvl="1" eaLnBrk="1" hangingPunct="1"/>
            <a:endParaRPr lang="en-US" altLang="en-US" dirty="0"/>
          </a:p>
          <a:p>
            <a:pPr eaLnBrk="1" hangingPunct="1"/>
            <a:r>
              <a:rPr lang="en-US" altLang="en-US" sz="2000" b="1" dirty="0"/>
              <a:t>Batch Training</a:t>
            </a:r>
            <a:r>
              <a:rPr lang="en-US" altLang="en-US" sz="2000" dirty="0"/>
              <a:t>: Weight update after a batch of training patterns </a:t>
            </a:r>
          </a:p>
          <a:p>
            <a:pPr lvl="1"/>
            <a:r>
              <a:rPr lang="en-US" altLang="en-US" sz="1800" dirty="0"/>
              <a:t>A compromise between the two</a:t>
            </a:r>
          </a:p>
          <a:p>
            <a:endParaRPr lang="en-US" altLang="en-US" dirty="0"/>
          </a:p>
        </p:txBody>
      </p:sp>
      <p:sp>
        <p:nvSpPr>
          <p:cNvPr id="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 name="Slide Number Placeholder 1"/>
          <p:cNvSpPr>
            <a:spLocks noGrp="1"/>
          </p:cNvSpPr>
          <p:nvPr>
            <p:ph type="sldNum" sz="quarter" idx="15"/>
          </p:nvPr>
        </p:nvSpPr>
        <p:spPr/>
        <p:txBody>
          <a:bodyPr/>
          <a:lstStyle/>
          <a:p>
            <a:fld id="{15C29056-5AFA-7949-831A-3EC086771171}" type="slidenum">
              <a:rPr lang="de-DE" smtClean="0"/>
              <a:pPr/>
              <a:t>63</a:t>
            </a:fld>
            <a:endParaRPr lang="de-DE" dirty="0"/>
          </a:p>
        </p:txBody>
      </p:sp>
    </p:spTree>
    <p:extLst>
      <p:ext uri="{BB962C8B-B14F-4D97-AF65-F5344CB8AC3E}">
        <p14:creationId xmlns:p14="http://schemas.microsoft.com/office/powerpoint/2010/main" val="1270861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889A-CC9E-49F0-BF1F-5CFBCF2E21A3}"/>
              </a:ext>
            </a:extLst>
          </p:cNvPr>
          <p:cNvSpPr>
            <a:spLocks noGrp="1"/>
          </p:cNvSpPr>
          <p:nvPr>
            <p:ph type="title"/>
          </p:nvPr>
        </p:nvSpPr>
        <p:spPr/>
        <p:txBody>
          <a:bodyPr/>
          <a:lstStyle/>
          <a:p>
            <a:r>
              <a:rPr lang="de-DE" dirty="0"/>
              <a:t>Sigmoid Activation Function</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37B292-0B60-40FE-BE36-A8CC680764FA}"/>
                  </a:ext>
                </a:extLst>
              </p:cNvPr>
              <p:cNvSpPr>
                <a:spLocks noGrp="1"/>
              </p:cNvSpPr>
              <p:nvPr>
                <p:ph idx="1"/>
              </p:nvPr>
            </p:nvSpPr>
            <p:spPr/>
            <p:txBody>
              <a:bodyPr>
                <a:noAutofit/>
              </a:bodyPr>
              <a:lstStyle/>
              <a:p>
                <a:pPr algn="l"/>
                <a:endParaRPr lang="en-GB" sz="2000" b="0" i="0" u="none" strike="noStrike" baseline="0" dirty="0"/>
              </a:p>
              <a:p>
                <a:pPr algn="l"/>
                <a:r>
                  <a:rPr lang="en-GB" sz="2000" b="0" i="0" u="none" strike="noStrike" baseline="0" dirty="0"/>
                  <a:t>The Sigmoid Activation Function has one really nice property (among others):</a:t>
                </a:r>
              </a:p>
              <a:p>
                <a:pPr algn="l"/>
                <a:endParaRPr lang="en-GB" sz="2000" b="0" i="0" u="none" strike="noStrike" baseline="0" dirty="0"/>
              </a:p>
              <a:p>
                <a:pPr marL="0" indent="0">
                  <a:buNone/>
                </a:pPr>
                <a14:m>
                  <m:oMathPara xmlns:m="http://schemas.openxmlformats.org/officeDocument/2006/math">
                    <m:oMathParaPr>
                      <m:jc m:val="centerGroup"/>
                    </m:oMathParaPr>
                    <m:oMath xmlns:m="http://schemas.openxmlformats.org/officeDocument/2006/math">
                      <m:sSup>
                        <m:sSupPr>
                          <m:ctrlPr>
                            <a:rPr lang="de-DE" sz="2000" b="0" i="1" u="none" strike="noStrike" baseline="0" smtClean="0">
                              <a:latin typeface="Cambria Math" panose="02040503050406030204" pitchFamily="18" charset="0"/>
                            </a:rPr>
                          </m:ctrlPr>
                        </m:sSupPr>
                        <m:e>
                          <m:r>
                            <a:rPr lang="de-DE" sz="2000" b="0" i="1" u="none" strike="noStrike" baseline="0" smtClean="0">
                              <a:latin typeface="Cambria Math" panose="02040503050406030204" pitchFamily="18" charset="0"/>
                            </a:rPr>
                            <m:t>𝑓</m:t>
                          </m:r>
                        </m:e>
                        <m:sup>
                          <m:r>
                            <a:rPr lang="de-DE" sz="2000" b="0" i="1" u="none" strike="noStrike" baseline="0" smtClean="0">
                              <a:latin typeface="Cambria Math" panose="02040503050406030204" pitchFamily="18" charset="0"/>
                            </a:rPr>
                            <m:t>′</m:t>
                          </m:r>
                        </m:sup>
                      </m:sSup>
                      <m:d>
                        <m:dPr>
                          <m:ctrlPr>
                            <a:rPr lang="de-DE" sz="2000" b="0" i="1" u="none" strike="noStrike" baseline="0" smtClean="0">
                              <a:latin typeface="Cambria Math" panose="02040503050406030204" pitchFamily="18" charset="0"/>
                            </a:rPr>
                          </m:ctrlPr>
                        </m:dPr>
                        <m:e>
                          <m:r>
                            <a:rPr lang="de-DE" sz="2000" b="0" i="1" u="none" strike="noStrike" baseline="0" smtClean="0">
                              <a:latin typeface="Cambria Math" panose="02040503050406030204" pitchFamily="18" charset="0"/>
                            </a:rPr>
                            <m:t>𝑎</m:t>
                          </m:r>
                        </m:e>
                      </m:d>
                      <m:r>
                        <a:rPr lang="de-DE" sz="2000" b="0" i="1" u="none" strike="noStrike" baseline="0" smtClean="0">
                          <a:latin typeface="Cambria Math" panose="02040503050406030204" pitchFamily="18" charset="0"/>
                        </a:rPr>
                        <m:t>=</m:t>
                      </m:r>
                      <m:f>
                        <m:fPr>
                          <m:ctrlPr>
                            <a:rPr lang="de-DE" sz="2000" b="0" i="1" u="none" strike="noStrike" baseline="0" smtClean="0">
                              <a:latin typeface="Cambria Math" panose="02040503050406030204" pitchFamily="18" charset="0"/>
                            </a:rPr>
                          </m:ctrlPr>
                        </m:fPr>
                        <m:num>
                          <m:r>
                            <a:rPr lang="de-DE" sz="2000" b="0" i="1" u="none" strike="noStrike" baseline="0" smtClean="0">
                              <a:latin typeface="Cambria Math" panose="02040503050406030204" pitchFamily="18" charset="0"/>
                              <a:ea typeface="Cambria Math" panose="02040503050406030204" pitchFamily="18" charset="0"/>
                            </a:rPr>
                            <m:t>𝜕</m:t>
                          </m:r>
                        </m:num>
                        <m:den>
                          <m:r>
                            <a:rPr lang="de-DE" sz="2000" b="0" i="1" u="none" strike="noStrike" baseline="0" smtClean="0">
                              <a:latin typeface="Cambria Math" panose="02040503050406030204" pitchFamily="18" charset="0"/>
                              <a:ea typeface="Cambria Math" panose="02040503050406030204" pitchFamily="18" charset="0"/>
                            </a:rPr>
                            <m:t>𝜕</m:t>
                          </m:r>
                          <m:r>
                            <a:rPr lang="de-DE" sz="2000" b="0" i="1" u="none" strike="noStrike" baseline="0" smtClean="0">
                              <a:latin typeface="Cambria Math" panose="02040503050406030204" pitchFamily="18" charset="0"/>
                              <a:ea typeface="Cambria Math" panose="02040503050406030204" pitchFamily="18" charset="0"/>
                            </a:rPr>
                            <m:t>𝑎</m:t>
                          </m:r>
                        </m:den>
                      </m:f>
                      <m:d>
                        <m:dPr>
                          <m:ctrlPr>
                            <a:rPr lang="de-DE" sz="2000" b="0" i="1" u="none" strike="noStrike" baseline="0" smtClean="0">
                              <a:latin typeface="Cambria Math" panose="02040503050406030204" pitchFamily="18" charset="0"/>
                            </a:rPr>
                          </m:ctrlPr>
                        </m:dPr>
                        <m:e>
                          <m:f>
                            <m:fPr>
                              <m:ctrlPr>
                                <a:rPr lang="de-DE" sz="2000" b="0" i="1" u="none" strike="noStrike" baseline="0" smtClean="0">
                                  <a:latin typeface="Cambria Math" panose="02040503050406030204" pitchFamily="18" charset="0"/>
                                </a:rPr>
                              </m:ctrlPr>
                            </m:fPr>
                            <m:num>
                              <m:r>
                                <a:rPr lang="de-DE" sz="2000" b="0" i="1" u="none" strike="noStrike" baseline="0" smtClean="0">
                                  <a:latin typeface="Cambria Math" panose="02040503050406030204" pitchFamily="18" charset="0"/>
                                </a:rPr>
                                <m:t>1</m:t>
                              </m:r>
                            </m:num>
                            <m:den>
                              <m:r>
                                <a:rPr lang="de-DE" sz="2000" b="0" i="1" u="none" strike="noStrike" baseline="0" smtClean="0">
                                  <a:latin typeface="Cambria Math" panose="02040503050406030204" pitchFamily="18" charset="0"/>
                                </a:rPr>
                                <m:t>1+</m:t>
                              </m:r>
                              <m:sSup>
                                <m:sSupPr>
                                  <m:ctrlPr>
                                    <a:rPr lang="de-DE" sz="2000" b="0" i="1" u="none" strike="noStrike" baseline="0" smtClean="0">
                                      <a:latin typeface="Cambria Math" panose="02040503050406030204" pitchFamily="18" charset="0"/>
                                    </a:rPr>
                                  </m:ctrlPr>
                                </m:sSupPr>
                                <m:e>
                                  <m:r>
                                    <a:rPr lang="de-DE" sz="2000" b="0" i="1" u="none" strike="noStrike" baseline="0" smtClean="0">
                                      <a:latin typeface="Cambria Math" panose="02040503050406030204" pitchFamily="18" charset="0"/>
                                    </a:rPr>
                                    <m:t>𝑒</m:t>
                                  </m:r>
                                </m:e>
                                <m:sup>
                                  <m:r>
                                    <a:rPr lang="de-DE" sz="2000" b="0" i="1" u="none" strike="noStrike" baseline="0" smtClean="0">
                                      <a:latin typeface="Cambria Math" panose="02040503050406030204" pitchFamily="18" charset="0"/>
                                    </a:rPr>
                                    <m:t>−</m:t>
                                  </m:r>
                                  <m:r>
                                    <a:rPr lang="de-DE" sz="2000" b="0" i="1" u="none" strike="noStrike" baseline="0" smtClean="0">
                                      <a:latin typeface="Cambria Math" panose="02040503050406030204" pitchFamily="18" charset="0"/>
                                    </a:rPr>
                                    <m:t>h𝑎</m:t>
                                  </m:r>
                                </m:sup>
                              </m:sSup>
                            </m:den>
                          </m:f>
                        </m:e>
                      </m:d>
                      <m:r>
                        <a:rPr lang="de-DE" sz="2000" b="0" i="1" u="none" strike="noStrike" baseline="0" smtClean="0">
                          <a:latin typeface="Cambria Math" panose="02040503050406030204" pitchFamily="18" charset="0"/>
                        </a:rPr>
                        <m:t>=−</m:t>
                      </m:r>
                      <m:f>
                        <m:fPr>
                          <m:ctrlPr>
                            <a:rPr lang="de-DE" sz="2000" b="0" i="1" u="none" strike="noStrike" baseline="0" smtClean="0">
                              <a:latin typeface="Cambria Math" panose="02040503050406030204" pitchFamily="18" charset="0"/>
                            </a:rPr>
                          </m:ctrlPr>
                        </m:fPr>
                        <m:num>
                          <m:sSup>
                            <m:sSupPr>
                              <m:ctrlPr>
                                <a:rPr lang="de-DE" sz="2000" b="0" i="1" u="none" strike="noStrike" baseline="0" smtClean="0">
                                  <a:latin typeface="Cambria Math" panose="02040503050406030204" pitchFamily="18" charset="0"/>
                                </a:rPr>
                              </m:ctrlPr>
                            </m:sSupPr>
                            <m:e>
                              <m:r>
                                <a:rPr lang="de-DE" sz="2000" b="0" i="1" u="none" strike="noStrike" baseline="0" smtClean="0">
                                  <a:latin typeface="Cambria Math" panose="02040503050406030204" pitchFamily="18" charset="0"/>
                                </a:rPr>
                                <m:t>𝑒</m:t>
                              </m:r>
                            </m:e>
                            <m:sup>
                              <m:r>
                                <a:rPr lang="de-DE" sz="2000" b="0" i="1" u="none" strike="noStrike" baseline="0" smtClean="0">
                                  <a:latin typeface="Cambria Math" panose="02040503050406030204" pitchFamily="18" charset="0"/>
                                </a:rPr>
                                <m:t>−</m:t>
                              </m:r>
                              <m:r>
                                <a:rPr lang="de-DE" sz="2000" b="0" i="1" u="none" strike="noStrike" baseline="0" smtClean="0">
                                  <a:latin typeface="Cambria Math" panose="02040503050406030204" pitchFamily="18" charset="0"/>
                                </a:rPr>
                                <m:t>h𝑎</m:t>
                              </m:r>
                            </m:sup>
                          </m:sSup>
                        </m:num>
                        <m:den>
                          <m:sSup>
                            <m:sSupPr>
                              <m:ctrlPr>
                                <a:rPr lang="de-DE" sz="2000" b="0" i="1" u="none" strike="noStrike" baseline="0" smtClean="0">
                                  <a:latin typeface="Cambria Math" panose="02040503050406030204" pitchFamily="18" charset="0"/>
                                </a:rPr>
                              </m:ctrlPr>
                            </m:sSupPr>
                            <m:e>
                              <m:d>
                                <m:dPr>
                                  <m:ctrlPr>
                                    <a:rPr lang="de-DE" sz="2000" i="1">
                                      <a:latin typeface="Cambria Math" panose="02040503050406030204" pitchFamily="18" charset="0"/>
                                    </a:rPr>
                                  </m:ctrlPr>
                                </m:dPr>
                                <m:e>
                                  <m:r>
                                    <a:rPr lang="de-DE" sz="2000" i="1">
                                      <a:latin typeface="Cambria Math" panose="02040503050406030204" pitchFamily="18" charset="0"/>
                                    </a:rPr>
                                    <m:t>1+</m:t>
                                  </m:r>
                                  <m:sSup>
                                    <m:sSupPr>
                                      <m:ctrlPr>
                                        <a:rPr lang="de-DE" sz="2000" i="1">
                                          <a:latin typeface="Cambria Math" panose="02040503050406030204" pitchFamily="18" charset="0"/>
                                        </a:rPr>
                                      </m:ctrlPr>
                                    </m:sSupPr>
                                    <m:e>
                                      <m:r>
                                        <a:rPr lang="de-DE" sz="2000" i="1">
                                          <a:latin typeface="Cambria Math" panose="02040503050406030204" pitchFamily="18" charset="0"/>
                                        </a:rPr>
                                        <m:t>𝑒</m:t>
                                      </m:r>
                                    </m:e>
                                    <m:sup>
                                      <m:r>
                                        <a:rPr lang="de-DE" sz="2000" i="1">
                                          <a:latin typeface="Cambria Math" panose="02040503050406030204" pitchFamily="18" charset="0"/>
                                        </a:rPr>
                                        <m:t>−</m:t>
                                      </m:r>
                                      <m:r>
                                        <a:rPr lang="de-DE" sz="2000" b="0" i="1" smtClean="0">
                                          <a:latin typeface="Cambria Math" panose="02040503050406030204" pitchFamily="18" charset="0"/>
                                        </a:rPr>
                                        <m:t>h</m:t>
                                      </m:r>
                                      <m:r>
                                        <a:rPr lang="de-DE" sz="2000" i="1">
                                          <a:latin typeface="Cambria Math" panose="02040503050406030204" pitchFamily="18" charset="0"/>
                                        </a:rPr>
                                        <m:t>𝑎</m:t>
                                      </m:r>
                                    </m:sup>
                                  </m:sSup>
                                </m:e>
                              </m:d>
                            </m:e>
                            <m:sup>
                              <m:r>
                                <a:rPr lang="de-DE" sz="2000" b="0" i="1" u="none" strike="noStrike" baseline="0" smtClean="0">
                                  <a:latin typeface="Cambria Math" panose="02040503050406030204" pitchFamily="18" charset="0"/>
                                </a:rPr>
                                <m:t>2</m:t>
                              </m:r>
                            </m:sup>
                          </m:sSup>
                        </m:den>
                      </m:f>
                      <m:r>
                        <a:rPr lang="de-DE" sz="2000" b="0" i="1" u="none" strike="noStrike" baseline="0" smtClean="0">
                          <a:latin typeface="Cambria Math" panose="02040503050406030204" pitchFamily="18" charset="0"/>
                        </a:rPr>
                        <m:t>= …=</m:t>
                      </m:r>
                      <m:r>
                        <a:rPr lang="de-DE" sz="2000" b="0" i="1" u="none" strike="noStrike" baseline="0" smtClean="0">
                          <a:latin typeface="Cambria Math" panose="02040503050406030204" pitchFamily="18" charset="0"/>
                        </a:rPr>
                        <m:t>𝑓</m:t>
                      </m:r>
                      <m:d>
                        <m:dPr>
                          <m:ctrlPr>
                            <a:rPr lang="de-DE" sz="2000" b="0" i="1" u="none" strike="noStrike" baseline="0" smtClean="0">
                              <a:latin typeface="Cambria Math" panose="02040503050406030204" pitchFamily="18" charset="0"/>
                            </a:rPr>
                          </m:ctrlPr>
                        </m:dPr>
                        <m:e>
                          <m:r>
                            <a:rPr lang="de-DE" sz="2000" b="0" i="1" u="none" strike="noStrike" baseline="0" smtClean="0">
                              <a:latin typeface="Cambria Math" panose="02040503050406030204" pitchFamily="18" charset="0"/>
                            </a:rPr>
                            <m:t>𝑎</m:t>
                          </m:r>
                        </m:e>
                      </m:d>
                      <m:d>
                        <m:dPr>
                          <m:ctrlPr>
                            <a:rPr lang="de-DE" sz="2000" b="0" i="1" u="none" strike="noStrike" baseline="0" smtClean="0">
                              <a:latin typeface="Cambria Math" panose="02040503050406030204" pitchFamily="18" charset="0"/>
                            </a:rPr>
                          </m:ctrlPr>
                        </m:dPr>
                        <m:e>
                          <m:r>
                            <a:rPr lang="de-DE" sz="2000" i="1">
                              <a:latin typeface="Cambria Math" panose="02040503050406030204" pitchFamily="18" charset="0"/>
                            </a:rPr>
                            <m:t>1−</m:t>
                          </m:r>
                          <m:r>
                            <a:rPr lang="de-DE" sz="2000" i="1">
                              <a:latin typeface="Cambria Math" panose="02040503050406030204" pitchFamily="18" charset="0"/>
                            </a:rPr>
                            <m:t>𝑓</m:t>
                          </m:r>
                          <m:d>
                            <m:dPr>
                              <m:ctrlPr>
                                <a:rPr lang="de-DE" sz="2000" i="1">
                                  <a:latin typeface="Cambria Math" panose="02040503050406030204" pitchFamily="18" charset="0"/>
                                </a:rPr>
                              </m:ctrlPr>
                            </m:dPr>
                            <m:e>
                              <m:r>
                                <a:rPr lang="de-DE" sz="2000" i="1">
                                  <a:latin typeface="Cambria Math" panose="02040503050406030204" pitchFamily="18" charset="0"/>
                                </a:rPr>
                                <m:t>𝑎</m:t>
                              </m:r>
                            </m:e>
                          </m:d>
                        </m:e>
                      </m:d>
                    </m:oMath>
                  </m:oMathPara>
                </a14:m>
                <a:endParaRPr lang="en-GB" sz="2000" b="0" i="0" u="none" strike="noStrike" baseline="0" dirty="0"/>
              </a:p>
              <a:p>
                <a:endParaRPr lang="en-GB" sz="2000" b="0" i="0" u="none" strike="noStrike" baseline="0" dirty="0"/>
              </a:p>
              <a:p>
                <a:r>
                  <a:rPr lang="en-GB" sz="2000" b="0" i="0" u="none" strike="noStrike" baseline="0" dirty="0"/>
                  <a:t>We can compute the derivative </a:t>
                </a:r>
                <a14:m>
                  <m:oMath xmlns:m="http://schemas.openxmlformats.org/officeDocument/2006/math">
                    <m:sSup>
                      <m:sSupPr>
                        <m:ctrlPr>
                          <a:rPr lang="de-DE" sz="2000" i="1">
                            <a:latin typeface="Cambria Math" panose="02040503050406030204" pitchFamily="18" charset="0"/>
                          </a:rPr>
                        </m:ctrlPr>
                      </m:sSupPr>
                      <m:e>
                        <m:r>
                          <a:rPr lang="de-DE" sz="2000" i="1">
                            <a:latin typeface="Cambria Math" panose="02040503050406030204" pitchFamily="18" charset="0"/>
                          </a:rPr>
                          <m:t>𝑓</m:t>
                        </m:r>
                      </m:e>
                      <m:sup>
                        <m:r>
                          <a:rPr lang="de-DE" sz="2000" i="1">
                            <a:latin typeface="Cambria Math" panose="02040503050406030204" pitchFamily="18" charset="0"/>
                          </a:rPr>
                          <m:t>′</m:t>
                        </m:r>
                      </m:sup>
                    </m:sSup>
                    <m:d>
                      <m:dPr>
                        <m:ctrlPr>
                          <a:rPr lang="de-DE" sz="2000" i="1">
                            <a:latin typeface="Cambria Math" panose="02040503050406030204" pitchFamily="18" charset="0"/>
                          </a:rPr>
                        </m:ctrlPr>
                      </m:dPr>
                      <m:e>
                        <m:r>
                          <a:rPr lang="de-DE" sz="2000" i="1">
                            <a:latin typeface="Cambria Math" panose="02040503050406030204" pitchFamily="18" charset="0"/>
                          </a:rPr>
                          <m:t>𝑎</m:t>
                        </m:r>
                      </m:e>
                    </m:d>
                  </m:oMath>
                </a14:m>
                <a:r>
                  <a:rPr lang="en-GB" sz="2000" b="0" i="0" u="none" strike="noStrike" baseline="0" dirty="0"/>
                  <a:t> simply from </a:t>
                </a:r>
                <a14:m>
                  <m:oMath xmlns:m="http://schemas.openxmlformats.org/officeDocument/2006/math">
                    <m:r>
                      <a:rPr lang="en-GB" sz="2000" b="0" i="1" smtClean="0">
                        <a:latin typeface="Cambria Math" panose="02040503050406030204" pitchFamily="18" charset="0"/>
                      </a:rPr>
                      <m:t>𝑓</m:t>
                    </m:r>
                    <m:d>
                      <m:dPr>
                        <m:ctrlPr>
                          <a:rPr lang="de-DE" sz="2000" i="1">
                            <a:latin typeface="Cambria Math" panose="02040503050406030204" pitchFamily="18" charset="0"/>
                          </a:rPr>
                        </m:ctrlPr>
                      </m:dPr>
                      <m:e>
                        <m:r>
                          <a:rPr lang="de-DE" sz="2000" i="1">
                            <a:latin typeface="Cambria Math" panose="02040503050406030204" pitchFamily="18" charset="0"/>
                          </a:rPr>
                          <m:t>𝑎</m:t>
                        </m:r>
                      </m:e>
                    </m:d>
                  </m:oMath>
                </a14:m>
                <a:r>
                  <a:rPr lang="en-GB" sz="2000" b="0" i="0" u="none" strike="noStrike" baseline="0" dirty="0"/>
                  <a:t> !</a:t>
                </a:r>
                <a:endParaRPr lang="en-GB" sz="2000" dirty="0"/>
              </a:p>
            </p:txBody>
          </p:sp>
        </mc:Choice>
        <mc:Fallback xmlns="">
          <p:sp>
            <p:nvSpPr>
              <p:cNvPr id="3" name="Content Placeholder 2">
                <a:extLst>
                  <a:ext uri="{FF2B5EF4-FFF2-40B4-BE49-F238E27FC236}">
                    <a16:creationId xmlns:a16="http://schemas.microsoft.com/office/drawing/2014/main" id="{5437B292-0B60-40FE-BE36-A8CC680764FA}"/>
                  </a:ext>
                </a:extLst>
              </p:cNvPr>
              <p:cNvSpPr>
                <a:spLocks noGrp="1" noRot="1" noChangeAspect="1" noMove="1" noResize="1" noEditPoints="1" noAdjustHandles="1" noChangeArrowheads="1" noChangeShapeType="1" noTextEdit="1"/>
              </p:cNvSpPr>
              <p:nvPr>
                <p:ph idx="1"/>
              </p:nvPr>
            </p:nvSpPr>
            <p:spPr>
              <a:blipFill>
                <a:blip r:embed="rId2"/>
                <a:stretch>
                  <a:fillRect l="-1881"/>
                </a:stretch>
              </a:blipFill>
            </p:spPr>
            <p:txBody>
              <a:bodyPr/>
              <a:lstStyle/>
              <a:p>
                <a:r>
                  <a:rPr lang="en-US">
                    <a:noFill/>
                  </a:rPr>
                  <a:t> </a:t>
                </a:r>
              </a:p>
            </p:txBody>
          </p:sp>
        </mc:Fallback>
      </mc:AlternateContent>
      <p:sp>
        <p:nvSpPr>
          <p:cNvPr id="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64</a:t>
            </a:fld>
            <a:endParaRPr lang="de-DE" dirty="0"/>
          </a:p>
        </p:txBody>
      </p:sp>
    </p:spTree>
    <p:extLst>
      <p:ext uri="{BB962C8B-B14F-4D97-AF65-F5344CB8AC3E}">
        <p14:creationId xmlns:p14="http://schemas.microsoft.com/office/powerpoint/2010/main" val="34220305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646331"/>
          </a:xfrm>
        </p:spPr>
        <p:txBody>
          <a:bodyPr/>
          <a:lstStyle/>
          <a:p>
            <a:r>
              <a:rPr lang="de-DE" dirty="0"/>
              <a:t>BackPropagation Example</a:t>
            </a:r>
          </a:p>
        </p:txBody>
      </p:sp>
      <p:sp>
        <p:nvSpPr>
          <p:cNvPr id="3" name="Foliennummernplatzhalter 2">
            <a:extLst>
              <a:ext uri="{FF2B5EF4-FFF2-40B4-BE49-F238E27FC236}">
                <a16:creationId xmlns:a16="http://schemas.microsoft.com/office/drawing/2014/main" id="{597C976E-80FB-8043-A2FA-70D3F515CA8F}"/>
              </a:ext>
            </a:extLst>
          </p:cNvPr>
          <p:cNvSpPr>
            <a:spLocks noGrp="1"/>
          </p:cNvSpPr>
          <p:nvPr>
            <p:ph type="sldNum" sz="quarter" idx="4"/>
          </p:nvPr>
        </p:nvSpPr>
        <p:spPr/>
        <p:txBody>
          <a:bodyPr/>
          <a:lstStyle/>
          <a:p>
            <a:fld id="{15C29056-5AFA-7949-831A-3EC086771171}" type="slidenum">
              <a:rPr lang="de-DE" smtClean="0"/>
              <a:pPr/>
              <a:t>65</a:t>
            </a:fld>
            <a:endParaRPr lang="de-DE" dirty="0"/>
          </a:p>
        </p:txBody>
      </p:sp>
      <p:sp>
        <p:nvSpPr>
          <p:cNvPr id="4" name="Fußzeilenplatzhalter 3">
            <a:extLst>
              <a:ext uri="{FF2B5EF4-FFF2-40B4-BE49-F238E27FC236}">
                <a16:creationId xmlns:a16="http://schemas.microsoft.com/office/drawing/2014/main" id="{3038D155-696E-394D-AC74-0C0A4611EA6C}"/>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28922245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0397-E023-4663-9987-63D5824039DA}"/>
              </a:ext>
            </a:extLst>
          </p:cNvPr>
          <p:cNvSpPr>
            <a:spLocks noGrp="1"/>
          </p:cNvSpPr>
          <p:nvPr>
            <p:ph type="title"/>
          </p:nvPr>
        </p:nvSpPr>
        <p:spPr/>
        <p:txBody>
          <a:bodyPr/>
          <a:lstStyle/>
          <a:p>
            <a:r>
              <a:rPr lang="de-DE" dirty="0"/>
              <a:t>BackPropagation example</a:t>
            </a:r>
            <a:endParaRPr lang="en-GB" dirty="0"/>
          </a:p>
        </p:txBody>
      </p:sp>
      <p:pic>
        <p:nvPicPr>
          <p:cNvPr id="4" name="Picture 3">
            <a:extLst>
              <a:ext uri="{FF2B5EF4-FFF2-40B4-BE49-F238E27FC236}">
                <a16:creationId xmlns:a16="http://schemas.microsoft.com/office/drawing/2014/main" id="{6919A482-4218-4E8A-8A5C-DCEC0672B1DA}"/>
              </a:ext>
            </a:extLst>
          </p:cNvPr>
          <p:cNvPicPr>
            <a:picLocks noChangeAspect="1"/>
          </p:cNvPicPr>
          <p:nvPr/>
        </p:nvPicPr>
        <p:blipFill>
          <a:blip r:embed="rId2"/>
          <a:stretch>
            <a:fillRect/>
          </a:stretch>
        </p:blipFill>
        <p:spPr>
          <a:xfrm>
            <a:off x="589939" y="968189"/>
            <a:ext cx="7481658" cy="4019538"/>
          </a:xfrm>
          <a:prstGeom prst="rect">
            <a:avLst/>
          </a:prstGeom>
        </p:spPr>
      </p:pic>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66</a:t>
            </a:fld>
            <a:endParaRPr lang="de-DE" dirty="0"/>
          </a:p>
        </p:txBody>
      </p:sp>
    </p:spTree>
    <p:extLst>
      <p:ext uri="{BB962C8B-B14F-4D97-AF65-F5344CB8AC3E}">
        <p14:creationId xmlns:p14="http://schemas.microsoft.com/office/powerpoint/2010/main" val="2885608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63DA-F173-48C0-A591-251BF5BF348F}"/>
              </a:ext>
            </a:extLst>
          </p:cNvPr>
          <p:cNvSpPr>
            <a:spLocks noGrp="1"/>
          </p:cNvSpPr>
          <p:nvPr>
            <p:ph type="title"/>
          </p:nvPr>
        </p:nvSpPr>
        <p:spPr/>
        <p:txBody>
          <a:bodyPr/>
          <a:lstStyle/>
          <a:p>
            <a:r>
              <a:rPr lang="de-DE" dirty="0"/>
              <a:t>BackPropagation Example</a:t>
            </a:r>
            <a:endParaRPr lang="en-GB" dirty="0"/>
          </a:p>
        </p:txBody>
      </p:sp>
      <p:pic>
        <p:nvPicPr>
          <p:cNvPr id="4" name="Picture 3">
            <a:extLst>
              <a:ext uri="{FF2B5EF4-FFF2-40B4-BE49-F238E27FC236}">
                <a16:creationId xmlns:a16="http://schemas.microsoft.com/office/drawing/2014/main" id="{52446672-93B8-4BCB-8C2E-529C0065D901}"/>
              </a:ext>
            </a:extLst>
          </p:cNvPr>
          <p:cNvPicPr>
            <a:picLocks noChangeAspect="1"/>
          </p:cNvPicPr>
          <p:nvPr/>
        </p:nvPicPr>
        <p:blipFill>
          <a:blip r:embed="rId2"/>
          <a:stretch>
            <a:fillRect/>
          </a:stretch>
        </p:blipFill>
        <p:spPr>
          <a:xfrm>
            <a:off x="1237130" y="741225"/>
            <a:ext cx="6910037" cy="4537370"/>
          </a:xfrm>
          <a:prstGeom prst="rect">
            <a:avLst/>
          </a:prstGeom>
        </p:spPr>
      </p:pic>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67</a:t>
            </a:fld>
            <a:endParaRPr lang="de-DE" dirty="0"/>
          </a:p>
        </p:txBody>
      </p:sp>
    </p:spTree>
    <p:extLst>
      <p:ext uri="{BB962C8B-B14F-4D97-AF65-F5344CB8AC3E}">
        <p14:creationId xmlns:p14="http://schemas.microsoft.com/office/powerpoint/2010/main" val="1950313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4477-8710-4E5E-957A-FEA800067ECE}"/>
              </a:ext>
            </a:extLst>
          </p:cNvPr>
          <p:cNvSpPr>
            <a:spLocks noGrp="1"/>
          </p:cNvSpPr>
          <p:nvPr>
            <p:ph type="title"/>
          </p:nvPr>
        </p:nvSpPr>
        <p:spPr/>
        <p:txBody>
          <a:bodyPr/>
          <a:lstStyle/>
          <a:p>
            <a:r>
              <a:rPr lang="de-DE" dirty="0"/>
              <a:t>BackPropagation Example</a:t>
            </a:r>
            <a:endParaRPr lang="en-GB" dirty="0"/>
          </a:p>
        </p:txBody>
      </p:sp>
      <p:pic>
        <p:nvPicPr>
          <p:cNvPr id="4" name="Picture 3">
            <a:extLst>
              <a:ext uri="{FF2B5EF4-FFF2-40B4-BE49-F238E27FC236}">
                <a16:creationId xmlns:a16="http://schemas.microsoft.com/office/drawing/2014/main" id="{1CF61D68-9D50-41FB-9AFE-FFD384FEF3E3}"/>
              </a:ext>
            </a:extLst>
          </p:cNvPr>
          <p:cNvPicPr>
            <a:picLocks noChangeAspect="1"/>
          </p:cNvPicPr>
          <p:nvPr/>
        </p:nvPicPr>
        <p:blipFill>
          <a:blip r:embed="rId2"/>
          <a:stretch>
            <a:fillRect/>
          </a:stretch>
        </p:blipFill>
        <p:spPr>
          <a:xfrm>
            <a:off x="632011" y="860653"/>
            <a:ext cx="7735421" cy="4422486"/>
          </a:xfrm>
          <a:prstGeom prst="rect">
            <a:avLst/>
          </a:prstGeom>
        </p:spPr>
      </p:pic>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68</a:t>
            </a:fld>
            <a:endParaRPr lang="de-DE" dirty="0"/>
          </a:p>
        </p:txBody>
      </p:sp>
    </p:spTree>
    <p:extLst>
      <p:ext uri="{BB962C8B-B14F-4D97-AF65-F5344CB8AC3E}">
        <p14:creationId xmlns:p14="http://schemas.microsoft.com/office/powerpoint/2010/main" val="973422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1A9F-92FD-4BA8-A7B2-B421563185F0}"/>
              </a:ext>
            </a:extLst>
          </p:cNvPr>
          <p:cNvSpPr>
            <a:spLocks noGrp="1"/>
          </p:cNvSpPr>
          <p:nvPr>
            <p:ph type="title"/>
          </p:nvPr>
        </p:nvSpPr>
        <p:spPr/>
        <p:txBody>
          <a:bodyPr/>
          <a:lstStyle/>
          <a:p>
            <a:r>
              <a:rPr lang="de-DE" dirty="0"/>
              <a:t>BackPropagation Example</a:t>
            </a:r>
            <a:endParaRPr lang="en-GB" dirty="0"/>
          </a:p>
        </p:txBody>
      </p:sp>
      <p:pic>
        <p:nvPicPr>
          <p:cNvPr id="4" name="Picture 3">
            <a:extLst>
              <a:ext uri="{FF2B5EF4-FFF2-40B4-BE49-F238E27FC236}">
                <a16:creationId xmlns:a16="http://schemas.microsoft.com/office/drawing/2014/main" id="{9392B72F-B157-4305-BC11-1EF06ACE6264}"/>
              </a:ext>
            </a:extLst>
          </p:cNvPr>
          <p:cNvPicPr>
            <a:picLocks noChangeAspect="1"/>
          </p:cNvPicPr>
          <p:nvPr/>
        </p:nvPicPr>
        <p:blipFill>
          <a:blip r:embed="rId2"/>
          <a:stretch>
            <a:fillRect/>
          </a:stretch>
        </p:blipFill>
        <p:spPr>
          <a:xfrm>
            <a:off x="601578" y="816565"/>
            <a:ext cx="7758893" cy="4420543"/>
          </a:xfrm>
          <a:prstGeom prst="rect">
            <a:avLst/>
          </a:prstGeom>
        </p:spPr>
      </p:pic>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Slide Number Placeholder 2"/>
          <p:cNvSpPr>
            <a:spLocks noGrp="1"/>
          </p:cNvSpPr>
          <p:nvPr>
            <p:ph type="sldNum" sz="quarter" idx="15"/>
          </p:nvPr>
        </p:nvSpPr>
        <p:spPr/>
        <p:txBody>
          <a:bodyPr/>
          <a:lstStyle/>
          <a:p>
            <a:fld id="{15C29056-5AFA-7949-831A-3EC086771171}" type="slidenum">
              <a:rPr lang="de-DE" smtClean="0"/>
              <a:pPr/>
              <a:t>69</a:t>
            </a:fld>
            <a:endParaRPr lang="de-DE" dirty="0"/>
          </a:p>
        </p:txBody>
      </p:sp>
    </p:spTree>
    <p:extLst>
      <p:ext uri="{BB962C8B-B14F-4D97-AF65-F5344CB8AC3E}">
        <p14:creationId xmlns:p14="http://schemas.microsoft.com/office/powerpoint/2010/main" val="388950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5080F5-3FAB-4A8F-8179-5968829962BA}"/>
              </a:ext>
            </a:extLst>
          </p:cNvPr>
          <p:cNvSpPr>
            <a:spLocks noGrp="1"/>
          </p:cNvSpPr>
          <p:nvPr>
            <p:ph type="title"/>
          </p:nvPr>
        </p:nvSpPr>
        <p:spPr/>
        <p:txBody>
          <a:bodyPr/>
          <a:lstStyle/>
          <a:p>
            <a:r>
              <a:rPr lang="de-DE" dirty="0"/>
              <a:t>Artificial Neural Networks</a:t>
            </a:r>
            <a:endParaRPr lang="en-GB" dirty="0"/>
          </a:p>
        </p:txBody>
      </p:sp>
      <p:sp>
        <p:nvSpPr>
          <p:cNvPr id="2" name="Slide Number Placeholder 1"/>
          <p:cNvSpPr>
            <a:spLocks noGrp="1"/>
          </p:cNvSpPr>
          <p:nvPr>
            <p:ph type="sldNum" sz="quarter" idx="13"/>
          </p:nvPr>
        </p:nvSpPr>
        <p:spPr/>
        <p:txBody>
          <a:bodyPr/>
          <a:lstStyle/>
          <a:p>
            <a:fld id="{15C29056-5AFA-7949-831A-3EC086771171}" type="slidenum">
              <a:rPr lang="de-DE" smtClean="0"/>
              <a:pPr/>
              <a:t>7</a:t>
            </a:fld>
            <a:endParaRPr lang="de-DE" dirty="0"/>
          </a:p>
        </p:txBody>
      </p:sp>
      <p:sp>
        <p:nvSpPr>
          <p:cNvPr id="6" name="Text Placeholder 5">
            <a:extLst>
              <a:ext uri="{FF2B5EF4-FFF2-40B4-BE49-F238E27FC236}">
                <a16:creationId xmlns:a16="http://schemas.microsoft.com/office/drawing/2014/main" id="{349C870E-C588-40D9-8060-BCD1328FDC8D}"/>
              </a:ext>
            </a:extLst>
          </p:cNvPr>
          <p:cNvSpPr>
            <a:spLocks noGrp="1"/>
          </p:cNvSpPr>
          <p:nvPr>
            <p:ph type="body" sz="quarter" idx="14"/>
          </p:nvPr>
        </p:nvSpPr>
        <p:spPr>
          <a:xfrm>
            <a:off x="360000" y="900001"/>
            <a:ext cx="8378825" cy="2592874"/>
          </a:xfrm>
        </p:spPr>
        <p:txBody>
          <a:bodyPr/>
          <a:lstStyle/>
          <a:p>
            <a:pPr algn="l"/>
            <a:r>
              <a:rPr lang="en-GB" b="0" i="0" u="none" strike="noStrike" baseline="0" dirty="0"/>
              <a:t>Artificial Neural Networks (ANN) are among the oldest and most intensely studied Machine Learning approaches</a:t>
            </a:r>
          </a:p>
          <a:p>
            <a:pPr algn="l"/>
            <a:endParaRPr lang="en-GB" b="0" i="0" u="none" strike="noStrike" baseline="0" dirty="0"/>
          </a:p>
          <a:p>
            <a:pPr algn="l"/>
            <a:r>
              <a:rPr lang="en-GB" b="0" i="0" u="none" strike="noStrike" baseline="0" dirty="0"/>
              <a:t>They took their inspiration from biological neural networks and tried to mimic the learning process of animals and humans </a:t>
            </a:r>
          </a:p>
          <a:p>
            <a:pPr algn="l"/>
            <a:endParaRPr lang="en-GB" dirty="0"/>
          </a:p>
          <a:p>
            <a:pPr algn="l"/>
            <a:r>
              <a:rPr lang="en-GB" b="0" i="0" u="none" strike="noStrike" baseline="0" dirty="0"/>
              <a:t>However, the model of biological processes ended up to be very coarse, and several improvements to the basic approach have even abandoned the biological analogy</a:t>
            </a:r>
            <a:endParaRPr lang="en-GB" dirty="0"/>
          </a:p>
        </p:txBody>
      </p:sp>
      <p:sp>
        <p:nvSpPr>
          <p:cNvPr id="9" name="Fußzeilenplatzhalter 3">
            <a:extLst>
              <a:ext uri="{FF2B5EF4-FFF2-40B4-BE49-F238E27FC236}">
                <a16:creationId xmlns:a16="http://schemas.microsoft.com/office/drawing/2014/main" id="{3038D155-696E-394D-AC74-0C0A4611EA6C}"/>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
        <p:nvSpPr>
          <p:cNvPr id="7" name="Text Placeholder 5">
            <a:extLst>
              <a:ext uri="{FF2B5EF4-FFF2-40B4-BE49-F238E27FC236}">
                <a16:creationId xmlns:a16="http://schemas.microsoft.com/office/drawing/2014/main" id="{74A5BFF6-96E7-45D8-BDEA-DE5A97C7A83E}"/>
              </a:ext>
            </a:extLst>
          </p:cNvPr>
          <p:cNvSpPr txBox="1">
            <a:spLocks/>
          </p:cNvSpPr>
          <p:nvPr/>
        </p:nvSpPr>
        <p:spPr>
          <a:xfrm>
            <a:off x="358775" y="4475971"/>
            <a:ext cx="4011613" cy="833718"/>
          </a:xfrm>
          <a:prstGeom prst="rect">
            <a:avLst/>
          </a:prstGeom>
        </p:spPr>
        <p:txBody>
          <a:bodyPr/>
          <a:lstStyle>
            <a:lvl1pPr marL="269875" indent="-269875" algn="l" defTabSz="685800" rtl="0" eaLnBrk="1" latinLnBrk="0" hangingPunct="1">
              <a:lnSpc>
                <a:spcPct val="100000"/>
              </a:lnSpc>
              <a:spcBef>
                <a:spcPts val="750"/>
              </a:spcBef>
              <a:buClr>
                <a:srgbClr val="92AEBC"/>
              </a:buClr>
              <a:buFont typeface="Symbol" pitchFamily="2" charset="2"/>
              <a:buChar char="-"/>
              <a:tabLst/>
              <a:defRPr sz="20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16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6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indent="0" algn="ctr">
              <a:buFont typeface="Symbol" pitchFamily="2" charset="2"/>
              <a:buNone/>
            </a:pPr>
            <a:r>
              <a:rPr lang="en-GB" sz="1800" b="1" dirty="0"/>
              <a:t>Advantage</a:t>
            </a:r>
          </a:p>
          <a:p>
            <a:pPr marL="0" indent="0">
              <a:buNone/>
            </a:pPr>
            <a:r>
              <a:rPr lang="en-GB" sz="1800" dirty="0"/>
              <a:t>Highly flexible </a:t>
            </a:r>
            <a:r>
              <a:rPr lang="en-US" sz="1800" dirty="0">
                <a:sym typeface="Wingdings" panose="05000000000000000000" pitchFamily="2" charset="2"/>
              </a:rPr>
              <a:t></a:t>
            </a:r>
            <a:r>
              <a:rPr lang="en-GB" sz="1800" dirty="0"/>
              <a:t> good performance</a:t>
            </a:r>
          </a:p>
        </p:txBody>
      </p:sp>
      <p:sp>
        <p:nvSpPr>
          <p:cNvPr id="8" name="Text Placeholder 6">
            <a:extLst>
              <a:ext uri="{FF2B5EF4-FFF2-40B4-BE49-F238E27FC236}">
                <a16:creationId xmlns:a16="http://schemas.microsoft.com/office/drawing/2014/main" id="{BB06B3C9-B4FC-4EE5-9624-844C25C6AE84}"/>
              </a:ext>
            </a:extLst>
          </p:cNvPr>
          <p:cNvSpPr txBox="1">
            <a:spLocks/>
          </p:cNvSpPr>
          <p:nvPr/>
        </p:nvSpPr>
        <p:spPr>
          <a:xfrm>
            <a:off x="4706574" y="4475971"/>
            <a:ext cx="4124781" cy="833718"/>
          </a:xfrm>
          <a:prstGeom prst="rect">
            <a:avLst/>
          </a:prstGeom>
        </p:spPr>
        <p:txBody>
          <a:bodyPr/>
          <a:lstStyle>
            <a:lvl1pPr marL="269875" indent="-269875" algn="l" defTabSz="685800" rtl="0" eaLnBrk="1" latinLnBrk="0" hangingPunct="1">
              <a:lnSpc>
                <a:spcPct val="100000"/>
              </a:lnSpc>
              <a:spcBef>
                <a:spcPts val="750"/>
              </a:spcBef>
              <a:buClr>
                <a:srgbClr val="92AEBC"/>
              </a:buClr>
              <a:buFont typeface="Symbol" pitchFamily="2" charset="2"/>
              <a:buChar char="-"/>
              <a:tabLst/>
              <a:defRPr sz="20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16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600" b="0" i="0" kern="120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600" kern="1200">
                <a:solidFill>
                  <a:schemeClr val="tx1">
                    <a:lumMod val="7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j-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indent="0" algn="ctr">
              <a:buFont typeface="Symbol" pitchFamily="2" charset="2"/>
              <a:buNone/>
            </a:pPr>
            <a:r>
              <a:rPr lang="en-GB" sz="1800" b="1" dirty="0"/>
              <a:t>Disadvantage</a:t>
            </a:r>
          </a:p>
          <a:p>
            <a:pPr marL="0" indent="0">
              <a:buNone/>
            </a:pPr>
            <a:r>
              <a:rPr lang="en-GB" sz="1800" dirty="0"/>
              <a:t>Black-box models not easy to interpret</a:t>
            </a:r>
            <a:endParaRPr lang="en-US" sz="1800" dirty="0"/>
          </a:p>
        </p:txBody>
      </p:sp>
    </p:spTree>
    <p:extLst>
      <p:ext uri="{BB962C8B-B14F-4D97-AF65-F5344CB8AC3E}">
        <p14:creationId xmlns:p14="http://schemas.microsoft.com/office/powerpoint/2010/main" val="33712524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272C8-F0D3-437C-A03F-09D0FF13EA20}"/>
              </a:ext>
            </a:extLst>
          </p:cNvPr>
          <p:cNvSpPr>
            <a:spLocks noGrp="1"/>
          </p:cNvSpPr>
          <p:nvPr>
            <p:ph type="title"/>
          </p:nvPr>
        </p:nvSpPr>
        <p:spPr/>
        <p:txBody>
          <a:bodyPr/>
          <a:lstStyle/>
          <a:p>
            <a:r>
              <a:rPr lang="de-DE" dirty="0"/>
              <a:t>BackPropagation Example</a:t>
            </a:r>
            <a:endParaRPr lang="en-GB" dirty="0"/>
          </a:p>
        </p:txBody>
      </p:sp>
      <p:pic>
        <p:nvPicPr>
          <p:cNvPr id="4" name="Picture 3">
            <a:extLst>
              <a:ext uri="{FF2B5EF4-FFF2-40B4-BE49-F238E27FC236}">
                <a16:creationId xmlns:a16="http://schemas.microsoft.com/office/drawing/2014/main" id="{26366B8F-D3FC-4FF5-B154-EAAA0ECBD9B1}"/>
              </a:ext>
            </a:extLst>
          </p:cNvPr>
          <p:cNvPicPr>
            <a:picLocks noChangeAspect="1"/>
          </p:cNvPicPr>
          <p:nvPr/>
        </p:nvPicPr>
        <p:blipFill>
          <a:blip r:embed="rId2"/>
          <a:stretch>
            <a:fillRect/>
          </a:stretch>
        </p:blipFill>
        <p:spPr>
          <a:xfrm>
            <a:off x="717549" y="817303"/>
            <a:ext cx="7557247" cy="4543564"/>
          </a:xfrm>
          <a:prstGeom prst="rect">
            <a:avLst/>
          </a:prstGeom>
        </p:spPr>
      </p:pic>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6" name="Rectangle 5"/>
          <p:cNvSpPr/>
          <p:nvPr/>
        </p:nvSpPr>
        <p:spPr>
          <a:xfrm>
            <a:off x="4030579" y="1949116"/>
            <a:ext cx="818147" cy="381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5"/>
          </p:nvPr>
        </p:nvSpPr>
        <p:spPr/>
        <p:txBody>
          <a:bodyPr/>
          <a:lstStyle/>
          <a:p>
            <a:fld id="{15C29056-5AFA-7949-831A-3EC086771171}" type="slidenum">
              <a:rPr lang="de-DE" smtClean="0"/>
              <a:pPr/>
              <a:t>70</a:t>
            </a:fld>
            <a:endParaRPr lang="de-DE" dirty="0"/>
          </a:p>
        </p:txBody>
      </p:sp>
    </p:spTree>
    <p:extLst>
      <p:ext uri="{BB962C8B-B14F-4D97-AF65-F5344CB8AC3E}">
        <p14:creationId xmlns:p14="http://schemas.microsoft.com/office/powerpoint/2010/main" val="493271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2793-4BB3-4BAB-B6D5-958351458EED}"/>
              </a:ext>
            </a:extLst>
          </p:cNvPr>
          <p:cNvSpPr>
            <a:spLocks noGrp="1"/>
          </p:cNvSpPr>
          <p:nvPr>
            <p:ph type="title"/>
          </p:nvPr>
        </p:nvSpPr>
        <p:spPr/>
        <p:txBody>
          <a:bodyPr/>
          <a:lstStyle/>
          <a:p>
            <a:r>
              <a:rPr lang="de-DE" dirty="0"/>
              <a:t>BackPropagation Example</a:t>
            </a:r>
            <a:endParaRPr lang="en-GB" dirty="0"/>
          </a:p>
        </p:txBody>
      </p:sp>
      <p:pic>
        <p:nvPicPr>
          <p:cNvPr id="4" name="Picture 3">
            <a:extLst>
              <a:ext uri="{FF2B5EF4-FFF2-40B4-BE49-F238E27FC236}">
                <a16:creationId xmlns:a16="http://schemas.microsoft.com/office/drawing/2014/main" id="{D6DAB75D-666D-4B40-AA47-77CEE16BD846}"/>
              </a:ext>
            </a:extLst>
          </p:cNvPr>
          <p:cNvPicPr>
            <a:picLocks noChangeAspect="1"/>
          </p:cNvPicPr>
          <p:nvPr/>
        </p:nvPicPr>
        <p:blipFill>
          <a:blip r:embed="rId2"/>
          <a:stretch>
            <a:fillRect/>
          </a:stretch>
        </p:blipFill>
        <p:spPr>
          <a:xfrm>
            <a:off x="682437" y="815236"/>
            <a:ext cx="7695081" cy="4611459"/>
          </a:xfrm>
          <a:prstGeom prst="rect">
            <a:avLst/>
          </a:prstGeom>
        </p:spPr>
      </p:pic>
      <p:sp>
        <p:nvSpPr>
          <p:cNvPr id="5"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3" name="Rectangle 2"/>
          <p:cNvSpPr/>
          <p:nvPr/>
        </p:nvSpPr>
        <p:spPr>
          <a:xfrm>
            <a:off x="4030579" y="1949116"/>
            <a:ext cx="818147" cy="381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5"/>
          </p:nvPr>
        </p:nvSpPr>
        <p:spPr/>
        <p:txBody>
          <a:bodyPr/>
          <a:lstStyle/>
          <a:p>
            <a:fld id="{15C29056-5AFA-7949-831A-3EC086771171}" type="slidenum">
              <a:rPr lang="de-DE" smtClean="0"/>
              <a:pPr/>
              <a:t>71</a:t>
            </a:fld>
            <a:endParaRPr lang="de-DE" dirty="0"/>
          </a:p>
        </p:txBody>
      </p:sp>
    </p:spTree>
    <p:extLst>
      <p:ext uri="{BB962C8B-B14F-4D97-AF65-F5344CB8AC3E}">
        <p14:creationId xmlns:p14="http://schemas.microsoft.com/office/powerpoint/2010/main" val="4559393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C44-B014-2D41-BB71-B739784ED08C}"/>
              </a:ext>
            </a:extLst>
          </p:cNvPr>
          <p:cNvSpPr>
            <a:spLocks noGrp="1"/>
          </p:cNvSpPr>
          <p:nvPr>
            <p:ph type="ctrTitle"/>
          </p:nvPr>
        </p:nvSpPr>
        <p:spPr>
          <a:xfrm>
            <a:off x="1224517" y="1048567"/>
            <a:ext cx="6781800" cy="1292662"/>
          </a:xfrm>
        </p:spPr>
        <p:txBody>
          <a:bodyPr/>
          <a:lstStyle/>
          <a:p>
            <a:r>
              <a:rPr lang="de-DE" dirty="0"/>
              <a:t>Variations of BackPropagation</a:t>
            </a:r>
          </a:p>
        </p:txBody>
      </p:sp>
      <p:sp>
        <p:nvSpPr>
          <p:cNvPr id="3" name="Foliennummernplatzhalter 2">
            <a:extLst>
              <a:ext uri="{FF2B5EF4-FFF2-40B4-BE49-F238E27FC236}">
                <a16:creationId xmlns:a16="http://schemas.microsoft.com/office/drawing/2014/main" id="{597C976E-80FB-8043-A2FA-70D3F515CA8F}"/>
              </a:ext>
            </a:extLst>
          </p:cNvPr>
          <p:cNvSpPr>
            <a:spLocks noGrp="1"/>
          </p:cNvSpPr>
          <p:nvPr>
            <p:ph type="sldNum" sz="quarter" idx="4"/>
          </p:nvPr>
        </p:nvSpPr>
        <p:spPr/>
        <p:txBody>
          <a:bodyPr/>
          <a:lstStyle/>
          <a:p>
            <a:fld id="{15C29056-5AFA-7949-831A-3EC086771171}" type="slidenum">
              <a:rPr lang="de-DE" smtClean="0"/>
              <a:pPr/>
              <a:t>72</a:t>
            </a:fld>
            <a:endParaRPr lang="de-DE" dirty="0"/>
          </a:p>
        </p:txBody>
      </p:sp>
      <p:sp>
        <p:nvSpPr>
          <p:cNvPr id="4" name="Fußzeilenplatzhalter 3">
            <a:extLst>
              <a:ext uri="{FF2B5EF4-FFF2-40B4-BE49-F238E27FC236}">
                <a16:creationId xmlns:a16="http://schemas.microsoft.com/office/drawing/2014/main" id="{3038D155-696E-394D-AC74-0C0A4611EA6C}"/>
              </a:ext>
            </a:extLst>
          </p:cNvPr>
          <p:cNvSpPr>
            <a:spLocks noGrp="1"/>
          </p:cNvSpPr>
          <p:nvPr>
            <p:ph type="ftr" sz="quarter" idx="3"/>
          </p:nvPr>
        </p:nvSpPr>
        <p:spPr/>
        <p:txBody>
          <a:bodyPr/>
          <a:lstStyle/>
          <a:p>
            <a:r>
              <a:rPr lang="en" dirty="0"/>
              <a:t>Guide to Intelligent Data Science </a:t>
            </a:r>
            <a:r>
              <a:rPr lang="en" b="0" dirty="0"/>
              <a:t>Second Edition, 2020</a:t>
            </a:r>
            <a:endParaRPr lang="de-DE" b="0" dirty="0"/>
          </a:p>
        </p:txBody>
      </p:sp>
    </p:spTree>
    <p:extLst>
      <p:ext uri="{BB962C8B-B14F-4D97-AF65-F5344CB8AC3E}">
        <p14:creationId xmlns:p14="http://schemas.microsoft.com/office/powerpoint/2010/main" val="25868675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8B68-C341-46BD-BD1A-42BCF4E585AE}"/>
              </a:ext>
            </a:extLst>
          </p:cNvPr>
          <p:cNvSpPr>
            <a:spLocks noGrp="1"/>
          </p:cNvSpPr>
          <p:nvPr>
            <p:ph type="title"/>
          </p:nvPr>
        </p:nvSpPr>
        <p:spPr/>
        <p:txBody>
          <a:bodyPr/>
          <a:lstStyle/>
          <a:p>
            <a:r>
              <a:rPr lang="de-DE" dirty="0"/>
              <a:t>Local Minima and Learning Rate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90CE15-8CD6-4F4E-AC6E-437E8B123845}"/>
                  </a:ext>
                </a:extLst>
              </p:cNvPr>
              <p:cNvSpPr>
                <a:spLocks noGrp="1"/>
              </p:cNvSpPr>
              <p:nvPr>
                <p:ph sz="half" idx="1"/>
              </p:nvPr>
            </p:nvSpPr>
            <p:spPr>
              <a:xfrm>
                <a:off x="512064" y="990600"/>
                <a:ext cx="8110862" cy="4300818"/>
              </a:xfrm>
            </p:spPr>
            <p:txBody>
              <a:bodyPr/>
              <a:lstStyle/>
              <a:p>
                <a:pPr algn="l"/>
                <a:r>
                  <a:rPr lang="en-GB" sz="2000" b="0" i="0" u="none" strike="noStrike" baseline="0" dirty="0"/>
                  <a:t>Backpropagation as a gradient descent technique can only find a local minimum. </a:t>
                </a:r>
              </a:p>
              <a:p>
                <a:pPr algn="l"/>
                <a:endParaRPr lang="en-GB" sz="2000" b="0" i="0" u="none" strike="noStrike" baseline="0" dirty="0"/>
              </a:p>
              <a:p>
                <a:pPr algn="l"/>
                <a:r>
                  <a:rPr lang="en-GB" sz="2000" b="0" i="0" u="none" strike="noStrike" baseline="0" dirty="0"/>
                  <a:t>Training the networks with different random initialisations can lead to a different weight configuration on a different local minimum.</a:t>
                </a:r>
              </a:p>
              <a:p>
                <a:pPr algn="l"/>
                <a:endParaRPr lang="en-GB" sz="2000" b="0" i="0" u="none" strike="noStrike" baseline="0" dirty="0"/>
              </a:p>
              <a:p>
                <a:pPr algn="l"/>
                <a:r>
                  <a:rPr lang="en-GB" sz="2000" b="0" i="0" u="none" strike="noStrike" baseline="0" dirty="0"/>
                  <a:t> The learning rate </a:t>
                </a:r>
                <a14:m>
                  <m:oMath xmlns:m="http://schemas.openxmlformats.org/officeDocument/2006/math">
                    <m:r>
                      <a:rPr lang="en-US" sz="1600" i="1" smtClean="0">
                        <a:latin typeface="Cambria Math" panose="02040503050406030204" pitchFamily="18" charset="0"/>
                      </a:rPr>
                      <m:t>𝜂</m:t>
                    </m:r>
                  </m:oMath>
                </a14:m>
                <a:r>
                  <a:rPr lang="en-GB" sz="2000" b="0" i="1" u="none" strike="noStrike" baseline="0" dirty="0"/>
                  <a:t> </a:t>
                </a:r>
                <a:r>
                  <a:rPr lang="en-GB" sz="2000" b="0" i="0" u="none" strike="noStrike" baseline="0" dirty="0"/>
                  <a:t>defines the step width of the gradient descent technique.</a:t>
                </a:r>
              </a:p>
              <a:p>
                <a:pPr lvl="1"/>
                <a:r>
                  <a:rPr lang="en-GB" sz="1600" b="0" i="0" u="none" strike="noStrike" baseline="0" dirty="0"/>
                  <a:t>A very large </a:t>
                </a:r>
                <a14:m>
                  <m:oMath xmlns:m="http://schemas.openxmlformats.org/officeDocument/2006/math">
                    <m:r>
                      <a:rPr lang="en-US" sz="1600" i="1" smtClean="0">
                        <a:latin typeface="Cambria Math" panose="02040503050406030204" pitchFamily="18" charset="0"/>
                      </a:rPr>
                      <m:t>𝜂</m:t>
                    </m:r>
                  </m:oMath>
                </a14:m>
                <a:r>
                  <a:rPr lang="en-GB" sz="1600" b="0" i="1" u="none" strike="noStrike" baseline="0" dirty="0"/>
                  <a:t> </a:t>
                </a:r>
                <a:r>
                  <a:rPr lang="en-GB" sz="1600" b="0" i="0" u="none" strike="noStrike" baseline="0" dirty="0"/>
                  <a:t>leads to skipping minima or oscillations.</a:t>
                </a:r>
              </a:p>
              <a:p>
                <a:pPr lvl="1"/>
                <a:r>
                  <a:rPr lang="en-GB" sz="1600" b="0" i="0" u="none" strike="noStrike" baseline="0" dirty="0"/>
                  <a:t>A very small </a:t>
                </a:r>
                <a14:m>
                  <m:oMath xmlns:m="http://schemas.openxmlformats.org/officeDocument/2006/math">
                    <m:r>
                      <a:rPr lang="en-US" sz="1600" i="1" smtClean="0">
                        <a:latin typeface="Cambria Math" panose="02040503050406030204" pitchFamily="18" charset="0"/>
                      </a:rPr>
                      <m:t>𝜂</m:t>
                    </m:r>
                  </m:oMath>
                </a14:m>
                <a:r>
                  <a:rPr lang="en-GB" sz="1600" b="0" i="1" u="none" strike="noStrike" baseline="0" dirty="0"/>
                  <a:t> </a:t>
                </a:r>
                <a:r>
                  <a:rPr lang="en-GB" sz="1600" b="0" i="0" u="none" strike="noStrike" baseline="0" dirty="0"/>
                  <a:t>leads to starving, i.e. slow convergence or even convergence before the (local) minimum is reached.</a:t>
                </a:r>
                <a:endParaRPr lang="en-GB" sz="1600" dirty="0"/>
              </a:p>
            </p:txBody>
          </p:sp>
        </mc:Choice>
        <mc:Fallback xmlns="">
          <p:sp>
            <p:nvSpPr>
              <p:cNvPr id="3" name="Content Placeholder 2">
                <a:extLst>
                  <a:ext uri="{FF2B5EF4-FFF2-40B4-BE49-F238E27FC236}">
                    <a16:creationId xmlns:a16="http://schemas.microsoft.com/office/drawing/2014/main" id="{E790CE15-8CD6-4F4E-AC6E-437E8B123845}"/>
                  </a:ext>
                </a:extLst>
              </p:cNvPr>
              <p:cNvSpPr>
                <a:spLocks noGrp="1" noRot="1" noChangeAspect="1" noMove="1" noResize="1" noEditPoints="1" noAdjustHandles="1" noChangeArrowheads="1" noChangeShapeType="1" noTextEdit="1"/>
              </p:cNvSpPr>
              <p:nvPr>
                <p:ph sz="half" idx="1"/>
              </p:nvPr>
            </p:nvSpPr>
            <p:spPr>
              <a:xfrm>
                <a:off x="512064" y="990600"/>
                <a:ext cx="8110862" cy="4300818"/>
              </a:xfrm>
              <a:blipFill>
                <a:blip r:embed="rId2"/>
                <a:stretch>
                  <a:fillRect l="-1953" t="-2128" r="-676"/>
                </a:stretch>
              </a:blipFill>
            </p:spPr>
            <p:txBody>
              <a:bodyPr/>
              <a:lstStyle/>
              <a:p>
                <a:r>
                  <a:rPr lang="en-GB">
                    <a:noFill/>
                  </a:rPr>
                  <a:t> </a:t>
                </a:r>
              </a:p>
            </p:txBody>
          </p:sp>
        </mc:Fallback>
      </mc:AlternateContent>
      <p:sp>
        <p:nvSpPr>
          <p:cNvPr id="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73</a:t>
            </a:fld>
            <a:endParaRPr lang="de-DE" dirty="0"/>
          </a:p>
        </p:txBody>
      </p:sp>
    </p:spTree>
    <p:extLst>
      <p:ext uri="{BB962C8B-B14F-4D97-AF65-F5344CB8AC3E}">
        <p14:creationId xmlns:p14="http://schemas.microsoft.com/office/powerpoint/2010/main" val="30873094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Learning Rate </a:t>
                </a:r>
                <a14:m>
                  <m:oMath xmlns:m="http://schemas.openxmlformats.org/officeDocument/2006/math">
                    <m:r>
                      <m:rPr>
                        <m:sty m:val="p"/>
                      </m:rPr>
                      <a:rPr lang="el-GR" i="1">
                        <a:latin typeface="Cambria Math" charset="0"/>
                      </a:rPr>
                      <m:t>η</m:t>
                    </m:r>
                    <m:r>
                      <a:rPr lang="de-DE" b="0" i="1">
                        <a:latin typeface="Cambria Math" panose="02040503050406030204" pitchFamily="18" charset="0"/>
                      </a:rPr>
                      <m:t> </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125" t="-1136" b="-17045"/>
                </a:stretch>
              </a:blipFill>
            </p:spPr>
            <p:txBody>
              <a:bodyPr/>
              <a:lstStyle/>
              <a:p>
                <a:r>
                  <a:rPr lang="en-GB">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31" y="2103470"/>
            <a:ext cx="2110019" cy="21465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5912" y="2096473"/>
            <a:ext cx="2275944" cy="216049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6418" y="2065103"/>
            <a:ext cx="2100796" cy="215061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32373" y="1539259"/>
                <a:ext cx="1284326" cy="369332"/>
              </a:xfrm>
              <a:prstGeom prst="rect">
                <a:avLst/>
              </a:prstGeom>
            </p:spPr>
            <p:txBody>
              <a:bodyPr wrap="none">
                <a:spAutoFit/>
              </a:bodyPr>
              <a:lstStyle/>
              <a:p>
                <a14:m>
                  <m:oMath xmlns:m="http://schemas.openxmlformats.org/officeDocument/2006/math">
                    <m:r>
                      <m:rPr>
                        <m:sty m:val="p"/>
                      </m:rPr>
                      <a:rPr lang="el-GR" i="1" smtClean="0">
                        <a:latin typeface="Cambria Math" charset="0"/>
                      </a:rPr>
                      <m:t>η</m:t>
                    </m:r>
                    <m:r>
                      <a:rPr lang="de-DE" b="0" i="1" smtClean="0">
                        <a:latin typeface="Cambria Math" panose="02040503050406030204" pitchFamily="18" charset="0"/>
                      </a:rPr>
                      <m:t> </m:t>
                    </m:r>
                  </m:oMath>
                </a14:m>
                <a:r>
                  <a:rPr lang="en-US" dirty="0">
                    <a:latin typeface="Arial" panose="020B0604020202020204" pitchFamily="34" charset="0"/>
                    <a:cs typeface="Arial" panose="020B0604020202020204" pitchFamily="34" charset="0"/>
                  </a:rPr>
                  <a:t>too small</a:t>
                </a:r>
              </a:p>
            </p:txBody>
          </p:sp>
        </mc:Choice>
        <mc:Fallback xmlns="">
          <p:sp>
            <p:nvSpPr>
              <p:cNvPr id="7" name="Rectangle 6"/>
              <p:cNvSpPr>
                <a:spLocks noRot="1" noChangeAspect="1" noMove="1" noResize="1" noEditPoints="1" noAdjustHandles="1" noChangeArrowheads="1" noChangeShapeType="1" noTextEdit="1"/>
              </p:cNvSpPr>
              <p:nvPr/>
            </p:nvSpPr>
            <p:spPr>
              <a:xfrm>
                <a:off x="1032373" y="1539259"/>
                <a:ext cx="1284326" cy="369332"/>
              </a:xfrm>
              <a:prstGeom prst="rect">
                <a:avLst/>
              </a:prstGeom>
              <a:blipFill>
                <a:blip r:embed="rId7"/>
                <a:stretch>
                  <a:fillRect t="-10000" r="-473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890299" y="1539259"/>
                <a:ext cx="1258678" cy="369332"/>
              </a:xfrm>
              <a:prstGeom prst="rect">
                <a:avLst/>
              </a:prstGeom>
            </p:spPr>
            <p:txBody>
              <a:bodyPr wrap="none">
                <a:spAutoFit/>
              </a:bodyPr>
              <a:lstStyle/>
              <a:p>
                <a14:m>
                  <m:oMath xmlns:m="http://schemas.openxmlformats.org/officeDocument/2006/math">
                    <m:r>
                      <m:rPr>
                        <m:sty m:val="p"/>
                      </m:rPr>
                      <a:rPr lang="el-GR" i="1" smtClean="0">
                        <a:latin typeface="Cambria Math" charset="0"/>
                      </a:rPr>
                      <m:t>η</m:t>
                    </m:r>
                    <m:r>
                      <a:rPr lang="de-DE" b="0" i="1" smtClean="0">
                        <a:latin typeface="Cambria Math" panose="02040503050406030204" pitchFamily="18" charset="0"/>
                      </a:rPr>
                      <m:t> </m:t>
                    </m:r>
                  </m:oMath>
                </a14:m>
                <a:r>
                  <a:rPr lang="en-US" dirty="0">
                    <a:latin typeface="Arial" panose="020B0604020202020204" pitchFamily="34" charset="0"/>
                    <a:cs typeface="Arial" panose="020B0604020202020204" pitchFamily="34" charset="0"/>
                  </a:rPr>
                  <a:t>too large</a:t>
                </a:r>
              </a:p>
            </p:txBody>
          </p:sp>
        </mc:Choice>
        <mc:Fallback xmlns="">
          <p:sp>
            <p:nvSpPr>
              <p:cNvPr id="8" name="Rectangle 7"/>
              <p:cNvSpPr>
                <a:spLocks noRot="1" noChangeAspect="1" noMove="1" noResize="1" noEditPoints="1" noAdjustHandles="1" noChangeArrowheads="1" noChangeShapeType="1" noTextEdit="1"/>
              </p:cNvSpPr>
              <p:nvPr/>
            </p:nvSpPr>
            <p:spPr>
              <a:xfrm>
                <a:off x="3890299" y="1539259"/>
                <a:ext cx="1258678" cy="369332"/>
              </a:xfrm>
              <a:prstGeom prst="rect">
                <a:avLst/>
              </a:prstGeom>
              <a:blipFill>
                <a:blip r:embed="rId8"/>
                <a:stretch>
                  <a:fillRect t="-10000" r="-338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798789" y="1539259"/>
                <a:ext cx="1297150" cy="369332"/>
              </a:xfrm>
              <a:prstGeom prst="rect">
                <a:avLst/>
              </a:prstGeom>
            </p:spPr>
            <p:txBody>
              <a:bodyPr wrap="none">
                <a:spAutoFit/>
              </a:bodyPr>
              <a:lstStyle/>
              <a:p>
                <a14:m>
                  <m:oMath xmlns:m="http://schemas.openxmlformats.org/officeDocument/2006/math">
                    <m:r>
                      <m:rPr>
                        <m:sty m:val="p"/>
                      </m:rPr>
                      <a:rPr lang="el-GR" i="1">
                        <a:latin typeface="Cambria Math" charset="0"/>
                      </a:rPr>
                      <m:t>η</m:t>
                    </m:r>
                    <m:r>
                      <a:rPr lang="de-DE" i="1">
                        <a:latin typeface="Cambria Math" panose="02040503050406030204" pitchFamily="18" charset="0"/>
                      </a:rPr>
                      <m:t> </m:t>
                    </m:r>
                  </m:oMath>
                </a14:m>
                <a:r>
                  <a:rPr lang="en-US" dirty="0">
                    <a:latin typeface="Arial" panose="020B0604020202020204" pitchFamily="34" charset="0"/>
                    <a:cs typeface="Arial" panose="020B0604020202020204" pitchFamily="34" charset="0"/>
                  </a:rPr>
                  <a:t> just right</a:t>
                </a:r>
              </a:p>
            </p:txBody>
          </p:sp>
        </mc:Choice>
        <mc:Fallback xmlns="">
          <p:sp>
            <p:nvSpPr>
              <p:cNvPr id="10" name="Rectangle 9"/>
              <p:cNvSpPr>
                <a:spLocks noRot="1" noChangeAspect="1" noMove="1" noResize="1" noEditPoints="1" noAdjustHandles="1" noChangeArrowheads="1" noChangeShapeType="1" noTextEdit="1"/>
              </p:cNvSpPr>
              <p:nvPr/>
            </p:nvSpPr>
            <p:spPr>
              <a:xfrm>
                <a:off x="6798789" y="1539259"/>
                <a:ext cx="1297150" cy="369332"/>
              </a:xfrm>
              <a:prstGeom prst="rect">
                <a:avLst/>
              </a:prstGeom>
              <a:blipFill>
                <a:blip r:embed="rId9"/>
                <a:stretch>
                  <a:fillRect t="-10000" r="-4225" b="-26667"/>
                </a:stretch>
              </a:blipFill>
            </p:spPr>
            <p:txBody>
              <a:bodyPr/>
              <a:lstStyle/>
              <a:p>
                <a:r>
                  <a:rPr lang="en-US">
                    <a:noFill/>
                  </a:rPr>
                  <a:t> </a:t>
                </a:r>
              </a:p>
            </p:txBody>
          </p:sp>
        </mc:Fallback>
      </mc:AlternateContent>
      <p:sp>
        <p:nvSpPr>
          <p:cNvPr id="9"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74</a:t>
            </a:fld>
            <a:endParaRPr lang="de-DE" dirty="0"/>
          </a:p>
        </p:txBody>
      </p:sp>
    </p:spTree>
    <p:extLst>
      <p:ext uri="{BB962C8B-B14F-4D97-AF65-F5344CB8AC3E}">
        <p14:creationId xmlns:p14="http://schemas.microsoft.com/office/powerpoint/2010/main" val="502155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a:extLst>
              <a:ext uri="{FF2B5EF4-FFF2-40B4-BE49-F238E27FC236}">
                <a16:creationId xmlns:a16="http://schemas.microsoft.com/office/drawing/2014/main" id="{F88076BC-6F0D-421F-B5BF-3AEAAEFC4529}"/>
              </a:ext>
            </a:extLst>
          </p:cNvPr>
          <p:cNvSpPr>
            <a:spLocks noGrp="1" noChangeArrowheads="1"/>
          </p:cNvSpPr>
          <p:nvPr>
            <p:ph type="title"/>
          </p:nvPr>
        </p:nvSpPr>
        <p:spPr/>
        <p:txBody>
          <a:bodyPr/>
          <a:lstStyle/>
          <a:p>
            <a:pPr eaLnBrk="1" hangingPunct="1"/>
            <a:r>
              <a:rPr lang="de-DE" altLang="en-US" dirty="0"/>
              <a:t>FFNNs and Overfitting</a:t>
            </a:r>
          </a:p>
        </p:txBody>
      </p:sp>
      <p:sp>
        <p:nvSpPr>
          <p:cNvPr id="57350" name="Rectangle 3">
            <a:extLst>
              <a:ext uri="{FF2B5EF4-FFF2-40B4-BE49-F238E27FC236}">
                <a16:creationId xmlns:a16="http://schemas.microsoft.com/office/drawing/2014/main" id="{5189F4D1-0BCB-43CE-8073-C34EB8419A45}"/>
              </a:ext>
            </a:extLst>
          </p:cNvPr>
          <p:cNvSpPr>
            <a:spLocks noGrp="1" noChangeArrowheads="1"/>
          </p:cNvSpPr>
          <p:nvPr>
            <p:ph idx="1"/>
          </p:nvPr>
        </p:nvSpPr>
        <p:spPr/>
        <p:txBody>
          <a:bodyPr>
            <a:normAutofit/>
          </a:bodyPr>
          <a:lstStyle/>
          <a:p>
            <a:r>
              <a:rPr lang="en-US" altLang="en-US" sz="2000" dirty="0"/>
              <a:t>Feed-Forward Neural Networks can potentially describe very complex relationships</a:t>
            </a:r>
          </a:p>
          <a:p>
            <a:pPr eaLnBrk="1" hangingPunct="1"/>
            <a:r>
              <a:rPr lang="en-US" altLang="en-US" sz="2000" dirty="0"/>
              <a:t>FFNNs are  very simple but very flexible neural architectures</a:t>
            </a:r>
          </a:p>
          <a:p>
            <a:pPr eaLnBrk="1" hangingPunct="1"/>
            <a:r>
              <a:rPr lang="en-US" altLang="en-US" sz="2000" dirty="0"/>
              <a:t>It is easy to:</a:t>
            </a:r>
          </a:p>
          <a:p>
            <a:pPr lvl="1"/>
            <a:r>
              <a:rPr lang="en-US" altLang="en-US" sz="1800" dirty="0"/>
              <a:t>Expand the architecture by adding more units/layers</a:t>
            </a:r>
          </a:p>
          <a:p>
            <a:pPr lvl="1"/>
            <a:r>
              <a:rPr lang="en-US" altLang="en-US" sz="1800" dirty="0"/>
              <a:t>Experiment with new activation functions</a:t>
            </a:r>
          </a:p>
          <a:p>
            <a:pPr eaLnBrk="1" hangingPunct="1"/>
            <a:endParaRPr lang="en-US" altLang="en-US" sz="2000" dirty="0"/>
          </a:p>
          <a:p>
            <a:pPr eaLnBrk="1" hangingPunct="1"/>
            <a:r>
              <a:rPr lang="en-US" altLang="en-US" sz="2000" dirty="0"/>
              <a:t>Too many parameters!</a:t>
            </a:r>
          </a:p>
          <a:p>
            <a:pPr eaLnBrk="1" hangingPunct="1"/>
            <a:r>
              <a:rPr lang="en-US" altLang="en-US" sz="2000" dirty="0"/>
              <a:t>Danger of fitting training data too well: Overfitting</a:t>
            </a:r>
          </a:p>
          <a:p>
            <a:pPr lvl="1" eaLnBrk="1" hangingPunct="1"/>
            <a:r>
              <a:rPr lang="en-US" altLang="en-US" sz="1800" dirty="0"/>
              <a:t>Modeling of particularities in training data instead of underlying concept</a:t>
            </a:r>
          </a:p>
          <a:p>
            <a:pPr lvl="2" eaLnBrk="1" hangingPunct="1">
              <a:buFont typeface="Symbol" panose="05050102010706020507" pitchFamily="18" charset="2"/>
              <a:buChar char="Þ"/>
            </a:pPr>
            <a:r>
              <a:rPr lang="en-US" altLang="en-US" sz="1600" dirty="0"/>
              <a:t> Modeling of artifacts or outliers</a:t>
            </a:r>
          </a:p>
        </p:txBody>
      </p:sp>
      <p:sp>
        <p:nvSpPr>
          <p:cNvPr id="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 name="Slide Number Placeholder 1"/>
          <p:cNvSpPr>
            <a:spLocks noGrp="1"/>
          </p:cNvSpPr>
          <p:nvPr>
            <p:ph type="sldNum" sz="quarter" idx="15"/>
          </p:nvPr>
        </p:nvSpPr>
        <p:spPr/>
        <p:txBody>
          <a:bodyPr/>
          <a:lstStyle/>
          <a:p>
            <a:fld id="{15C29056-5AFA-7949-831A-3EC086771171}" type="slidenum">
              <a:rPr lang="de-DE" smtClean="0"/>
              <a:pPr/>
              <a:t>75</a:t>
            </a:fld>
            <a:endParaRPr lang="de-DE" dirty="0"/>
          </a:p>
        </p:txBody>
      </p:sp>
    </p:spTree>
    <p:extLst>
      <p:ext uri="{BB962C8B-B14F-4D97-AF65-F5344CB8AC3E}">
        <p14:creationId xmlns:p14="http://schemas.microsoft.com/office/powerpoint/2010/main" val="197731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a:extLst>
              <a:ext uri="{FF2B5EF4-FFF2-40B4-BE49-F238E27FC236}">
                <a16:creationId xmlns:a16="http://schemas.microsoft.com/office/drawing/2014/main" id="{C1151903-5E08-492D-8E5A-B0A6E3E4F5C6}"/>
              </a:ext>
            </a:extLst>
          </p:cNvPr>
          <p:cNvSpPr>
            <a:spLocks noGrp="1" noChangeArrowheads="1"/>
          </p:cNvSpPr>
          <p:nvPr>
            <p:ph type="title"/>
          </p:nvPr>
        </p:nvSpPr>
        <p:spPr/>
        <p:txBody>
          <a:bodyPr/>
          <a:lstStyle/>
          <a:p>
            <a:pPr eaLnBrk="1" hangingPunct="1"/>
            <a:r>
              <a:rPr lang="en-US" altLang="en-US" dirty="0"/>
              <a:t>Back-Propagation: Optimizations</a:t>
            </a:r>
          </a:p>
        </p:txBody>
      </p:sp>
      <p:sp>
        <p:nvSpPr>
          <p:cNvPr id="55302" name="Rectangle 3">
            <a:extLst>
              <a:ext uri="{FF2B5EF4-FFF2-40B4-BE49-F238E27FC236}">
                <a16:creationId xmlns:a16="http://schemas.microsoft.com/office/drawing/2014/main" id="{389B14F2-7975-4872-BBE1-4B458409F8EE}"/>
              </a:ext>
            </a:extLst>
          </p:cNvPr>
          <p:cNvSpPr>
            <a:spLocks noGrp="1" noChangeArrowheads="1"/>
          </p:cNvSpPr>
          <p:nvPr>
            <p:ph idx="1"/>
          </p:nvPr>
        </p:nvSpPr>
        <p:spPr>
          <a:xfrm>
            <a:off x="358775" y="900000"/>
            <a:ext cx="8426450" cy="4286478"/>
          </a:xfrm>
        </p:spPr>
        <p:txBody>
          <a:bodyPr>
            <a:normAutofit/>
          </a:bodyPr>
          <a:lstStyle/>
          <a:p>
            <a:pPr eaLnBrk="1" hangingPunct="1"/>
            <a:r>
              <a:rPr lang="en-US" altLang="en-US" sz="2000" dirty="0"/>
              <a:t>Overfitting can be prevented by keeping the weights small</a:t>
            </a:r>
          </a:p>
          <a:p>
            <a:pPr eaLnBrk="1" hangingPunct="1"/>
            <a:r>
              <a:rPr lang="en-US" altLang="en-US" sz="2000" b="1" dirty="0"/>
              <a:t>Weight Decay</a:t>
            </a:r>
            <a:r>
              <a:rPr lang="en-US" altLang="en-US" sz="2000" dirty="0"/>
              <a:t>:</a:t>
            </a:r>
          </a:p>
          <a:p>
            <a:pPr lvl="1"/>
            <a:r>
              <a:rPr lang="en-US" altLang="en-US" sz="1800" dirty="0"/>
              <a:t>push all weights to zero</a:t>
            </a:r>
          </a:p>
          <a:p>
            <a:pPr lvl="1"/>
            <a:r>
              <a:rPr lang="en-US" altLang="en-US" sz="1800" dirty="0"/>
              <a:t>only those weights that are really needed will “survive” </a:t>
            </a:r>
          </a:p>
          <a:p>
            <a:r>
              <a:rPr lang="en-US" altLang="en-US" sz="2000" b="1" dirty="0"/>
              <a:t>Momentum Term</a:t>
            </a:r>
            <a:r>
              <a:rPr lang="en-US" altLang="en-US" sz="2000" dirty="0"/>
              <a:t>:</a:t>
            </a:r>
          </a:p>
          <a:p>
            <a:pPr lvl="1" eaLnBrk="1" hangingPunct="1"/>
            <a:r>
              <a:rPr lang="en-US" altLang="en-US" sz="1800" dirty="0"/>
              <a:t>increase weight updates as long as they have the same sign</a:t>
            </a:r>
          </a:p>
          <a:p>
            <a:pPr eaLnBrk="1" hangingPunct="1"/>
            <a:r>
              <a:rPr lang="en-US" altLang="en-US" sz="2000" b="1" dirty="0"/>
              <a:t>Resilient Backpropagation (or RPROP)</a:t>
            </a:r>
            <a:r>
              <a:rPr lang="en-US" altLang="en-US" sz="2000" dirty="0"/>
              <a:t>:</a:t>
            </a:r>
          </a:p>
          <a:p>
            <a:pPr lvl="1" eaLnBrk="1" hangingPunct="1"/>
            <a:r>
              <a:rPr lang="en-US" altLang="en-US" sz="1800" dirty="0"/>
              <a:t>estimate optimum for weights based on assumption that the error surface is a polynomial.</a:t>
            </a:r>
          </a:p>
          <a:p>
            <a:r>
              <a:rPr lang="en-US" altLang="en-US" sz="2000" b="1" dirty="0"/>
              <a:t>Regularization</a:t>
            </a:r>
            <a:r>
              <a:rPr lang="en-US" altLang="en-US" sz="2000" dirty="0"/>
              <a:t>:</a:t>
            </a:r>
          </a:p>
          <a:p>
            <a:pPr lvl="1"/>
            <a:r>
              <a:rPr lang="en-US" altLang="en-US" sz="1800" dirty="0"/>
              <a:t>a regularization term is added to the Error function as to force the weights to stay small or few.</a:t>
            </a:r>
          </a:p>
        </p:txBody>
      </p:sp>
      <p:sp>
        <p:nvSpPr>
          <p:cNvPr id="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 name="Slide Number Placeholder 1"/>
          <p:cNvSpPr>
            <a:spLocks noGrp="1"/>
          </p:cNvSpPr>
          <p:nvPr>
            <p:ph type="sldNum" sz="quarter" idx="15"/>
          </p:nvPr>
        </p:nvSpPr>
        <p:spPr/>
        <p:txBody>
          <a:bodyPr/>
          <a:lstStyle/>
          <a:p>
            <a:fld id="{15C29056-5AFA-7949-831A-3EC086771171}" type="slidenum">
              <a:rPr lang="de-DE" smtClean="0"/>
              <a:pPr/>
              <a:t>76</a:t>
            </a:fld>
            <a:endParaRPr lang="de-DE" dirty="0"/>
          </a:p>
        </p:txBody>
      </p:sp>
    </p:spTree>
    <p:extLst>
      <p:ext uri="{BB962C8B-B14F-4D97-AF65-F5344CB8AC3E}">
        <p14:creationId xmlns:p14="http://schemas.microsoft.com/office/powerpoint/2010/main" val="1037273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2EEC-6BD4-47F3-97DF-73A06E1910CE}"/>
              </a:ext>
            </a:extLst>
          </p:cNvPr>
          <p:cNvSpPr>
            <a:spLocks noGrp="1"/>
          </p:cNvSpPr>
          <p:nvPr>
            <p:ph type="title"/>
          </p:nvPr>
        </p:nvSpPr>
        <p:spPr/>
        <p:txBody>
          <a:bodyPr/>
          <a:lstStyle/>
          <a:p>
            <a:r>
              <a:rPr lang="de-DE" dirty="0"/>
              <a:t>Momentum Term</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3FD7FB-0509-4FF0-A692-4D8FDEFAC7E4}"/>
                  </a:ext>
                </a:extLst>
              </p:cNvPr>
              <p:cNvSpPr>
                <a:spLocks noGrp="1"/>
              </p:cNvSpPr>
              <p:nvPr>
                <p:ph idx="1"/>
              </p:nvPr>
            </p:nvSpPr>
            <p:spPr/>
            <p:txBody>
              <a:bodyPr>
                <a:normAutofit lnSpcReduction="10000"/>
              </a:bodyPr>
              <a:lstStyle/>
              <a:p>
                <a:pPr algn="l"/>
                <a:r>
                  <a:rPr lang="en-GB" sz="2000" b="0" i="0" u="none" strike="noStrike" baseline="0" dirty="0"/>
                  <a:t>Introduce a </a:t>
                </a:r>
                <a:r>
                  <a:rPr lang="en-GB" sz="2000" b="1" i="0" u="none" strike="noStrike" baseline="0" dirty="0"/>
                  <a:t>momentum term</a:t>
                </a:r>
                <a:r>
                  <a:rPr lang="en-GB" sz="2000" b="0" i="0" u="none" strike="noStrike" baseline="0" dirty="0">
                    <a:solidFill>
                      <a:srgbClr val="000000"/>
                    </a:solidFill>
                  </a:rPr>
                  <a:t>: </a:t>
                </a:r>
              </a:p>
              <a:p>
                <a:pPr algn="l"/>
                <a:r>
                  <a:rPr lang="en-GB" sz="2000" b="0" i="0" u="none" strike="noStrike" baseline="0" dirty="0">
                    <a:solidFill>
                      <a:schemeClr val="tx1">
                        <a:lumMod val="75000"/>
                      </a:schemeClr>
                    </a:solidFill>
                  </a:rPr>
                  <a:t>For the weight update, the previous weight update is taken into account:</a:t>
                </a:r>
              </a:p>
              <a:p>
                <a:pPr algn="l"/>
                <a:endParaRPr lang="en-GB" sz="1000" b="0" i="0" u="none" strike="noStrike" baseline="0" dirty="0">
                  <a:solidFill>
                    <a:schemeClr val="tx1">
                      <a:lumMod val="75000"/>
                    </a:schemeClr>
                  </a:solidFill>
                </a:endParaRPr>
              </a:p>
              <a:p>
                <a:pPr marL="0" indent="0">
                  <a:buNone/>
                </a:pPr>
                <a14:m>
                  <m:oMathPara xmlns:m="http://schemas.openxmlformats.org/officeDocument/2006/math">
                    <m:oMathParaPr>
                      <m:jc m:val="centerGroup"/>
                    </m:oMathParaPr>
                    <m:oMath xmlns:m="http://schemas.openxmlformats.org/officeDocument/2006/math">
                      <m:sSub>
                        <m:sSubPr>
                          <m:ctrlPr>
                            <a:rPr lang="en-GB" sz="2000" b="0" i="1" u="none" strike="noStrike" baseline="0" smtClean="0">
                              <a:solidFill>
                                <a:schemeClr val="tx1">
                                  <a:lumMod val="75000"/>
                                </a:schemeClr>
                              </a:solidFill>
                              <a:latin typeface="Cambria Math" panose="02040503050406030204" pitchFamily="18" charset="0"/>
                            </a:rPr>
                          </m:ctrlPr>
                        </m:sSubPr>
                        <m:e>
                          <m:r>
                            <a:rPr lang="en-GB"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m:t>
                          </m:r>
                        </m:e>
                        <m:sub>
                          <m:r>
                            <a:rPr lang="de-DE" sz="2000" b="0" i="1" u="none" strike="noStrike" baseline="0" smtClean="0">
                              <a:solidFill>
                                <a:schemeClr val="tx1">
                                  <a:lumMod val="75000"/>
                                </a:schemeClr>
                              </a:solidFill>
                              <a:latin typeface="Cambria Math" panose="02040503050406030204" pitchFamily="18" charset="0"/>
                            </a:rPr>
                            <m:t>𝑝</m:t>
                          </m:r>
                        </m:sub>
                      </m:sSub>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𝑊</m:t>
                      </m:r>
                      <m:d>
                        <m:dPr>
                          <m:ctrlP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ctrlPr>
                        </m:dPr>
                        <m:e>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𝑢</m:t>
                          </m:r>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m:t>
                          </m:r>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𝑣</m:t>
                          </m:r>
                        </m:e>
                      </m:d>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m:t>
                      </m:r>
                      <m:r>
                        <a:rPr lang="en-US" sz="2000" i="1">
                          <a:solidFill>
                            <a:schemeClr val="tx1">
                              <a:lumMod val="75000"/>
                            </a:schemeClr>
                          </a:solidFill>
                          <a:latin typeface="Cambria Math" panose="02040503050406030204" pitchFamily="18" charset="0"/>
                        </a:rPr>
                        <m:t>𝜂</m:t>
                      </m:r>
                      <m:sSubSup>
                        <m:sSubSupPr>
                          <m:ctrlPr>
                            <a:rPr lang="en-US" sz="2000" i="1" smtClean="0">
                              <a:solidFill>
                                <a:schemeClr val="tx1">
                                  <a:lumMod val="75000"/>
                                </a:schemeClr>
                              </a:solidFill>
                              <a:latin typeface="Cambria Math" panose="02040503050406030204" pitchFamily="18" charset="0"/>
                            </a:rPr>
                          </m:ctrlPr>
                        </m:sSubSupPr>
                        <m:e>
                          <m:r>
                            <a:rPr lang="de-DE" sz="2000" b="0" i="1" smtClean="0">
                              <a:solidFill>
                                <a:schemeClr val="tx1">
                                  <a:lumMod val="75000"/>
                                </a:schemeClr>
                              </a:solidFill>
                              <a:latin typeface="Cambria Math" panose="02040503050406030204" pitchFamily="18" charset="0"/>
                            </a:rPr>
                            <m:t> </m:t>
                          </m:r>
                          <m:r>
                            <a:rPr lang="en-US" sz="2000" i="1" smtClean="0">
                              <a:solidFill>
                                <a:schemeClr val="tx1">
                                  <a:lumMod val="75000"/>
                                </a:schemeClr>
                              </a:solidFill>
                              <a:latin typeface="Cambria Math" panose="02040503050406030204" pitchFamily="18" charset="0"/>
                              <a:ea typeface="Cambria Math" panose="02040503050406030204" pitchFamily="18" charset="0"/>
                            </a:rPr>
                            <m:t>𝛿</m:t>
                          </m:r>
                        </m:e>
                        <m:sub>
                          <m:r>
                            <a:rPr lang="de-DE" sz="2000" b="0" i="1" smtClean="0">
                              <a:solidFill>
                                <a:schemeClr val="tx1">
                                  <a:lumMod val="75000"/>
                                </a:schemeClr>
                              </a:solidFill>
                              <a:latin typeface="Cambria Math" panose="02040503050406030204" pitchFamily="18" charset="0"/>
                            </a:rPr>
                            <m:t>𝑣</m:t>
                          </m:r>
                        </m:sub>
                        <m:sup>
                          <m:r>
                            <a:rPr lang="de-DE" sz="2000" b="0" i="1" smtClean="0">
                              <a:solidFill>
                                <a:schemeClr val="tx1">
                                  <a:lumMod val="75000"/>
                                </a:schemeClr>
                              </a:solidFill>
                              <a:latin typeface="Cambria Math" panose="02040503050406030204" pitchFamily="18" charset="0"/>
                            </a:rPr>
                            <m:t>𝑝</m:t>
                          </m:r>
                        </m:sup>
                      </m:sSubSup>
                      <m:sSubSup>
                        <m:sSubSupPr>
                          <m:ctrlPr>
                            <a:rPr lang="en-US" sz="2000" i="1" smtClean="0">
                              <a:solidFill>
                                <a:schemeClr val="tx1">
                                  <a:lumMod val="75000"/>
                                </a:schemeClr>
                              </a:solidFill>
                              <a:latin typeface="Cambria Math" panose="02040503050406030204" pitchFamily="18" charset="0"/>
                            </a:rPr>
                          </m:ctrlPr>
                        </m:sSubSupPr>
                        <m:e>
                          <m:r>
                            <a:rPr lang="de-DE" sz="2000" b="0" i="1" smtClean="0">
                              <a:solidFill>
                                <a:schemeClr val="tx1">
                                  <a:lumMod val="75000"/>
                                </a:schemeClr>
                              </a:solidFill>
                              <a:latin typeface="Cambria Math" panose="02040503050406030204" pitchFamily="18" charset="0"/>
                            </a:rPr>
                            <m:t> </m:t>
                          </m:r>
                          <m:r>
                            <a:rPr lang="de-DE" sz="2000" b="0" i="1" smtClean="0">
                              <a:solidFill>
                                <a:schemeClr val="tx1">
                                  <a:lumMod val="75000"/>
                                </a:schemeClr>
                              </a:solidFill>
                              <a:latin typeface="Cambria Math" panose="02040503050406030204" pitchFamily="18" charset="0"/>
                            </a:rPr>
                            <m:t>𝑜</m:t>
                          </m:r>
                        </m:e>
                        <m:sub>
                          <m:r>
                            <a:rPr lang="de-DE" sz="2000" b="0" i="1" smtClean="0">
                              <a:solidFill>
                                <a:schemeClr val="tx1">
                                  <a:lumMod val="75000"/>
                                </a:schemeClr>
                              </a:solidFill>
                              <a:latin typeface="Cambria Math" panose="02040503050406030204" pitchFamily="18" charset="0"/>
                            </a:rPr>
                            <m:t>𝑢</m:t>
                          </m:r>
                        </m:sub>
                        <m:sup>
                          <m:r>
                            <a:rPr lang="de-DE" sz="2000" b="0" i="1" smtClean="0">
                              <a:solidFill>
                                <a:schemeClr val="tx1">
                                  <a:lumMod val="75000"/>
                                </a:schemeClr>
                              </a:solidFill>
                              <a:latin typeface="Cambria Math" panose="02040503050406030204" pitchFamily="18" charset="0"/>
                            </a:rPr>
                            <m:t>𝑝</m:t>
                          </m:r>
                        </m:sup>
                      </m:sSubSup>
                      <m:r>
                        <a:rPr lang="de-DE" sz="2000" b="0" i="1" smtClean="0">
                          <a:solidFill>
                            <a:schemeClr val="tx1">
                              <a:lumMod val="75000"/>
                            </a:schemeClr>
                          </a:solidFill>
                          <a:latin typeface="Cambria Math" panose="02040503050406030204" pitchFamily="18" charset="0"/>
                        </a:rPr>
                        <m:t>+</m:t>
                      </m:r>
                      <m:r>
                        <a:rPr lang="de-DE" sz="2000" b="0" i="1" smtClean="0">
                          <a:solidFill>
                            <a:schemeClr val="tx1">
                              <a:lumMod val="75000"/>
                            </a:schemeClr>
                          </a:solidFill>
                          <a:latin typeface="Cambria Math" panose="02040503050406030204" pitchFamily="18" charset="0"/>
                          <a:ea typeface="Cambria Math" panose="02040503050406030204" pitchFamily="18" charset="0"/>
                        </a:rPr>
                        <m:t>𝛽</m:t>
                      </m:r>
                      <m:sSub>
                        <m:sSubPr>
                          <m:ctrlPr>
                            <a:rPr lang="en-GB" sz="2000" i="1">
                              <a:solidFill>
                                <a:schemeClr val="tx1">
                                  <a:lumMod val="75000"/>
                                </a:schemeClr>
                              </a:solidFill>
                              <a:latin typeface="Cambria Math" panose="02040503050406030204" pitchFamily="18" charset="0"/>
                            </a:rPr>
                          </m:ctrlPr>
                        </m:sSubPr>
                        <m:e>
                          <m:r>
                            <a:rPr lang="de-DE" sz="2000" b="0" i="1" smtClean="0">
                              <a:solidFill>
                                <a:schemeClr val="tx1">
                                  <a:lumMod val="75000"/>
                                </a:schemeClr>
                              </a:solidFill>
                              <a:latin typeface="Cambria Math" panose="02040503050406030204" pitchFamily="18" charset="0"/>
                            </a:rPr>
                            <m:t> </m:t>
                          </m:r>
                          <m:r>
                            <a:rPr lang="en-GB" sz="2000" i="1">
                              <a:solidFill>
                                <a:schemeClr val="tx1">
                                  <a:lumMod val="75000"/>
                                </a:schemeClr>
                              </a:solidFill>
                              <a:latin typeface="Cambria Math" panose="02040503050406030204" pitchFamily="18" charset="0"/>
                              <a:ea typeface="Cambria Math" panose="02040503050406030204" pitchFamily="18" charset="0"/>
                            </a:rPr>
                            <m:t>∆</m:t>
                          </m:r>
                        </m:e>
                        <m:sub>
                          <m:r>
                            <a:rPr lang="de-DE" sz="2000" b="0" i="1" smtClean="0">
                              <a:solidFill>
                                <a:schemeClr val="tx1">
                                  <a:lumMod val="75000"/>
                                </a:schemeClr>
                              </a:solidFill>
                              <a:latin typeface="Cambria Math" panose="02040503050406030204" pitchFamily="18" charset="0"/>
                              <a:ea typeface="Cambria Math" panose="02040503050406030204" pitchFamily="18" charset="0"/>
                            </a:rPr>
                            <m:t>𝑞</m:t>
                          </m:r>
                        </m:sub>
                      </m:sSub>
                      <m:r>
                        <a:rPr lang="de-DE" sz="2000" i="1">
                          <a:solidFill>
                            <a:schemeClr val="tx1">
                              <a:lumMod val="75000"/>
                            </a:schemeClr>
                          </a:solidFill>
                          <a:latin typeface="Cambria Math" panose="02040503050406030204" pitchFamily="18" charset="0"/>
                          <a:ea typeface="Cambria Math" panose="02040503050406030204" pitchFamily="18" charset="0"/>
                        </a:rPr>
                        <m:t>𝑊</m:t>
                      </m:r>
                      <m:d>
                        <m:dPr>
                          <m:ctrlPr>
                            <a:rPr lang="de-DE" sz="2000" i="1">
                              <a:solidFill>
                                <a:schemeClr val="tx1">
                                  <a:lumMod val="75000"/>
                                </a:schemeClr>
                              </a:solidFill>
                              <a:latin typeface="Cambria Math" panose="02040503050406030204" pitchFamily="18" charset="0"/>
                              <a:ea typeface="Cambria Math" panose="02040503050406030204" pitchFamily="18" charset="0"/>
                            </a:rPr>
                          </m:ctrlPr>
                        </m:dPr>
                        <m:e>
                          <m:r>
                            <a:rPr lang="de-DE" sz="2000" i="1">
                              <a:solidFill>
                                <a:schemeClr val="tx1">
                                  <a:lumMod val="75000"/>
                                </a:schemeClr>
                              </a:solidFill>
                              <a:latin typeface="Cambria Math" panose="02040503050406030204" pitchFamily="18" charset="0"/>
                              <a:ea typeface="Cambria Math" panose="02040503050406030204" pitchFamily="18" charset="0"/>
                            </a:rPr>
                            <m:t>𝑢</m:t>
                          </m:r>
                          <m:r>
                            <a:rPr lang="de-DE" sz="2000" i="1">
                              <a:solidFill>
                                <a:schemeClr val="tx1">
                                  <a:lumMod val="75000"/>
                                </a:schemeClr>
                              </a:solidFill>
                              <a:latin typeface="Cambria Math" panose="02040503050406030204" pitchFamily="18" charset="0"/>
                              <a:ea typeface="Cambria Math" panose="02040503050406030204" pitchFamily="18" charset="0"/>
                            </a:rPr>
                            <m:t>,</m:t>
                          </m:r>
                          <m:r>
                            <a:rPr lang="de-DE" sz="2000" i="1">
                              <a:solidFill>
                                <a:schemeClr val="tx1">
                                  <a:lumMod val="75000"/>
                                </a:schemeClr>
                              </a:solidFill>
                              <a:latin typeface="Cambria Math" panose="02040503050406030204" pitchFamily="18" charset="0"/>
                              <a:ea typeface="Cambria Math" panose="02040503050406030204" pitchFamily="18" charset="0"/>
                            </a:rPr>
                            <m:t>𝑣</m:t>
                          </m:r>
                        </m:e>
                      </m:d>
                    </m:oMath>
                  </m:oMathPara>
                </a14:m>
                <a:endParaRPr lang="de-DE" sz="2000" b="0" i="1" u="none" strike="noStrike" baseline="0" dirty="0">
                  <a:solidFill>
                    <a:schemeClr val="tx1">
                      <a:lumMod val="75000"/>
                    </a:schemeClr>
                  </a:solidFill>
                  <a:ea typeface="Cambria Math" panose="02040503050406030204" pitchFamily="18" charset="0"/>
                </a:endParaRPr>
              </a:p>
              <a:p>
                <a:pPr marL="0" indent="0">
                  <a:buNone/>
                </a:pPr>
                <a:endParaRPr lang="de-DE" sz="2000" b="0" i="1" u="none" strike="noStrike" baseline="0" dirty="0">
                  <a:solidFill>
                    <a:schemeClr val="tx1">
                      <a:lumMod val="75000"/>
                    </a:schemeClr>
                  </a:solidFill>
                  <a:ea typeface="Cambria Math" panose="02040503050406030204" pitchFamily="18" charset="0"/>
                </a:endParaRPr>
              </a:p>
              <a:p>
                <a:pPr algn="l"/>
                <a14:m>
                  <m:oMath xmlns:m="http://schemas.openxmlformats.org/officeDocument/2006/math">
                    <m:sSub>
                      <m:sSubPr>
                        <m:ctrlPr>
                          <a:rPr lang="en-GB" sz="2000" b="0" i="1" u="none" strike="noStrike" baseline="0" smtClean="0">
                            <a:solidFill>
                              <a:schemeClr val="tx1">
                                <a:lumMod val="75000"/>
                              </a:schemeClr>
                            </a:solidFill>
                            <a:latin typeface="Cambria Math" panose="02040503050406030204" pitchFamily="18" charset="0"/>
                          </a:rPr>
                        </m:ctrlPr>
                      </m:sSubPr>
                      <m:e>
                        <m:r>
                          <a:rPr lang="en-GB"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m:t>
                        </m:r>
                      </m:e>
                      <m:sub>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𝑞</m:t>
                        </m:r>
                      </m:sub>
                    </m:sSub>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𝑊</m:t>
                    </m:r>
                    <m:d>
                      <m:dPr>
                        <m:ctrlP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ctrlPr>
                      </m:dPr>
                      <m:e>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𝑢</m:t>
                        </m:r>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m:t>
                        </m:r>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𝑣</m:t>
                        </m:r>
                      </m:e>
                    </m:d>
                    <m:r>
                      <a:rPr lang="de-DE" sz="2000" b="0" i="1" u="none" strike="noStrike" baseline="0" smtClean="0">
                        <a:solidFill>
                          <a:schemeClr val="tx1">
                            <a:lumMod val="75000"/>
                          </a:schemeClr>
                        </a:solidFill>
                        <a:latin typeface="Cambria Math" panose="02040503050406030204" pitchFamily="18" charset="0"/>
                        <a:ea typeface="Cambria Math" panose="02040503050406030204" pitchFamily="18" charset="0"/>
                      </a:rPr>
                      <m:t> </m:t>
                    </m:r>
                  </m:oMath>
                </a14:m>
                <a:r>
                  <a:rPr lang="en-GB" sz="2000" b="0" i="0" u="none" strike="noStrike" baseline="0" dirty="0">
                    <a:solidFill>
                      <a:schemeClr val="tx1">
                        <a:lumMod val="75000"/>
                      </a:schemeClr>
                    </a:solidFill>
                  </a:rPr>
                  <a:t>is the weight update at the previous step </a:t>
                </a:r>
                <a14:m>
                  <m:oMath xmlns:m="http://schemas.openxmlformats.org/officeDocument/2006/math">
                    <m:r>
                      <a:rPr lang="en-GB" sz="2000" b="0" i="1" u="none" strike="noStrike" baseline="0" dirty="0" smtClean="0">
                        <a:solidFill>
                          <a:schemeClr val="tx1">
                            <a:lumMod val="75000"/>
                          </a:schemeClr>
                        </a:solidFill>
                        <a:latin typeface="Cambria Math" panose="02040503050406030204" pitchFamily="18" charset="0"/>
                      </a:rPr>
                      <m:t>𝑞</m:t>
                    </m:r>
                  </m:oMath>
                </a14:m>
                <a:r>
                  <a:rPr lang="en-GB" sz="2000" b="0" i="0" u="none" strike="noStrike" baseline="0" dirty="0">
                    <a:solidFill>
                      <a:schemeClr val="tx1">
                        <a:lumMod val="75000"/>
                      </a:schemeClr>
                    </a:solidFill>
                  </a:rPr>
                  <a:t> of the gradient descent algorithm.</a:t>
                </a:r>
              </a:p>
              <a:p>
                <a:pPr algn="l"/>
                <a:endParaRPr lang="en-GB" sz="2000" b="0" i="0" u="none" strike="noStrike" baseline="0" dirty="0">
                  <a:solidFill>
                    <a:schemeClr val="tx1">
                      <a:lumMod val="75000"/>
                    </a:schemeClr>
                  </a:solidFill>
                </a:endParaRPr>
              </a:p>
              <a:p>
                <a:pPr algn="l"/>
                <a:r>
                  <a:rPr lang="en-GB" sz="2000" b="0" i="0" u="none" strike="noStrike" baseline="0" dirty="0">
                    <a:solidFill>
                      <a:schemeClr val="tx1">
                        <a:lumMod val="75000"/>
                      </a:schemeClr>
                    </a:solidFill>
                  </a:rPr>
                  <a:t>If weight is updated continuously in the same direction, the weight update increases, otherwise it decreases.</a:t>
                </a:r>
              </a:p>
              <a:p>
                <a:pPr algn="l"/>
                <a:endParaRPr lang="en-GB" sz="2000" b="0" i="0" u="none" strike="noStrike" baseline="0" dirty="0">
                  <a:solidFill>
                    <a:schemeClr val="tx1">
                      <a:lumMod val="75000"/>
                    </a:schemeClr>
                  </a:solidFill>
                </a:endParaRPr>
              </a:p>
              <a:p>
                <a:r>
                  <a:rPr lang="en-GB" sz="2000" b="0" i="0" u="none" strike="noStrike" baseline="0" dirty="0">
                    <a:solidFill>
                      <a:schemeClr val="tx1">
                        <a:lumMod val="75000"/>
                      </a:schemeClr>
                    </a:solidFill>
                  </a:rPr>
                  <a:t>Typical choices: </a:t>
                </a:r>
                <a14:m>
                  <m:oMath xmlns:m="http://schemas.openxmlformats.org/officeDocument/2006/math">
                    <m:r>
                      <a:rPr lang="en-US" sz="2000" i="1" smtClean="0">
                        <a:solidFill>
                          <a:schemeClr val="tx1">
                            <a:lumMod val="75000"/>
                          </a:schemeClr>
                        </a:solidFill>
                        <a:latin typeface="Cambria Math" panose="02040503050406030204" pitchFamily="18" charset="0"/>
                      </a:rPr>
                      <m:t>𝜂</m:t>
                    </m:r>
                    <m:r>
                      <a:rPr lang="en-GB" sz="2000" b="0" i="1" smtClean="0">
                        <a:solidFill>
                          <a:schemeClr val="tx1">
                            <a:lumMod val="75000"/>
                          </a:schemeClr>
                        </a:solidFill>
                        <a:latin typeface="Cambria Math" panose="02040503050406030204" pitchFamily="18" charset="0"/>
                      </a:rPr>
                      <m:t>=0.2</m:t>
                    </m:r>
                  </m:oMath>
                </a14:m>
                <a:r>
                  <a:rPr lang="en-GB" sz="2000" b="0" i="0" u="none" strike="noStrike" baseline="0" dirty="0">
                    <a:solidFill>
                      <a:schemeClr val="tx1">
                        <a:lumMod val="75000"/>
                      </a:schemeClr>
                    </a:solidFill>
                  </a:rPr>
                  <a:t>, </a:t>
                </a:r>
                <a14:m>
                  <m:oMath xmlns:m="http://schemas.openxmlformats.org/officeDocument/2006/math">
                    <m:r>
                      <a:rPr lang="de-DE" sz="2000" i="1">
                        <a:latin typeface="Cambria Math" panose="02040503050406030204" pitchFamily="18" charset="0"/>
                        <a:ea typeface="Cambria Math" panose="02040503050406030204" pitchFamily="18" charset="0"/>
                      </a:rPr>
                      <m:t>𝛽</m:t>
                    </m:r>
                    <m:r>
                      <a:rPr lang="en-GB" sz="2000" b="0" i="1" smtClean="0">
                        <a:latin typeface="Cambria Math" panose="02040503050406030204" pitchFamily="18" charset="0"/>
                        <a:ea typeface="Cambria Math" panose="02040503050406030204" pitchFamily="18" charset="0"/>
                      </a:rPr>
                      <m:t>=0.8</m:t>
                    </m:r>
                    <m:r>
                      <a:rPr lang="de-DE" sz="2000" i="1">
                        <a:latin typeface="Cambria Math" panose="02040503050406030204" pitchFamily="18" charset="0"/>
                        <a:ea typeface="Cambria Math" panose="02040503050406030204" pitchFamily="18" charset="0"/>
                      </a:rPr>
                      <m:t> </m:t>
                    </m:r>
                  </m:oMath>
                </a14:m>
                <a:endParaRPr lang="en-GB" sz="2000" dirty="0">
                  <a:solidFill>
                    <a:schemeClr val="tx1">
                      <a:lumMod val="75000"/>
                    </a:schemeClr>
                  </a:solidFill>
                </a:endParaRPr>
              </a:p>
            </p:txBody>
          </p:sp>
        </mc:Choice>
        <mc:Fallback xmlns="">
          <p:sp>
            <p:nvSpPr>
              <p:cNvPr id="3" name="Content Placeholder 2">
                <a:extLst>
                  <a:ext uri="{FF2B5EF4-FFF2-40B4-BE49-F238E27FC236}">
                    <a16:creationId xmlns:a16="http://schemas.microsoft.com/office/drawing/2014/main" id="{633FD7FB-0509-4FF0-A692-4D8FDEFAC7E4}"/>
                  </a:ext>
                </a:extLst>
              </p:cNvPr>
              <p:cNvSpPr>
                <a:spLocks noGrp="1" noRot="1" noChangeAspect="1" noMove="1" noResize="1" noEditPoints="1" noAdjustHandles="1" noChangeArrowheads="1" noChangeShapeType="1" noTextEdit="1"/>
              </p:cNvSpPr>
              <p:nvPr>
                <p:ph idx="1"/>
              </p:nvPr>
            </p:nvSpPr>
            <p:spPr>
              <a:blipFill>
                <a:blip r:embed="rId2"/>
                <a:stretch>
                  <a:fillRect l="-1881" t="-2833" r="-941"/>
                </a:stretch>
              </a:blipFill>
            </p:spPr>
            <p:txBody>
              <a:bodyPr/>
              <a:lstStyle/>
              <a:p>
                <a:r>
                  <a:rPr lang="en-US">
                    <a:noFill/>
                  </a:rPr>
                  <a:t> </a:t>
                </a:r>
              </a:p>
            </p:txBody>
          </p:sp>
        </mc:Fallback>
      </mc:AlternateContent>
      <p:sp>
        <p:nvSpPr>
          <p:cNvPr id="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77</a:t>
            </a:fld>
            <a:endParaRPr lang="de-DE" dirty="0"/>
          </a:p>
        </p:txBody>
      </p:sp>
    </p:spTree>
    <p:extLst>
      <p:ext uri="{BB962C8B-B14F-4D97-AF65-F5344CB8AC3E}">
        <p14:creationId xmlns:p14="http://schemas.microsoft.com/office/powerpoint/2010/main" val="15639738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a:extLst>
              <a:ext uri="{FF2B5EF4-FFF2-40B4-BE49-F238E27FC236}">
                <a16:creationId xmlns:a16="http://schemas.microsoft.com/office/drawing/2014/main" id="{01DDD073-3FFD-472B-8FAB-1E1F2C9FB094}"/>
              </a:ext>
            </a:extLst>
          </p:cNvPr>
          <p:cNvSpPr>
            <a:spLocks noGrp="1" noChangeArrowheads="1"/>
          </p:cNvSpPr>
          <p:nvPr>
            <p:ph type="title"/>
          </p:nvPr>
        </p:nvSpPr>
        <p:spPr/>
        <p:txBody>
          <a:bodyPr/>
          <a:lstStyle/>
          <a:p>
            <a:pPr eaLnBrk="1" hangingPunct="1"/>
            <a:r>
              <a:rPr lang="en-US" altLang="en-US"/>
              <a:t>Knowledge Extraction and MLPs</a:t>
            </a:r>
          </a:p>
        </p:txBody>
      </p:sp>
      <p:sp>
        <p:nvSpPr>
          <p:cNvPr id="58374" name="Rectangle 3">
            <a:extLst>
              <a:ext uri="{FF2B5EF4-FFF2-40B4-BE49-F238E27FC236}">
                <a16:creationId xmlns:a16="http://schemas.microsoft.com/office/drawing/2014/main" id="{05423DF5-648F-4D16-BAE5-1448F3EE4839}"/>
              </a:ext>
            </a:extLst>
          </p:cNvPr>
          <p:cNvSpPr>
            <a:spLocks noGrp="1" noChangeArrowheads="1"/>
          </p:cNvSpPr>
          <p:nvPr>
            <p:ph idx="1"/>
          </p:nvPr>
        </p:nvSpPr>
        <p:spPr/>
        <p:txBody>
          <a:bodyPr>
            <a:normAutofit/>
          </a:bodyPr>
          <a:lstStyle/>
          <a:p>
            <a:pPr eaLnBrk="1" hangingPunct="1"/>
            <a:r>
              <a:rPr lang="en-US" altLang="en-US" sz="2000"/>
              <a:t>MLPs are powerful but black boxes</a:t>
            </a:r>
          </a:p>
          <a:p>
            <a:pPr eaLnBrk="1" hangingPunct="1"/>
            <a:r>
              <a:rPr lang="en-US" altLang="en-US" sz="2000"/>
              <a:t>Rule extraction only possible in some cases</a:t>
            </a:r>
          </a:p>
          <a:p>
            <a:pPr lvl="1" eaLnBrk="1" hangingPunct="1"/>
            <a:r>
              <a:rPr lang="en-US" altLang="en-US" sz="1800"/>
              <a:t>VI-Analysis (interval propagation)</a:t>
            </a:r>
          </a:p>
          <a:p>
            <a:pPr lvl="1" eaLnBrk="1" hangingPunct="1"/>
            <a:r>
              <a:rPr lang="en-US" altLang="en-US" sz="1800"/>
              <a:t>extraction of decision trees</a:t>
            </a:r>
          </a:p>
          <a:p>
            <a:pPr eaLnBrk="1" hangingPunct="1"/>
            <a:endParaRPr lang="en-US" altLang="en-US" sz="2000"/>
          </a:p>
          <a:p>
            <a:pPr eaLnBrk="1" hangingPunct="1"/>
            <a:r>
              <a:rPr lang="en-US" altLang="en-US" sz="2000"/>
              <a:t>Problems:</a:t>
            </a:r>
          </a:p>
          <a:p>
            <a:pPr lvl="1" eaLnBrk="1" hangingPunct="1"/>
            <a:r>
              <a:rPr lang="en-US" altLang="en-US" sz="1800"/>
              <a:t>Global influence of each neuron</a:t>
            </a:r>
          </a:p>
          <a:p>
            <a:pPr lvl="1" eaLnBrk="1" hangingPunct="1"/>
            <a:r>
              <a:rPr lang="en-US" altLang="en-US" sz="1800"/>
              <a:t>Interpretation of hidden layer(s) complicated</a:t>
            </a:r>
          </a:p>
          <a:p>
            <a:pPr lvl="1" eaLnBrk="1" hangingPunct="1"/>
            <a:endParaRPr lang="en-US" altLang="en-US" sz="1800"/>
          </a:p>
          <a:p>
            <a:pPr eaLnBrk="1" hangingPunct="1"/>
            <a:r>
              <a:rPr lang="en-US" altLang="en-US" sz="2000"/>
              <a:t>Possible Solution:</a:t>
            </a:r>
          </a:p>
          <a:p>
            <a:pPr lvl="1" eaLnBrk="1" hangingPunct="1"/>
            <a:r>
              <a:rPr lang="en-US" altLang="en-US" sz="1800"/>
              <a:t>Local activity of neurons in hidden layer: Local Basis Function Networks</a:t>
            </a:r>
            <a:endParaRPr lang="en-US" altLang="en-US" sz="1800" dirty="0"/>
          </a:p>
        </p:txBody>
      </p:sp>
      <p:sp>
        <p:nvSpPr>
          <p:cNvPr id="4"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2" name="Slide Number Placeholder 1"/>
          <p:cNvSpPr>
            <a:spLocks noGrp="1"/>
          </p:cNvSpPr>
          <p:nvPr>
            <p:ph type="sldNum" sz="quarter" idx="15"/>
          </p:nvPr>
        </p:nvSpPr>
        <p:spPr/>
        <p:txBody>
          <a:bodyPr/>
          <a:lstStyle/>
          <a:p>
            <a:fld id="{15C29056-5AFA-7949-831A-3EC086771171}" type="slidenum">
              <a:rPr lang="de-DE" smtClean="0"/>
              <a:pPr/>
              <a:t>78</a:t>
            </a:fld>
            <a:endParaRPr lang="de-DE" dirty="0"/>
          </a:p>
        </p:txBody>
      </p:sp>
    </p:spTree>
    <p:extLst>
      <p:ext uri="{BB962C8B-B14F-4D97-AF65-F5344CB8AC3E}">
        <p14:creationId xmlns:p14="http://schemas.microsoft.com/office/powerpoint/2010/main" val="1014868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5D23-B21E-44A3-B080-BE356BC4FA55}"/>
              </a:ext>
            </a:extLst>
          </p:cNvPr>
          <p:cNvSpPr>
            <a:spLocks noGrp="1"/>
          </p:cNvSpPr>
          <p:nvPr>
            <p:ph type="title"/>
          </p:nvPr>
        </p:nvSpPr>
        <p:spPr/>
        <p:txBody>
          <a:bodyPr/>
          <a:lstStyle/>
          <a:p>
            <a:r>
              <a:rPr lang="de-DE" dirty="0"/>
              <a:t>BackPropagation Issues</a:t>
            </a:r>
            <a:endParaRPr lang="en-GB" dirty="0"/>
          </a:p>
        </p:txBody>
      </p:sp>
      <p:sp>
        <p:nvSpPr>
          <p:cNvPr id="3" name="Slide Number Placeholder 2">
            <a:extLst>
              <a:ext uri="{FF2B5EF4-FFF2-40B4-BE49-F238E27FC236}">
                <a16:creationId xmlns:a16="http://schemas.microsoft.com/office/drawing/2014/main" id="{7D674913-0FDB-489F-A6C7-13EF1A6A200C}"/>
              </a:ext>
            </a:extLst>
          </p:cNvPr>
          <p:cNvSpPr>
            <a:spLocks noGrp="1"/>
          </p:cNvSpPr>
          <p:nvPr>
            <p:ph type="sldNum" sz="quarter" idx="13"/>
          </p:nvPr>
        </p:nvSpPr>
        <p:spPr/>
        <p:txBody>
          <a:bodyPr/>
          <a:lstStyle/>
          <a:p>
            <a:fld id="{15C29056-5AFA-7949-831A-3EC086771171}" type="slidenum">
              <a:rPr lang="de-DE" smtClean="0"/>
              <a:pPr/>
              <a:t>79</a:t>
            </a:fld>
            <a:endParaRPr lang="de-DE" dirty="0"/>
          </a:p>
        </p:txBody>
      </p:sp>
      <p:sp>
        <p:nvSpPr>
          <p:cNvPr id="4" name="Text Placeholder 3">
            <a:extLst>
              <a:ext uri="{FF2B5EF4-FFF2-40B4-BE49-F238E27FC236}">
                <a16:creationId xmlns:a16="http://schemas.microsoft.com/office/drawing/2014/main" id="{CF5A234F-5FBC-4130-A092-EEE5D5C9238B}"/>
              </a:ext>
            </a:extLst>
          </p:cNvPr>
          <p:cNvSpPr>
            <a:spLocks noGrp="1"/>
          </p:cNvSpPr>
          <p:nvPr>
            <p:ph type="body" sz="quarter" idx="14"/>
          </p:nvPr>
        </p:nvSpPr>
        <p:spPr>
          <a:xfrm>
            <a:off x="360000" y="900000"/>
            <a:ext cx="8378825" cy="4374259"/>
          </a:xfrm>
        </p:spPr>
        <p:txBody>
          <a:bodyPr/>
          <a:lstStyle/>
          <a:p>
            <a:pPr algn="l"/>
            <a:r>
              <a:rPr lang="en-GB" b="0" i="0" u="none" strike="noStrike" baseline="0" dirty="0"/>
              <a:t>Usually, weights are not updated after a whole epoch, i.e. after all patterns have been presented once (offline training), or after the presentation of each input pattern (online training</a:t>
            </a:r>
            <a:r>
              <a:rPr lang="en-GB" dirty="0"/>
              <a:t>, but after a batch of input patterns (batch training).</a:t>
            </a:r>
            <a:endParaRPr lang="en-GB" b="0" i="0" u="none" strike="noStrike" baseline="0" dirty="0"/>
          </a:p>
          <a:p>
            <a:pPr algn="l"/>
            <a:r>
              <a:rPr lang="en-GB" b="0" i="0" u="none" strike="noStrike" baseline="0" dirty="0"/>
              <a:t>There is no general rule on how to choose the number of hidden layers and the size of the hidden layers. </a:t>
            </a:r>
          </a:p>
          <a:p>
            <a:pPr lvl="1"/>
            <a:r>
              <a:rPr lang="en-GB" sz="1600" b="0" i="0" u="none" strike="noStrike" baseline="0" dirty="0"/>
              <a:t>Small neural networks might not be flexible enough to fit the data. </a:t>
            </a:r>
          </a:p>
          <a:p>
            <a:pPr lvl="1"/>
            <a:r>
              <a:rPr lang="en-GB" sz="1600" b="0" i="0" u="none" strike="noStrike" baseline="0" dirty="0"/>
              <a:t>Large neural networks tend to overfit the data (note: Deep Learning...).</a:t>
            </a:r>
          </a:p>
          <a:p>
            <a:pPr algn="l"/>
            <a:r>
              <a:rPr lang="en-GB" b="0" i="0" u="none" strike="noStrike" baseline="0" dirty="0"/>
              <a:t>The steepness of the activation function is usually fixed and is not adjusted.</a:t>
            </a:r>
          </a:p>
          <a:p>
            <a:pPr algn="l"/>
            <a:r>
              <a:rPr lang="en-GB" b="0" i="0" u="none" strike="noStrike" baseline="0" dirty="0"/>
              <a:t>A perceptron learns only in those regions where the activation function is not close to zero or one, otherwise the derivative is almost zero (the problem of the vanishing gradient).</a:t>
            </a:r>
            <a:endParaRPr lang="en-GB" dirty="0"/>
          </a:p>
        </p:txBody>
      </p:sp>
      <p:sp>
        <p:nvSpPr>
          <p:cNvPr id="5" name="Footer Placeholder 4">
            <a:extLst>
              <a:ext uri="{FF2B5EF4-FFF2-40B4-BE49-F238E27FC236}">
                <a16:creationId xmlns:a16="http://schemas.microsoft.com/office/drawing/2014/main" id="{0A240B7D-6E50-485E-8C0C-350A4273ECAD}"/>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353698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09A6-AAB0-4AC3-A918-1CC7FBEF1948}"/>
              </a:ext>
            </a:extLst>
          </p:cNvPr>
          <p:cNvSpPr>
            <a:spLocks noGrp="1"/>
          </p:cNvSpPr>
          <p:nvPr>
            <p:ph type="title"/>
          </p:nvPr>
        </p:nvSpPr>
        <p:spPr/>
        <p:txBody>
          <a:bodyPr/>
          <a:lstStyle/>
          <a:p>
            <a:r>
              <a:rPr lang="de-DE" dirty="0"/>
              <a:t>Biological Neural Networks</a:t>
            </a:r>
            <a:endParaRPr lang="en-GB" dirty="0"/>
          </a:p>
        </p:txBody>
      </p:sp>
      <p:sp>
        <p:nvSpPr>
          <p:cNvPr id="3" name="Slide Number Placeholder 2">
            <a:extLst>
              <a:ext uri="{FF2B5EF4-FFF2-40B4-BE49-F238E27FC236}">
                <a16:creationId xmlns:a16="http://schemas.microsoft.com/office/drawing/2014/main" id="{121376B0-F5A6-4CF4-B67D-A98989076BEB}"/>
              </a:ext>
            </a:extLst>
          </p:cNvPr>
          <p:cNvSpPr>
            <a:spLocks noGrp="1"/>
          </p:cNvSpPr>
          <p:nvPr>
            <p:ph type="sldNum" sz="quarter" idx="13"/>
          </p:nvPr>
        </p:nvSpPr>
        <p:spPr/>
        <p:txBody>
          <a:bodyPr/>
          <a:lstStyle/>
          <a:p>
            <a:fld id="{15C29056-5AFA-7949-831A-3EC086771171}" type="slidenum">
              <a:rPr lang="de-DE" smtClean="0"/>
              <a:pPr/>
              <a:t>8</a:t>
            </a:fld>
            <a:endParaRPr lang="de-DE"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AB19DE06-D414-4EB6-A707-8C57B505E696}"/>
                  </a:ext>
                </a:extLst>
              </p:cNvPr>
              <p:cNvSpPr>
                <a:spLocks noGrp="1"/>
              </p:cNvSpPr>
              <p:nvPr>
                <p:ph type="body" sz="quarter" idx="14"/>
              </p:nvPr>
            </p:nvSpPr>
            <p:spPr/>
            <p:txBody>
              <a:bodyPr/>
              <a:lstStyle/>
              <a:p>
                <a:r>
                  <a:rPr lang="en-GB" b="0" i="0" u="none" strike="noStrike" baseline="0" dirty="0"/>
                  <a:t>Human brain: ca. </a:t>
                </a:r>
                <a14:m>
                  <m:oMath xmlns:m="http://schemas.openxmlformats.org/officeDocument/2006/math">
                    <m:sSup>
                      <m:sSupPr>
                        <m:ctrlPr>
                          <a:rPr lang="en-GB" i="1" dirty="0">
                            <a:latin typeface="Cambria Math" panose="02040503050406030204" pitchFamily="18" charset="0"/>
                          </a:rPr>
                        </m:ctrlPr>
                      </m:sSupPr>
                      <m:e>
                        <m:r>
                          <a:rPr lang="de-DE" i="1" dirty="0">
                            <a:latin typeface="Cambria Math" panose="02040503050406030204" pitchFamily="18" charset="0"/>
                          </a:rPr>
                          <m:t>10</m:t>
                        </m:r>
                      </m:e>
                      <m:sup>
                        <m:r>
                          <a:rPr lang="en-GB" b="0" i="1" dirty="0" smtClean="0">
                            <a:latin typeface="Cambria Math" panose="02040503050406030204" pitchFamily="18" charset="0"/>
                          </a:rPr>
                          <m:t>11</m:t>
                        </m:r>
                      </m:sup>
                    </m:sSup>
                  </m:oMath>
                </a14:m>
                <a:r>
                  <a:rPr lang="en-GB" b="0" i="0" u="none" strike="noStrike" baseline="0" dirty="0"/>
                  <a:t> neurons.</a:t>
                </a:r>
              </a:p>
              <a:p>
                <a:r>
                  <a:rPr lang="en-GB" b="0" i="0" u="none" strike="noStrike" baseline="0" dirty="0"/>
                  <a:t>Each neuron connected to </a:t>
                </a:r>
                <a14:m>
                  <m:oMath xmlns:m="http://schemas.openxmlformats.org/officeDocument/2006/math">
                    <m:sSup>
                      <m:sSupPr>
                        <m:ctrlPr>
                          <a:rPr lang="en-GB" i="1" dirty="0">
                            <a:latin typeface="Cambria Math" panose="02040503050406030204" pitchFamily="18" charset="0"/>
                          </a:rPr>
                        </m:ctrlPr>
                      </m:sSupPr>
                      <m:e>
                        <m:r>
                          <a:rPr lang="de-DE" i="1" dirty="0">
                            <a:latin typeface="Cambria Math" panose="02040503050406030204" pitchFamily="18" charset="0"/>
                          </a:rPr>
                          <m:t>10</m:t>
                        </m:r>
                      </m:e>
                      <m:sup>
                        <m:r>
                          <a:rPr lang="en-GB" b="0" i="1" dirty="0" smtClean="0">
                            <a:latin typeface="Cambria Math" panose="02040503050406030204" pitchFamily="18" charset="0"/>
                          </a:rPr>
                          <m:t>4</m:t>
                        </m:r>
                      </m:sup>
                    </m:sSup>
                  </m:oMath>
                </a14:m>
                <a:r>
                  <a:rPr lang="en-GB" b="0" i="0" u="none" strike="noStrike" baseline="0" dirty="0"/>
                  <a:t> other neurons on average.</a:t>
                </a:r>
              </a:p>
              <a:p>
                <a:r>
                  <a:rPr lang="en-GB" b="0" i="0" u="none" strike="noStrike" baseline="0" dirty="0"/>
                  <a:t>Switching time of a neuron </a:t>
                </a:r>
                <a14:m>
                  <m:oMath xmlns:m="http://schemas.openxmlformats.org/officeDocument/2006/math">
                    <m:sSup>
                      <m:sSupPr>
                        <m:ctrlPr>
                          <a:rPr lang="en-GB" b="0" i="1" u="none" strike="noStrike" baseline="0" dirty="0" smtClean="0">
                            <a:latin typeface="Cambria Math" panose="02040503050406030204" pitchFamily="18" charset="0"/>
                          </a:rPr>
                        </m:ctrlPr>
                      </m:sSupPr>
                      <m:e>
                        <m:r>
                          <a:rPr lang="de-DE" b="0" i="1" u="none" strike="noStrike" baseline="0" dirty="0" smtClean="0">
                            <a:latin typeface="Cambria Math" panose="02040503050406030204" pitchFamily="18" charset="0"/>
                          </a:rPr>
                          <m:t>10</m:t>
                        </m:r>
                      </m:e>
                      <m:sup>
                        <m:r>
                          <a:rPr lang="de-DE" b="0" i="1" u="none" strike="noStrike" baseline="0" dirty="0" smtClean="0">
                            <a:latin typeface="Cambria Math" panose="02040503050406030204" pitchFamily="18" charset="0"/>
                          </a:rPr>
                          <m:t>−3</m:t>
                        </m:r>
                      </m:sup>
                    </m:sSup>
                  </m:oMath>
                </a14:m>
                <a:r>
                  <a:rPr lang="en-GB" b="0" i="0" u="none" strike="noStrike" baseline="0" dirty="0"/>
                  <a:t> sec (computer:</a:t>
                </a:r>
                <a:r>
                  <a:rPr lang="en-GB" dirty="0"/>
                  <a:t> </a:t>
                </a:r>
                <a14:m>
                  <m:oMath xmlns:m="http://schemas.openxmlformats.org/officeDocument/2006/math">
                    <m:sSup>
                      <m:sSupPr>
                        <m:ctrlPr>
                          <a:rPr lang="en-GB" i="1" dirty="0">
                            <a:latin typeface="Cambria Math" panose="02040503050406030204" pitchFamily="18" charset="0"/>
                          </a:rPr>
                        </m:ctrlPr>
                      </m:sSupPr>
                      <m:e>
                        <m:r>
                          <a:rPr lang="de-DE" i="1" dirty="0">
                            <a:latin typeface="Cambria Math" panose="02040503050406030204" pitchFamily="18" charset="0"/>
                          </a:rPr>
                          <m:t>10</m:t>
                        </m:r>
                      </m:e>
                      <m:sup>
                        <m:r>
                          <a:rPr lang="de-DE" i="1" dirty="0">
                            <a:latin typeface="Cambria Math" panose="02040503050406030204" pitchFamily="18" charset="0"/>
                          </a:rPr>
                          <m:t>−</m:t>
                        </m:r>
                        <m:r>
                          <a:rPr lang="de-DE" b="0" i="1" dirty="0" smtClean="0">
                            <a:latin typeface="Cambria Math" panose="02040503050406030204" pitchFamily="18" charset="0"/>
                          </a:rPr>
                          <m:t>10</m:t>
                        </m:r>
                      </m:sup>
                    </m:sSup>
                  </m:oMath>
                </a14:m>
                <a:r>
                  <a:rPr lang="en-GB" dirty="0"/>
                  <a:t> </a:t>
                </a:r>
                <a:r>
                  <a:rPr lang="en-GB" b="0" i="0" u="none" strike="noStrike" baseline="0" dirty="0"/>
                  <a:t>sec ...)</a:t>
                </a:r>
              </a:p>
              <a:p>
                <a:pPr algn="l"/>
                <a:r>
                  <a:rPr lang="en-GB" b="0" i="0" u="none" strike="noStrike" baseline="0" dirty="0"/>
                  <a:t>Neurons compute very basic functions</a:t>
                </a:r>
              </a:p>
              <a:p>
                <a:pPr algn="l"/>
                <a:r>
                  <a:rPr lang="en-GB" b="0" i="0" u="none" strike="noStrike" baseline="0" dirty="0"/>
                  <a:t>Neuron assembly performs complex recognition tasks (faces!) in </a:t>
                </a:r>
                <a14:m>
                  <m:oMath xmlns:m="http://schemas.openxmlformats.org/officeDocument/2006/math">
                    <m:sSup>
                      <m:sSupPr>
                        <m:ctrlPr>
                          <a:rPr lang="en-GB" b="0" i="1" u="none" strike="noStrike" baseline="0" dirty="0" smtClean="0">
                            <a:latin typeface="Cambria Math" panose="02040503050406030204" pitchFamily="18" charset="0"/>
                          </a:rPr>
                        </m:ctrlPr>
                      </m:sSupPr>
                      <m:e>
                        <m:r>
                          <a:rPr lang="de-DE" b="0" i="1" u="none" strike="noStrike" baseline="0" dirty="0" smtClean="0">
                            <a:latin typeface="Cambria Math" panose="02040503050406030204" pitchFamily="18" charset="0"/>
                          </a:rPr>
                          <m:t>10</m:t>
                        </m:r>
                      </m:e>
                      <m:sup>
                        <m:r>
                          <a:rPr lang="de-DE" b="0" i="1" u="none" strike="noStrike" baseline="0" dirty="0" smtClean="0">
                            <a:latin typeface="Cambria Math" panose="02040503050406030204" pitchFamily="18" charset="0"/>
                          </a:rPr>
                          <m:t>−1</m:t>
                        </m:r>
                      </m:sup>
                    </m:sSup>
                  </m:oMath>
                </a14:m>
                <a:r>
                  <a:rPr lang="en-GB" b="0" i="0" u="none" strike="noStrike" baseline="0" dirty="0"/>
                  <a:t> sec!</a:t>
                </a:r>
              </a:p>
              <a:p>
                <a:pPr algn="l"/>
                <a:r>
                  <a:rPr lang="en-GB" b="0" i="0" u="none" strike="noStrike" baseline="0" dirty="0"/>
                  <a:t>The human brain: gigantic assembly of highly connected simple processing units...</a:t>
                </a:r>
              </a:p>
            </p:txBody>
          </p:sp>
        </mc:Choice>
        <mc:Fallback xmlns="">
          <p:sp>
            <p:nvSpPr>
              <p:cNvPr id="4" name="Text Placeholder 3">
                <a:extLst>
                  <a:ext uri="{FF2B5EF4-FFF2-40B4-BE49-F238E27FC236}">
                    <a16:creationId xmlns:a16="http://schemas.microsoft.com/office/drawing/2014/main" id="{AB19DE06-D414-4EB6-A707-8C57B505E696}"/>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1818" t="-2125"/>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02CE4F5D-BEC7-4464-B6E0-2D3B85F9DBEF}"/>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3261237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0BD9-91EB-44EA-9ACF-F88083EBA599}"/>
              </a:ext>
            </a:extLst>
          </p:cNvPr>
          <p:cNvSpPr>
            <a:spLocks noGrp="1"/>
          </p:cNvSpPr>
          <p:nvPr>
            <p:ph type="title"/>
          </p:nvPr>
        </p:nvSpPr>
        <p:spPr/>
        <p:txBody>
          <a:bodyPr/>
          <a:lstStyle/>
          <a:p>
            <a:r>
              <a:rPr lang="de-DE" dirty="0"/>
              <a:t>The autoencoder architecture</a:t>
            </a:r>
            <a:endParaRPr lang="en-GB" dirty="0"/>
          </a:p>
        </p:txBody>
      </p:sp>
      <p:sp>
        <p:nvSpPr>
          <p:cNvPr id="3" name="Slide Number Placeholder 2">
            <a:extLst>
              <a:ext uri="{FF2B5EF4-FFF2-40B4-BE49-F238E27FC236}">
                <a16:creationId xmlns:a16="http://schemas.microsoft.com/office/drawing/2014/main" id="{4D65747A-D638-40F0-B524-105F30E94D9F}"/>
              </a:ext>
            </a:extLst>
          </p:cNvPr>
          <p:cNvSpPr>
            <a:spLocks noGrp="1"/>
          </p:cNvSpPr>
          <p:nvPr>
            <p:ph type="sldNum" sz="quarter" idx="13"/>
          </p:nvPr>
        </p:nvSpPr>
        <p:spPr/>
        <p:txBody>
          <a:bodyPr/>
          <a:lstStyle/>
          <a:p>
            <a:fld id="{15C29056-5AFA-7949-831A-3EC086771171}" type="slidenum">
              <a:rPr lang="de-DE" smtClean="0"/>
              <a:pPr/>
              <a:t>80</a:t>
            </a:fld>
            <a:endParaRPr lang="de-DE"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A11C766-1F22-40F0-8ACC-7C0ABB5DE9BB}"/>
                  </a:ext>
                </a:extLst>
              </p:cNvPr>
              <p:cNvSpPr>
                <a:spLocks noGrp="1"/>
              </p:cNvSpPr>
              <p:nvPr>
                <p:ph type="body" sz="quarter" idx="14"/>
              </p:nvPr>
            </p:nvSpPr>
            <p:spPr>
              <a:xfrm>
                <a:off x="4481232" y="900000"/>
                <a:ext cx="4257593" cy="4307679"/>
              </a:xfrm>
            </p:spPr>
            <p:txBody>
              <a:bodyPr/>
              <a:lstStyle/>
              <a:p>
                <a:r>
                  <a:rPr lang="en-GB" sz="1600" b="1" dirty="0"/>
                  <a:t>Dimensionality reduction</a:t>
                </a:r>
              </a:p>
              <a:p>
                <a:r>
                  <a:rPr lang="en-GB" sz="1600" b="0" i="0" u="none" strike="noStrike" baseline="0" dirty="0"/>
                  <a:t>Input and output are identical, i.e. the neural network should learn the identity function. (Auto-associative network)</a:t>
                </a:r>
              </a:p>
              <a:p>
                <a:pPr algn="l"/>
                <a:r>
                  <a:rPr lang="en-GB" sz="1600" b="0" i="0" u="none" strike="noStrike" baseline="0" dirty="0"/>
                  <a:t>Introduce a hidden layer with only </a:t>
                </a:r>
                <a14:m>
                  <m:oMath xmlns:m="http://schemas.openxmlformats.org/officeDocument/2006/math">
                    <m:r>
                      <a:rPr lang="en-GB" sz="1600" b="0" i="1" u="none" strike="noStrike" baseline="0" dirty="0" smtClean="0">
                        <a:latin typeface="Cambria Math" panose="02040503050406030204" pitchFamily="18" charset="0"/>
                      </a:rPr>
                      <m:t>h</m:t>
                    </m:r>
                    <m:r>
                      <a:rPr lang="en-GB" sz="1600" b="0" i="1" u="none" strike="noStrike" baseline="0" dirty="0" smtClean="0">
                        <a:latin typeface="Cambria Math" panose="02040503050406030204" pitchFamily="18" charset="0"/>
                      </a:rPr>
                      <m:t>&lt;</m:t>
                    </m:r>
                    <m:r>
                      <a:rPr lang="en-GB" sz="1600" b="0" i="1" u="none" strike="noStrike" baseline="0" dirty="0" smtClean="0">
                        <a:latin typeface="Cambria Math" panose="02040503050406030204" pitchFamily="18" charset="0"/>
                      </a:rPr>
                      <m:t>𝑛</m:t>
                    </m:r>
                  </m:oMath>
                </a14:m>
                <a:r>
                  <a:rPr lang="en-GB" sz="1600" b="0" i="0" u="none" strike="noStrike" baseline="0" dirty="0"/>
                  <a:t> neurons:</a:t>
                </a:r>
                <a:r>
                  <a:rPr lang="en-GB" sz="1600" b="0" i="0" u="none" strike="noStrike" dirty="0"/>
                  <a:t> </a:t>
                </a:r>
                <a:r>
                  <a:rPr lang="en-GB" sz="1600" b="0" i="0" u="none" strike="noStrike" baseline="0" dirty="0"/>
                  <a:t>the bottleneck.</a:t>
                </a:r>
              </a:p>
              <a:p>
                <a:pPr algn="l"/>
                <a:r>
                  <a:rPr lang="en-GB" sz="1600" b="0" i="0" u="none" strike="noStrike" baseline="0" dirty="0"/>
                  <a:t>Train the neural network with the data.</a:t>
                </a:r>
              </a:p>
              <a:p>
                <a:pPr algn="l"/>
                <a:r>
                  <a:rPr lang="en-GB" sz="1600" b="0" i="0" u="none" strike="noStrike" baseline="0" dirty="0"/>
                  <a:t>After training, input the data into the network and use the outputs of the bottleneck neurons as a representation of the input data in a lower dimension</a:t>
                </a:r>
              </a:p>
              <a:p>
                <a:pPr algn="l"/>
                <a:r>
                  <a:rPr lang="en-GB" sz="1600" dirty="0"/>
                  <a:t>If </a:t>
                </a:r>
                <a14:m>
                  <m:oMath xmlns:m="http://schemas.openxmlformats.org/officeDocument/2006/math">
                    <m:r>
                      <a:rPr lang="en-GB" sz="1600" i="1" dirty="0" smtClean="0">
                        <a:latin typeface="Cambria Math" panose="02040503050406030204" pitchFamily="18" charset="0"/>
                      </a:rPr>
                      <m:t>h</m:t>
                    </m:r>
                    <m:r>
                      <a:rPr lang="en-GB" sz="1600" i="1" dirty="0" smtClean="0">
                        <a:latin typeface="Cambria Math" panose="02040503050406030204" pitchFamily="18" charset="0"/>
                      </a:rPr>
                      <m:t>=2</m:t>
                    </m:r>
                  </m:oMath>
                </a14:m>
                <a:r>
                  <a:rPr lang="en-GB" sz="1600" dirty="0"/>
                  <a:t> </a:t>
                </a:r>
                <a:r>
                  <a:rPr lang="en-GB" sz="1600" b="0" i="0" u="none" strike="noStrike" baseline="0" dirty="0"/>
                  <a:t>then the outputs of the bottleneck neurons represent the two dimensions for the graphical representation of the data</a:t>
                </a:r>
              </a:p>
              <a:p>
                <a:pPr marL="6350" indent="0" algn="l">
                  <a:buNone/>
                </a:pPr>
                <a:r>
                  <a:rPr lang="en-GB" sz="1600" dirty="0"/>
                  <a:t> </a:t>
                </a:r>
              </a:p>
              <a:p>
                <a:pPr algn="l"/>
                <a:endParaRPr lang="en-GB" sz="1600" dirty="0"/>
              </a:p>
            </p:txBody>
          </p:sp>
        </mc:Choice>
        <mc:Fallback xmlns="">
          <p:sp>
            <p:nvSpPr>
              <p:cNvPr id="4" name="Text Placeholder 3">
                <a:extLst>
                  <a:ext uri="{FF2B5EF4-FFF2-40B4-BE49-F238E27FC236}">
                    <a16:creationId xmlns:a16="http://schemas.microsoft.com/office/drawing/2014/main" id="{3A11C766-1F22-40F0-8ACC-7C0ABB5DE9BB}"/>
                  </a:ext>
                </a:extLst>
              </p:cNvPr>
              <p:cNvSpPr>
                <a:spLocks noGrp="1" noRot="1" noChangeAspect="1" noMove="1" noResize="1" noEditPoints="1" noAdjustHandles="1" noChangeArrowheads="1" noChangeShapeType="1" noTextEdit="1"/>
              </p:cNvSpPr>
              <p:nvPr>
                <p:ph type="body" sz="quarter" idx="14"/>
              </p:nvPr>
            </p:nvSpPr>
            <p:spPr>
              <a:xfrm>
                <a:off x="4481232" y="900000"/>
                <a:ext cx="4257593" cy="4307679"/>
              </a:xfrm>
              <a:blipFill>
                <a:blip r:embed="rId2"/>
                <a:stretch>
                  <a:fillRect l="-2718" t="-1700" r="-3720"/>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62015FA1-35AD-4790-AC50-DFF1D0EF828B}"/>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7" name="Picture 6" descr="Diagram&#10;&#10;Description automatically generated">
            <a:extLst>
              <a:ext uri="{FF2B5EF4-FFF2-40B4-BE49-F238E27FC236}">
                <a16:creationId xmlns:a16="http://schemas.microsoft.com/office/drawing/2014/main" id="{ED473A93-7BAE-4633-A853-63B2D3D45147}"/>
              </a:ext>
            </a:extLst>
          </p:cNvPr>
          <p:cNvPicPr>
            <a:picLocks noChangeAspect="1"/>
          </p:cNvPicPr>
          <p:nvPr/>
        </p:nvPicPr>
        <p:blipFill>
          <a:blip r:embed="rId3"/>
          <a:stretch>
            <a:fillRect/>
          </a:stretch>
        </p:blipFill>
        <p:spPr>
          <a:xfrm>
            <a:off x="609617" y="1051366"/>
            <a:ext cx="3340456" cy="3950939"/>
          </a:xfrm>
          <a:prstGeom prst="rect">
            <a:avLst/>
          </a:prstGeom>
        </p:spPr>
      </p:pic>
    </p:spTree>
    <p:extLst>
      <p:ext uri="{BB962C8B-B14F-4D97-AF65-F5344CB8AC3E}">
        <p14:creationId xmlns:p14="http://schemas.microsoft.com/office/powerpoint/2010/main" val="966146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0BD9-91EB-44EA-9ACF-F88083EBA599}"/>
              </a:ext>
            </a:extLst>
          </p:cNvPr>
          <p:cNvSpPr>
            <a:spLocks noGrp="1"/>
          </p:cNvSpPr>
          <p:nvPr>
            <p:ph type="title"/>
          </p:nvPr>
        </p:nvSpPr>
        <p:spPr/>
        <p:txBody>
          <a:bodyPr/>
          <a:lstStyle/>
          <a:p>
            <a:r>
              <a:rPr lang="de-DE" dirty="0"/>
              <a:t>The autoencoder architecture</a:t>
            </a:r>
            <a:endParaRPr lang="en-GB" dirty="0"/>
          </a:p>
        </p:txBody>
      </p:sp>
      <p:sp>
        <p:nvSpPr>
          <p:cNvPr id="3" name="Slide Number Placeholder 2">
            <a:extLst>
              <a:ext uri="{FF2B5EF4-FFF2-40B4-BE49-F238E27FC236}">
                <a16:creationId xmlns:a16="http://schemas.microsoft.com/office/drawing/2014/main" id="{4D65747A-D638-40F0-B524-105F30E94D9F}"/>
              </a:ext>
            </a:extLst>
          </p:cNvPr>
          <p:cNvSpPr>
            <a:spLocks noGrp="1"/>
          </p:cNvSpPr>
          <p:nvPr>
            <p:ph type="sldNum" sz="quarter" idx="13"/>
          </p:nvPr>
        </p:nvSpPr>
        <p:spPr/>
        <p:txBody>
          <a:bodyPr/>
          <a:lstStyle/>
          <a:p>
            <a:fld id="{15C29056-5AFA-7949-831A-3EC086771171}" type="slidenum">
              <a:rPr lang="de-DE" smtClean="0"/>
              <a:pPr/>
              <a:t>81</a:t>
            </a:fld>
            <a:endParaRPr lang="de-DE" dirty="0"/>
          </a:p>
        </p:txBody>
      </p:sp>
      <p:sp>
        <p:nvSpPr>
          <p:cNvPr id="4" name="Text Placeholder 3">
            <a:extLst>
              <a:ext uri="{FF2B5EF4-FFF2-40B4-BE49-F238E27FC236}">
                <a16:creationId xmlns:a16="http://schemas.microsoft.com/office/drawing/2014/main" id="{3A11C766-1F22-40F0-8ACC-7C0ABB5DE9BB}"/>
              </a:ext>
            </a:extLst>
          </p:cNvPr>
          <p:cNvSpPr>
            <a:spLocks noGrp="1"/>
          </p:cNvSpPr>
          <p:nvPr>
            <p:ph type="body" sz="quarter" idx="14"/>
          </p:nvPr>
        </p:nvSpPr>
        <p:spPr>
          <a:xfrm>
            <a:off x="4481232" y="900000"/>
            <a:ext cx="4257593" cy="4307679"/>
          </a:xfrm>
        </p:spPr>
        <p:txBody>
          <a:bodyPr/>
          <a:lstStyle/>
          <a:p>
            <a:r>
              <a:rPr lang="en-GB" sz="1600" b="1" dirty="0"/>
              <a:t>Anomaly Detection</a:t>
            </a:r>
          </a:p>
          <a:p>
            <a:r>
              <a:rPr lang="en-GB" sz="1600" b="0" i="0" u="none" strike="noStrike" baseline="0" dirty="0"/>
              <a:t>Input and output are identical, i.e. the neural network should learn the identity function. (Auto-associative network)</a:t>
            </a:r>
          </a:p>
          <a:p>
            <a:pPr algn="l"/>
            <a:r>
              <a:rPr lang="en-GB" sz="1600" b="0" i="0" u="none" strike="noStrike" baseline="0" dirty="0"/>
              <a:t>Train the neural network with the data.</a:t>
            </a:r>
          </a:p>
          <a:p>
            <a:pPr algn="l"/>
            <a:r>
              <a:rPr lang="en-GB" sz="1600" b="0" i="0" u="none" strike="noStrike" baseline="0" dirty="0"/>
              <a:t>After training, input the data into the network and calculate the distance between input and output layer</a:t>
            </a:r>
            <a:r>
              <a:rPr lang="en-GB" sz="1600" dirty="0"/>
              <a:t>.</a:t>
            </a:r>
          </a:p>
          <a:p>
            <a:pPr algn="l"/>
            <a:r>
              <a:rPr lang="en-GB" sz="1600" dirty="0"/>
              <a:t>If input data is similar to training data, then distance is small.</a:t>
            </a:r>
          </a:p>
          <a:p>
            <a:pPr algn="l"/>
            <a:r>
              <a:rPr lang="en-GB" sz="1600" dirty="0"/>
              <a:t>If input data is an anomaly not present in the training data, then distance is large </a:t>
            </a:r>
          </a:p>
          <a:p>
            <a:pPr algn="l"/>
            <a:endParaRPr lang="en-GB" sz="1600" dirty="0"/>
          </a:p>
        </p:txBody>
      </p:sp>
      <p:sp>
        <p:nvSpPr>
          <p:cNvPr id="5" name="Footer Placeholder 4">
            <a:extLst>
              <a:ext uri="{FF2B5EF4-FFF2-40B4-BE49-F238E27FC236}">
                <a16:creationId xmlns:a16="http://schemas.microsoft.com/office/drawing/2014/main" id="{62015FA1-35AD-4790-AC50-DFF1D0EF828B}"/>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7" name="Picture 6" descr="Diagram&#10;&#10;Description automatically generated">
            <a:extLst>
              <a:ext uri="{FF2B5EF4-FFF2-40B4-BE49-F238E27FC236}">
                <a16:creationId xmlns:a16="http://schemas.microsoft.com/office/drawing/2014/main" id="{ED473A93-7BAE-4633-A853-63B2D3D45147}"/>
              </a:ext>
            </a:extLst>
          </p:cNvPr>
          <p:cNvPicPr>
            <a:picLocks noChangeAspect="1"/>
          </p:cNvPicPr>
          <p:nvPr/>
        </p:nvPicPr>
        <p:blipFill>
          <a:blip r:embed="rId2"/>
          <a:stretch>
            <a:fillRect/>
          </a:stretch>
        </p:blipFill>
        <p:spPr>
          <a:xfrm>
            <a:off x="609617" y="1051366"/>
            <a:ext cx="3340456" cy="3950939"/>
          </a:xfrm>
          <a:prstGeom prst="rect">
            <a:avLst/>
          </a:prstGeom>
        </p:spPr>
      </p:pic>
    </p:spTree>
    <p:extLst>
      <p:ext uri="{BB962C8B-B14F-4D97-AF65-F5344CB8AC3E}">
        <p14:creationId xmlns:p14="http://schemas.microsoft.com/office/powerpoint/2010/main" val="29815795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403E-85E0-427A-BA98-F4FAB2C25D1B}"/>
              </a:ext>
            </a:extLst>
          </p:cNvPr>
          <p:cNvSpPr>
            <a:spLocks noGrp="1"/>
          </p:cNvSpPr>
          <p:nvPr>
            <p:ph type="title"/>
          </p:nvPr>
        </p:nvSpPr>
        <p:spPr/>
        <p:txBody>
          <a:bodyPr/>
          <a:lstStyle/>
          <a:p>
            <a:r>
              <a:rPr lang="de-DE" dirty="0"/>
              <a:t>Other Neural Network Topics</a:t>
            </a:r>
            <a:endParaRPr lang="en-GB" dirty="0"/>
          </a:p>
        </p:txBody>
      </p:sp>
      <p:sp>
        <p:nvSpPr>
          <p:cNvPr id="3" name="Slide Number Placeholder 2">
            <a:extLst>
              <a:ext uri="{FF2B5EF4-FFF2-40B4-BE49-F238E27FC236}">
                <a16:creationId xmlns:a16="http://schemas.microsoft.com/office/drawing/2014/main" id="{75371C6A-9DD1-4BF6-9AD8-98757C518DDD}"/>
              </a:ext>
            </a:extLst>
          </p:cNvPr>
          <p:cNvSpPr>
            <a:spLocks noGrp="1"/>
          </p:cNvSpPr>
          <p:nvPr>
            <p:ph type="sldNum" sz="quarter" idx="13"/>
          </p:nvPr>
        </p:nvSpPr>
        <p:spPr/>
        <p:txBody>
          <a:bodyPr/>
          <a:lstStyle/>
          <a:p>
            <a:fld id="{15C29056-5AFA-7949-831A-3EC086771171}" type="slidenum">
              <a:rPr lang="de-DE" smtClean="0"/>
              <a:pPr/>
              <a:t>82</a:t>
            </a:fld>
            <a:endParaRPr lang="de-DE" dirty="0"/>
          </a:p>
        </p:txBody>
      </p:sp>
      <p:sp>
        <p:nvSpPr>
          <p:cNvPr id="4" name="Text Placeholder 3">
            <a:extLst>
              <a:ext uri="{FF2B5EF4-FFF2-40B4-BE49-F238E27FC236}">
                <a16:creationId xmlns:a16="http://schemas.microsoft.com/office/drawing/2014/main" id="{8DDD30CB-0504-4ED4-BD54-C20D08BF3681}"/>
              </a:ext>
            </a:extLst>
          </p:cNvPr>
          <p:cNvSpPr>
            <a:spLocks noGrp="1"/>
          </p:cNvSpPr>
          <p:nvPr>
            <p:ph type="body" sz="quarter" idx="14"/>
          </p:nvPr>
        </p:nvSpPr>
        <p:spPr/>
        <p:txBody>
          <a:bodyPr/>
          <a:lstStyle/>
          <a:p>
            <a:pPr algn="l"/>
            <a:r>
              <a:rPr lang="en-GB" b="0" i="0" u="none" strike="noStrike" baseline="0" dirty="0"/>
              <a:t>(Hard/Soft) Competitive Learning</a:t>
            </a:r>
          </a:p>
          <a:p>
            <a:pPr algn="l"/>
            <a:endParaRPr lang="en-GB" b="0" i="0" u="none" strike="noStrike" baseline="0" dirty="0"/>
          </a:p>
          <a:p>
            <a:pPr algn="l"/>
            <a:r>
              <a:rPr lang="en-GB" b="0" i="0" u="none" strike="noStrike" baseline="0" dirty="0"/>
              <a:t>Learning Vector Quantization</a:t>
            </a:r>
          </a:p>
          <a:p>
            <a:pPr algn="l"/>
            <a:endParaRPr lang="en-GB" b="0" i="0" u="none" strike="noStrike" baseline="0" dirty="0"/>
          </a:p>
          <a:p>
            <a:pPr algn="l"/>
            <a:r>
              <a:rPr lang="en-GB" b="0" i="0" u="none" strike="noStrike" baseline="0" dirty="0"/>
              <a:t>Self Organizing Maps</a:t>
            </a:r>
          </a:p>
          <a:p>
            <a:pPr algn="l"/>
            <a:endParaRPr lang="en-GB" b="0" i="0" u="none" strike="noStrike" baseline="0" dirty="0"/>
          </a:p>
          <a:p>
            <a:pPr algn="l"/>
            <a:r>
              <a:rPr lang="en-GB" b="0" i="0" u="none" strike="noStrike" baseline="0" dirty="0"/>
              <a:t>Radial (and other) Basis Function Networks</a:t>
            </a:r>
          </a:p>
          <a:p>
            <a:pPr algn="l"/>
            <a:endParaRPr lang="en-GB" b="0" i="0" u="none" strike="noStrike" baseline="0" dirty="0"/>
          </a:p>
          <a:p>
            <a:pPr algn="l"/>
            <a:r>
              <a:rPr lang="en-GB" b="0" i="0" u="none" strike="noStrike" baseline="0" dirty="0"/>
              <a:t>Many connections to Kernel Methods and Support Vector Machines...</a:t>
            </a:r>
            <a:endParaRPr lang="en-GB" dirty="0"/>
          </a:p>
        </p:txBody>
      </p:sp>
      <p:sp>
        <p:nvSpPr>
          <p:cNvPr id="5" name="Footer Placeholder 4">
            <a:extLst>
              <a:ext uri="{FF2B5EF4-FFF2-40B4-BE49-F238E27FC236}">
                <a16:creationId xmlns:a16="http://schemas.microsoft.com/office/drawing/2014/main" id="{3188BA00-32F7-4BE3-8E77-381BADADDD4C}"/>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10150089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BE2E-8488-47F1-B2EC-219E2AE57563}"/>
              </a:ext>
            </a:extLst>
          </p:cNvPr>
          <p:cNvSpPr>
            <a:spLocks noGrp="1"/>
          </p:cNvSpPr>
          <p:nvPr>
            <p:ph type="title"/>
          </p:nvPr>
        </p:nvSpPr>
        <p:spPr/>
        <p:txBody>
          <a:bodyPr/>
          <a:lstStyle/>
          <a:p>
            <a:r>
              <a:rPr lang="de-DE"/>
              <a:t>Summary</a:t>
            </a:r>
            <a:endParaRPr lang="en-GB" dirty="0"/>
          </a:p>
        </p:txBody>
      </p:sp>
      <p:sp>
        <p:nvSpPr>
          <p:cNvPr id="3" name="Slide Number Placeholder 2">
            <a:extLst>
              <a:ext uri="{FF2B5EF4-FFF2-40B4-BE49-F238E27FC236}">
                <a16:creationId xmlns:a16="http://schemas.microsoft.com/office/drawing/2014/main" id="{EA86F884-48BB-4989-9A5F-087DE86AE53E}"/>
              </a:ext>
            </a:extLst>
          </p:cNvPr>
          <p:cNvSpPr>
            <a:spLocks noGrp="1"/>
          </p:cNvSpPr>
          <p:nvPr>
            <p:ph type="sldNum" sz="quarter" idx="13"/>
          </p:nvPr>
        </p:nvSpPr>
        <p:spPr/>
        <p:txBody>
          <a:bodyPr/>
          <a:lstStyle/>
          <a:p>
            <a:fld id="{15C29056-5AFA-7949-831A-3EC086771171}" type="slidenum">
              <a:rPr lang="de-DE" smtClean="0"/>
              <a:pPr/>
              <a:t>83</a:t>
            </a:fld>
            <a:endParaRPr lang="de-DE" dirty="0"/>
          </a:p>
        </p:txBody>
      </p:sp>
      <p:sp>
        <p:nvSpPr>
          <p:cNvPr id="4" name="Text Placeholder 3">
            <a:extLst>
              <a:ext uri="{FF2B5EF4-FFF2-40B4-BE49-F238E27FC236}">
                <a16:creationId xmlns:a16="http://schemas.microsoft.com/office/drawing/2014/main" id="{C67D3B34-F359-47EB-AFBA-7C7DB9ECAC0C}"/>
              </a:ext>
            </a:extLst>
          </p:cNvPr>
          <p:cNvSpPr>
            <a:spLocks noGrp="1"/>
          </p:cNvSpPr>
          <p:nvPr>
            <p:ph type="body" sz="quarter" idx="14"/>
          </p:nvPr>
        </p:nvSpPr>
        <p:spPr/>
        <p:txBody>
          <a:bodyPr/>
          <a:lstStyle/>
          <a:p>
            <a:pPr algn="l"/>
            <a:r>
              <a:rPr lang="en-GB" b="0" i="0" u="none" strike="noStrike" baseline="0" dirty="0"/>
              <a:t>What is a Perceptron?</a:t>
            </a:r>
          </a:p>
          <a:p>
            <a:pPr algn="l"/>
            <a:r>
              <a:rPr lang="en-GB" dirty="0"/>
              <a:t>W</a:t>
            </a:r>
            <a:r>
              <a:rPr lang="en-GB" b="0" i="0" u="none" strike="noStrike" baseline="0" dirty="0"/>
              <a:t>hy do we need MLPs?</a:t>
            </a:r>
          </a:p>
          <a:p>
            <a:pPr algn="l"/>
            <a:r>
              <a:rPr lang="en-GB" b="0" i="0" u="none" strike="noStrike" baseline="0" dirty="0"/>
              <a:t>The </a:t>
            </a:r>
            <a:r>
              <a:rPr lang="en-GB" b="0" i="0" u="none" strike="noStrike" baseline="0" dirty="0" err="1"/>
              <a:t>BackPropagation</a:t>
            </a:r>
            <a:r>
              <a:rPr lang="en-GB" b="0" i="0" u="none" strike="noStrike" baseline="0" dirty="0"/>
              <a:t> algorithm to train the hidden layers</a:t>
            </a:r>
          </a:p>
          <a:p>
            <a:pPr algn="l"/>
            <a:r>
              <a:rPr lang="en-GB" b="0" i="0" u="none" strike="noStrike" baseline="0" dirty="0"/>
              <a:t>Issues with MLPs and </a:t>
            </a:r>
            <a:r>
              <a:rPr lang="en-GB" b="0" i="0" u="none" strike="noStrike" baseline="0" dirty="0" err="1"/>
              <a:t>BackPropgation</a:t>
            </a:r>
            <a:endParaRPr lang="en-GB" b="0" i="0" u="none" strike="noStrike" baseline="0" dirty="0"/>
          </a:p>
          <a:p>
            <a:pPr algn="l"/>
            <a:r>
              <a:rPr lang="en-GB" dirty="0"/>
              <a:t>The autoencoder architecture</a:t>
            </a:r>
          </a:p>
        </p:txBody>
      </p:sp>
      <p:sp>
        <p:nvSpPr>
          <p:cNvPr id="5" name="Footer Placeholder 4">
            <a:extLst>
              <a:ext uri="{FF2B5EF4-FFF2-40B4-BE49-F238E27FC236}">
                <a16:creationId xmlns:a16="http://schemas.microsoft.com/office/drawing/2014/main" id="{98F7CD52-30AF-4F96-BF21-5ECC8AEF1769}"/>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3775086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KNIME Deep Learning </a:t>
            </a:r>
            <a:r>
              <a:rPr lang="en-GB" dirty="0" err="1"/>
              <a:t>Keras</a:t>
            </a:r>
            <a:r>
              <a:rPr lang="en-GB" dirty="0"/>
              <a:t> Extension</a:t>
            </a:r>
            <a:endParaRPr lang="en-US" dirty="0"/>
          </a:p>
        </p:txBody>
      </p:sp>
      <p:sp>
        <p:nvSpPr>
          <p:cNvPr id="3" name="Slide Number Placeholder 2"/>
          <p:cNvSpPr>
            <a:spLocks noGrp="1"/>
          </p:cNvSpPr>
          <p:nvPr>
            <p:ph type="sldNum" sz="quarter" idx="4"/>
          </p:nvPr>
        </p:nvSpPr>
        <p:spPr/>
        <p:txBody>
          <a:bodyPr/>
          <a:lstStyle/>
          <a:p>
            <a:fld id="{15C29056-5AFA-7949-831A-3EC086771171}" type="slidenum">
              <a:rPr lang="de-DE" smtClean="0"/>
              <a:pPr/>
              <a:t>84</a:t>
            </a:fld>
            <a:endParaRPr lang="de-DE" dirty="0"/>
          </a:p>
        </p:txBody>
      </p:sp>
      <p:sp>
        <p:nvSpPr>
          <p:cNvPr id="4" name="Footer Placeholder 3"/>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2463045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7CDC-5644-4826-9A57-60B232187077}"/>
              </a:ext>
            </a:extLst>
          </p:cNvPr>
          <p:cNvSpPr>
            <a:spLocks noGrp="1"/>
          </p:cNvSpPr>
          <p:nvPr>
            <p:ph type="title"/>
          </p:nvPr>
        </p:nvSpPr>
        <p:spPr/>
        <p:txBody>
          <a:bodyPr/>
          <a:lstStyle/>
          <a:p>
            <a:r>
              <a:rPr lang="de-DE" dirty="0"/>
              <a:t>Keras + KNIME</a:t>
            </a:r>
            <a:endParaRPr lang="en-GB" dirty="0"/>
          </a:p>
        </p:txBody>
      </p:sp>
      <p:sp>
        <p:nvSpPr>
          <p:cNvPr id="3" name="Slide Number Placeholder 2">
            <a:extLst>
              <a:ext uri="{FF2B5EF4-FFF2-40B4-BE49-F238E27FC236}">
                <a16:creationId xmlns:a16="http://schemas.microsoft.com/office/drawing/2014/main" id="{1EFC553C-9D32-4DE0-B5DB-32030CFE3877}"/>
              </a:ext>
            </a:extLst>
          </p:cNvPr>
          <p:cNvSpPr>
            <a:spLocks noGrp="1"/>
          </p:cNvSpPr>
          <p:nvPr>
            <p:ph type="sldNum" sz="quarter" idx="13"/>
          </p:nvPr>
        </p:nvSpPr>
        <p:spPr/>
        <p:txBody>
          <a:bodyPr/>
          <a:lstStyle/>
          <a:p>
            <a:fld id="{15C29056-5AFA-7949-831A-3EC086771171}" type="slidenum">
              <a:rPr lang="de-DE" smtClean="0"/>
              <a:pPr/>
              <a:t>85</a:t>
            </a:fld>
            <a:endParaRPr lang="de-DE" dirty="0"/>
          </a:p>
        </p:txBody>
      </p:sp>
      <p:sp>
        <p:nvSpPr>
          <p:cNvPr id="4" name="Text Placeholder 3">
            <a:extLst>
              <a:ext uri="{FF2B5EF4-FFF2-40B4-BE49-F238E27FC236}">
                <a16:creationId xmlns:a16="http://schemas.microsoft.com/office/drawing/2014/main" id="{EEFAEB7B-5056-47B2-85BF-AC90E2840688}"/>
              </a:ext>
            </a:extLst>
          </p:cNvPr>
          <p:cNvSpPr>
            <a:spLocks noGrp="1"/>
          </p:cNvSpPr>
          <p:nvPr>
            <p:ph type="body" sz="quarter" idx="14"/>
          </p:nvPr>
        </p:nvSpPr>
        <p:spPr>
          <a:xfrm>
            <a:off x="4211273" y="900000"/>
            <a:ext cx="4527552" cy="4307679"/>
          </a:xfrm>
        </p:spPr>
        <p:txBody>
          <a:bodyPr/>
          <a:lstStyle/>
          <a:p>
            <a:r>
              <a:rPr lang="de-DE" dirty="0"/>
              <a:t>KNIME Deep Learning Extension builds on top of the Keras Libraries</a:t>
            </a:r>
          </a:p>
          <a:p>
            <a:r>
              <a:rPr lang="de-DE" dirty="0"/>
              <a:t>The Keras libraries build on top of TensorFlow</a:t>
            </a:r>
          </a:p>
          <a:p>
            <a:r>
              <a:rPr lang="de-DE" dirty="0"/>
              <a:t>Deep Learning libraries from TensorFlow and Keras are accessible via Python ...</a:t>
            </a:r>
          </a:p>
          <a:p>
            <a:r>
              <a:rPr lang="de-DE" dirty="0"/>
              <a:t>... And KNIME with the Deep Learning Keras Integration.</a:t>
            </a:r>
          </a:p>
        </p:txBody>
      </p:sp>
      <p:sp>
        <p:nvSpPr>
          <p:cNvPr id="5" name="Footer Placeholder 4">
            <a:extLst>
              <a:ext uri="{FF2B5EF4-FFF2-40B4-BE49-F238E27FC236}">
                <a16:creationId xmlns:a16="http://schemas.microsoft.com/office/drawing/2014/main" id="{F8E5E610-2240-4414-96ED-CC7EB451BAF3}"/>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11" name="Picture 10" descr="A picture containing diagram&#10;&#10;Description automatically generated">
            <a:extLst>
              <a:ext uri="{FF2B5EF4-FFF2-40B4-BE49-F238E27FC236}">
                <a16:creationId xmlns:a16="http://schemas.microsoft.com/office/drawing/2014/main" id="{713AFAFC-3F86-40A9-B3F3-0285ECA6AE76}"/>
              </a:ext>
            </a:extLst>
          </p:cNvPr>
          <p:cNvPicPr>
            <a:picLocks noChangeAspect="1"/>
          </p:cNvPicPr>
          <p:nvPr/>
        </p:nvPicPr>
        <p:blipFill>
          <a:blip r:embed="rId2"/>
          <a:stretch>
            <a:fillRect/>
          </a:stretch>
        </p:blipFill>
        <p:spPr>
          <a:xfrm>
            <a:off x="602225" y="1150391"/>
            <a:ext cx="3340601" cy="3697908"/>
          </a:xfrm>
          <a:prstGeom prst="rect">
            <a:avLst/>
          </a:prstGeom>
        </p:spPr>
      </p:pic>
      <p:sp>
        <p:nvSpPr>
          <p:cNvPr id="12" name="Speech Bubble: Rectangle with Corners Rounded 11">
            <a:extLst>
              <a:ext uri="{FF2B5EF4-FFF2-40B4-BE49-F238E27FC236}">
                <a16:creationId xmlns:a16="http://schemas.microsoft.com/office/drawing/2014/main" id="{AFFFBB1D-9002-4803-81F6-CCB18D7ED49D}"/>
              </a:ext>
            </a:extLst>
          </p:cNvPr>
          <p:cNvSpPr/>
          <p:nvPr/>
        </p:nvSpPr>
        <p:spPr>
          <a:xfrm>
            <a:off x="2806116" y="1312877"/>
            <a:ext cx="1291906" cy="545284"/>
          </a:xfrm>
          <a:prstGeom prst="wedgeRoundRectCallout">
            <a:avLst>
              <a:gd name="adj1" fmla="val -65508"/>
              <a:gd name="adj2" fmla="val 14181"/>
              <a:gd name="adj3" fmla="val 16667"/>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0"/>
                <a:solidFill>
                  <a:schemeClr val="tx1"/>
                </a:solidFill>
              </a:rPr>
              <a:t>With KNIME GUI</a:t>
            </a:r>
            <a:endParaRPr lang="en-GB" dirty="0">
              <a:ln w="0"/>
              <a:solidFill>
                <a:schemeClr val="tx1"/>
              </a:solidFill>
            </a:endParaRPr>
          </a:p>
        </p:txBody>
      </p:sp>
    </p:spTree>
    <p:extLst>
      <p:ext uri="{BB962C8B-B14F-4D97-AF65-F5344CB8AC3E}">
        <p14:creationId xmlns:p14="http://schemas.microsoft.com/office/powerpoint/2010/main" val="3945991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4516" y="1044000"/>
            <a:ext cx="5484553" cy="646331"/>
          </a:xfrm>
        </p:spPr>
        <p:txBody>
          <a:bodyPr/>
          <a:lstStyle/>
          <a:p>
            <a:r>
              <a:rPr lang="en-GB" dirty="0"/>
              <a:t>Installation</a:t>
            </a:r>
            <a:endParaRPr lang="en-US" dirty="0"/>
          </a:p>
        </p:txBody>
      </p:sp>
      <p:sp>
        <p:nvSpPr>
          <p:cNvPr id="3" name="Slide Number Placeholder 2"/>
          <p:cNvSpPr>
            <a:spLocks noGrp="1"/>
          </p:cNvSpPr>
          <p:nvPr>
            <p:ph type="sldNum" sz="quarter" idx="4"/>
          </p:nvPr>
        </p:nvSpPr>
        <p:spPr/>
        <p:txBody>
          <a:bodyPr/>
          <a:lstStyle/>
          <a:p>
            <a:fld id="{15C29056-5AFA-7949-831A-3EC086771171}" type="slidenum">
              <a:rPr lang="de-DE" smtClean="0"/>
              <a:pPr/>
              <a:t>86</a:t>
            </a:fld>
            <a:endParaRPr lang="de-DE" dirty="0"/>
          </a:p>
        </p:txBody>
      </p:sp>
      <p:sp>
        <p:nvSpPr>
          <p:cNvPr id="4" name="Footer Placeholder 3"/>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537130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Installations</a:t>
            </a:r>
            <a:endParaRPr lang="en-US" dirty="0"/>
          </a:p>
        </p:txBody>
      </p:sp>
      <p:sp>
        <p:nvSpPr>
          <p:cNvPr id="3" name="Slide Number Placeholder 2"/>
          <p:cNvSpPr>
            <a:spLocks noGrp="1"/>
          </p:cNvSpPr>
          <p:nvPr>
            <p:ph type="sldNum" sz="quarter" idx="13"/>
          </p:nvPr>
        </p:nvSpPr>
        <p:spPr/>
        <p:txBody>
          <a:bodyPr/>
          <a:lstStyle/>
          <a:p>
            <a:fld id="{15C29056-5AFA-7949-831A-3EC086771171}" type="slidenum">
              <a:rPr lang="de-DE" smtClean="0"/>
              <a:pPr/>
              <a:t>87</a:t>
            </a:fld>
            <a:endParaRPr lang="de-DE" dirty="0"/>
          </a:p>
        </p:txBody>
      </p:sp>
      <p:sp>
        <p:nvSpPr>
          <p:cNvPr id="4" name="Text Placeholder 3"/>
          <p:cNvSpPr>
            <a:spLocks noGrp="1"/>
          </p:cNvSpPr>
          <p:nvPr>
            <p:ph type="body" sz="quarter" idx="14"/>
          </p:nvPr>
        </p:nvSpPr>
        <p:spPr>
          <a:xfrm>
            <a:off x="360000" y="900000"/>
            <a:ext cx="8319179" cy="4307679"/>
          </a:xfrm>
        </p:spPr>
        <p:txBody>
          <a:bodyPr vert="horz" lIns="0" tIns="0" rIns="0" bIns="0" rtlCol="0" anchor="t">
            <a:noAutofit/>
          </a:bodyPr>
          <a:lstStyle/>
          <a:p>
            <a:r>
              <a:rPr lang="en-GB" dirty="0">
                <a:latin typeface="Arial"/>
                <a:cs typeface="Arial"/>
              </a:rPr>
              <a:t>Deep Learning in KNIME Analytics Platform comes with a specific integration. Few simple steps are necessary to get it up and running.</a:t>
            </a:r>
          </a:p>
          <a:p>
            <a:endParaRPr lang="en-GB" dirty="0"/>
          </a:p>
          <a:p>
            <a:r>
              <a:rPr lang="en-GB" dirty="0"/>
              <a:t>On your machine:</a:t>
            </a:r>
          </a:p>
          <a:p>
            <a:pPr lvl="1"/>
            <a:r>
              <a:rPr lang="en-GB" sz="1800" b="1" dirty="0">
                <a:hlinkClick r:id="rId2"/>
              </a:rPr>
              <a:t>Anaconda</a:t>
            </a:r>
            <a:r>
              <a:rPr lang="en-GB" sz="1800" dirty="0"/>
              <a:t> with Python3 correctly installed</a:t>
            </a:r>
          </a:p>
          <a:p>
            <a:endParaRPr lang="en-GB" dirty="0"/>
          </a:p>
          <a:p>
            <a:r>
              <a:rPr lang="en-GB" dirty="0"/>
              <a:t>Extensions installed on KNIME Analytics Platform</a:t>
            </a:r>
          </a:p>
          <a:p>
            <a:pPr lvl="1"/>
            <a:r>
              <a:rPr lang="en-GB" sz="1800" b="1" dirty="0">
                <a:latin typeface="Arial"/>
                <a:cs typeface="Arial"/>
                <a:hlinkClick r:id="rId3"/>
              </a:rPr>
              <a:t>KNIME Deep Learning - Keras Integration</a:t>
            </a:r>
            <a:endParaRPr lang="en-GB" sz="1800" b="1" dirty="0">
              <a:latin typeface="Arial"/>
              <a:cs typeface="Arial"/>
            </a:endParaRPr>
          </a:p>
          <a:p>
            <a:pPr lvl="1"/>
            <a:r>
              <a:rPr lang="en-GB" sz="1800" b="1" dirty="0">
                <a:latin typeface="Arial"/>
                <a:cs typeface="Arial"/>
                <a:hlinkClick r:id="rId4"/>
              </a:rPr>
              <a:t>KNIME TensorFlow Integration</a:t>
            </a:r>
            <a:endParaRPr lang="en-GB" b="1" dirty="0">
              <a:latin typeface="Arial"/>
              <a:cs typeface="Arial"/>
            </a:endParaRPr>
          </a:p>
        </p:txBody>
      </p:sp>
      <p:sp>
        <p:nvSpPr>
          <p:cNvPr id="5" name="Footer Placeholder 4"/>
          <p:cNvSpPr>
            <a:spLocks noGrp="1"/>
          </p:cNvSpPr>
          <p:nvPr>
            <p:ph type="ftr" sz="quarter" idx="3"/>
          </p:nvPr>
        </p:nvSpPr>
        <p:spPr/>
        <p:txBody>
          <a:bodyPr/>
          <a:lstStyle/>
          <a:p>
            <a:r>
              <a:rPr lang="en"/>
              <a:t>Guide to Intelligent Data Science </a:t>
            </a:r>
            <a:r>
              <a:rPr lang="en" b="0"/>
              <a:t>Second Edition, 2020</a:t>
            </a:r>
            <a:endParaRPr lang="de-DE" b="0" dirty="0"/>
          </a:p>
        </p:txBody>
      </p:sp>
      <p:sp>
        <p:nvSpPr>
          <p:cNvPr id="8" name="Flowchart: Alternate Process 7"/>
          <p:cNvSpPr/>
          <p:nvPr/>
        </p:nvSpPr>
        <p:spPr>
          <a:xfrm>
            <a:off x="4439138" y="3944448"/>
            <a:ext cx="4502394" cy="1405104"/>
          </a:xfrm>
          <a:prstGeom prst="flowChartAlternateProcess">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NOTE: This is a just quick start guide to start using Deep Learning with your KNIME Analytics Platform. If you are experiencing issues or want to customize your installation, please refer to </a:t>
            </a:r>
            <a:r>
              <a:rPr lang="en-US" sz="1600" dirty="0">
                <a:solidFill>
                  <a:schemeClr val="tx1"/>
                </a:solidFill>
                <a:hlinkClick r:id="rId5"/>
              </a:rPr>
              <a:t>KNIME Deep Learning Integration Installation Guide</a:t>
            </a:r>
            <a:endParaRPr lang="en-US" sz="1600" dirty="0">
              <a:solidFill>
                <a:schemeClr val="tx1"/>
              </a:solidFill>
            </a:endParaRPr>
          </a:p>
        </p:txBody>
      </p:sp>
    </p:spTree>
    <p:extLst>
      <p:ext uri="{BB962C8B-B14F-4D97-AF65-F5344CB8AC3E}">
        <p14:creationId xmlns:p14="http://schemas.microsoft.com/office/powerpoint/2010/main" val="19511221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Installation of KNIME Extensions</a:t>
            </a:r>
            <a:endParaRPr lang="en-US" dirty="0"/>
          </a:p>
        </p:txBody>
      </p:sp>
      <p:sp>
        <p:nvSpPr>
          <p:cNvPr id="3" name="Slide Number Placeholder 2"/>
          <p:cNvSpPr>
            <a:spLocks noGrp="1"/>
          </p:cNvSpPr>
          <p:nvPr>
            <p:ph type="sldNum" sz="quarter" idx="13"/>
          </p:nvPr>
        </p:nvSpPr>
        <p:spPr/>
        <p:txBody>
          <a:bodyPr/>
          <a:lstStyle/>
          <a:p>
            <a:fld id="{15C29056-5AFA-7949-831A-3EC086771171}" type="slidenum">
              <a:rPr lang="de-DE" smtClean="0"/>
              <a:pPr/>
              <a:t>88</a:t>
            </a:fld>
            <a:endParaRPr lang="de-DE" dirty="0"/>
          </a:p>
        </p:txBody>
      </p:sp>
      <p:sp>
        <p:nvSpPr>
          <p:cNvPr id="10" name="Text Placeholder 9"/>
          <p:cNvSpPr>
            <a:spLocks noGrp="1"/>
          </p:cNvSpPr>
          <p:nvPr>
            <p:ph type="body" sz="quarter" idx="14"/>
          </p:nvPr>
        </p:nvSpPr>
        <p:spPr>
          <a:xfrm>
            <a:off x="5320665" y="1315050"/>
            <a:ext cx="3640500" cy="818559"/>
          </a:xfrm>
          <a:prstGeom prst="wedgeRoundRectCallout">
            <a:avLst>
              <a:gd name="adj1" fmla="val -15017"/>
              <a:gd name="adj2" fmla="val 18291"/>
              <a:gd name="adj3" fmla="val 16667"/>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 indent="0" algn="ctr">
              <a:buNone/>
            </a:pPr>
            <a:r>
              <a:rPr lang="en-GB" dirty="0">
                <a:solidFill>
                  <a:schemeClr val="tx1"/>
                </a:solidFill>
              </a:rPr>
              <a:t>Drag and drop the icon into the KNIME Workbench</a:t>
            </a:r>
          </a:p>
        </p:txBody>
      </p:sp>
      <p:sp>
        <p:nvSpPr>
          <p:cNvPr id="5" name="Footer Placeholder 4"/>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75" y="857362"/>
            <a:ext cx="5346456" cy="4192398"/>
          </a:xfrm>
          <a:prstGeom prst="rect">
            <a:avLst/>
          </a:prstGeom>
          <a:ln>
            <a:noFill/>
          </a:ln>
          <a:effectLst>
            <a:outerShdw blurRad="190500" algn="tl" rotWithShape="0">
              <a:srgbClr val="000000">
                <a:alpha val="70000"/>
              </a:srgbClr>
            </a:outerShdw>
          </a:effectLst>
        </p:spPr>
      </p:pic>
      <p:sp>
        <p:nvSpPr>
          <p:cNvPr id="9" name="Curved Down Arrow 8"/>
          <p:cNvSpPr/>
          <p:nvPr/>
        </p:nvSpPr>
        <p:spPr>
          <a:xfrm>
            <a:off x="3823335" y="3075940"/>
            <a:ext cx="1497330" cy="426720"/>
          </a:xfrm>
          <a:prstGeom prst="curved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9"/>
          <p:cNvSpPr txBox="1">
            <a:spLocks/>
          </p:cNvSpPr>
          <p:nvPr/>
        </p:nvSpPr>
        <p:spPr>
          <a:xfrm>
            <a:off x="5320665" y="2644409"/>
            <a:ext cx="3640500" cy="818559"/>
          </a:xfrm>
          <a:prstGeom prst="wedgeRoundRectCallout">
            <a:avLst>
              <a:gd name="adj1" fmla="val -11153"/>
              <a:gd name="adj2" fmla="val 39296"/>
              <a:gd name="adj3" fmla="val 16667"/>
            </a:avLst>
          </a:prstGeom>
          <a:solidFill>
            <a:schemeClr val="bg1"/>
          </a:solidFill>
          <a:ln w="19050" cap="flat" cmpd="sng" algn="ctr">
            <a:solidFill>
              <a:srgbClr val="92AEBC"/>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266700" indent="-260350" algn="l" defTabSz="685800" rtl="0" eaLnBrk="1" latinLnBrk="0" hangingPunct="1">
              <a:lnSpc>
                <a:spcPct val="100000"/>
              </a:lnSpc>
              <a:spcBef>
                <a:spcPts val="750"/>
              </a:spcBef>
              <a:buClr>
                <a:srgbClr val="92AEBC"/>
              </a:buClr>
              <a:buFont typeface="Symbol" pitchFamily="2" charset="2"/>
              <a:buChar char="-"/>
              <a:tabLst/>
              <a:defRPr sz="2000" b="0" i="0" kern="1200">
                <a:solidFill>
                  <a:schemeClr val="lt1"/>
                </a:solidFill>
                <a:latin typeface="+mn-lt"/>
                <a:ea typeface="+mn-ea"/>
                <a:cs typeface="+mn-cs"/>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1400" b="0" i="0" kern="1200">
                <a:solidFill>
                  <a:schemeClr val="lt1"/>
                </a:solidFill>
                <a:latin typeface="+mn-lt"/>
                <a:ea typeface="+mn-ea"/>
                <a:cs typeface="+mn-cs"/>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400" b="0" i="0" kern="1200">
                <a:solidFill>
                  <a:schemeClr val="lt1"/>
                </a:solidFill>
                <a:latin typeface="+mn-lt"/>
                <a:ea typeface="+mn-ea"/>
                <a:cs typeface="+mn-cs"/>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kern="1200">
                <a:solidFill>
                  <a:schemeClr val="lt1"/>
                </a:solidFill>
                <a:latin typeface="+mn-lt"/>
                <a:ea typeface="+mn-ea"/>
                <a:cs typeface="+mn-cs"/>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40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6350" indent="0" algn="ctr">
              <a:buFont typeface="Symbol" pitchFamily="2" charset="2"/>
              <a:buNone/>
            </a:pPr>
            <a:r>
              <a:rPr lang="en-GB" dirty="0">
                <a:solidFill>
                  <a:schemeClr val="tx1"/>
                </a:solidFill>
              </a:rPr>
              <a:t>A window will pop up asking to install the Extension</a:t>
            </a:r>
          </a:p>
        </p:txBody>
      </p:sp>
      <p:sp>
        <p:nvSpPr>
          <p:cNvPr id="12" name="Text Placeholder 9"/>
          <p:cNvSpPr txBox="1">
            <a:spLocks/>
          </p:cNvSpPr>
          <p:nvPr/>
        </p:nvSpPr>
        <p:spPr>
          <a:xfrm>
            <a:off x="5320665" y="3973768"/>
            <a:ext cx="3640500" cy="818559"/>
          </a:xfrm>
          <a:prstGeom prst="wedgeRoundRectCallout">
            <a:avLst>
              <a:gd name="adj1" fmla="val -11153"/>
              <a:gd name="adj2" fmla="val 39296"/>
              <a:gd name="adj3" fmla="val 16667"/>
            </a:avLst>
          </a:prstGeom>
          <a:solidFill>
            <a:schemeClr val="bg1"/>
          </a:solidFill>
          <a:ln w="19050" cap="flat" cmpd="sng" algn="ctr">
            <a:solidFill>
              <a:srgbClr val="92AEBC"/>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266700" indent="-260350" algn="l" defTabSz="685800" rtl="0" eaLnBrk="1" latinLnBrk="0" hangingPunct="1">
              <a:lnSpc>
                <a:spcPct val="100000"/>
              </a:lnSpc>
              <a:spcBef>
                <a:spcPts val="750"/>
              </a:spcBef>
              <a:buClr>
                <a:srgbClr val="92AEBC"/>
              </a:buClr>
              <a:buFont typeface="Symbol" pitchFamily="2" charset="2"/>
              <a:buChar char="-"/>
              <a:tabLst/>
              <a:defRPr sz="2000" b="0" i="0" kern="1200">
                <a:solidFill>
                  <a:schemeClr val="lt1"/>
                </a:solidFill>
                <a:latin typeface="+mn-lt"/>
                <a:ea typeface="+mn-ea"/>
                <a:cs typeface="+mn-cs"/>
              </a:defRPr>
            </a:lvl1pPr>
            <a:lvl2pPr marL="488950" indent="-222250" algn="l" defTabSz="685800" rtl="0" eaLnBrk="1" latinLnBrk="0" hangingPunct="1">
              <a:lnSpc>
                <a:spcPct val="100000"/>
              </a:lnSpc>
              <a:spcBef>
                <a:spcPts val="375"/>
              </a:spcBef>
              <a:buClr>
                <a:srgbClr val="92AEBC"/>
              </a:buClr>
              <a:buFont typeface="Symbol" pitchFamily="2" charset="2"/>
              <a:buChar char="-"/>
              <a:tabLst/>
              <a:defRPr sz="1400" b="0" i="0" kern="1200">
                <a:solidFill>
                  <a:schemeClr val="lt1"/>
                </a:solidFill>
                <a:latin typeface="+mn-lt"/>
                <a:ea typeface="+mn-ea"/>
                <a:cs typeface="+mn-cs"/>
              </a:defRPr>
            </a:lvl2pPr>
            <a:lvl3pPr marL="711200" indent="-222250" algn="l" defTabSz="685800" rtl="0" eaLnBrk="1" latinLnBrk="0" hangingPunct="1">
              <a:lnSpc>
                <a:spcPct val="100000"/>
              </a:lnSpc>
              <a:spcBef>
                <a:spcPts val="375"/>
              </a:spcBef>
              <a:buClr>
                <a:srgbClr val="92AEBC"/>
              </a:buClr>
              <a:buFont typeface="Symbol" pitchFamily="2" charset="2"/>
              <a:buChar char="-"/>
              <a:tabLst/>
              <a:defRPr sz="1400" b="0" i="0" kern="1200">
                <a:solidFill>
                  <a:schemeClr val="lt1"/>
                </a:solidFill>
                <a:latin typeface="+mn-lt"/>
                <a:ea typeface="+mn-ea"/>
                <a:cs typeface="+mn-cs"/>
              </a:defRPr>
            </a:lvl3pPr>
            <a:lvl4pPr marL="933450" marR="0" indent="-222250" algn="l" defTabSz="685800" rtl="0" eaLnBrk="1" fontAlgn="auto" latinLnBrk="0" hangingPunct="1">
              <a:lnSpc>
                <a:spcPct val="100000"/>
              </a:lnSpc>
              <a:spcBef>
                <a:spcPts val="375"/>
              </a:spcBef>
              <a:spcAft>
                <a:spcPts val="0"/>
              </a:spcAft>
              <a:buClr>
                <a:srgbClr val="92AEBC"/>
              </a:buClr>
              <a:buSzTx/>
              <a:buFont typeface="Symbol" pitchFamily="2" charset="2"/>
              <a:buChar char="-"/>
              <a:tabLst/>
              <a:defRPr sz="1400" kern="1200">
                <a:solidFill>
                  <a:schemeClr val="lt1"/>
                </a:solidFill>
                <a:latin typeface="+mn-lt"/>
                <a:ea typeface="+mn-ea"/>
                <a:cs typeface="+mn-cs"/>
              </a:defRPr>
            </a:lvl4pPr>
            <a:lvl5pPr marL="1155700" indent="-222250" algn="l" defTabSz="685800" rtl="0" eaLnBrk="1" latinLnBrk="0" hangingPunct="1">
              <a:lnSpc>
                <a:spcPct val="100000"/>
              </a:lnSpc>
              <a:spcBef>
                <a:spcPts val="375"/>
              </a:spcBef>
              <a:buClr>
                <a:srgbClr val="92AEBC"/>
              </a:buClr>
              <a:buFont typeface="Symbol" pitchFamily="2" charset="2"/>
              <a:buChar char="-"/>
              <a:tabLst/>
              <a:defRPr sz="140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60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60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60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6350" indent="0" algn="ctr">
              <a:buFont typeface="Symbol" pitchFamily="2" charset="2"/>
              <a:buNone/>
            </a:pPr>
            <a:r>
              <a:rPr lang="en-GB" dirty="0">
                <a:solidFill>
                  <a:schemeClr val="tx1"/>
                </a:solidFill>
              </a:rPr>
              <a:t>After installation you will be asked to restart KNIME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486" y="3617824"/>
            <a:ext cx="214179" cy="234384"/>
          </a:xfrm>
          <a:prstGeom prst="rect">
            <a:avLst/>
          </a:prstGeom>
        </p:spPr>
      </p:pic>
    </p:spTree>
    <p:extLst>
      <p:ext uri="{BB962C8B-B14F-4D97-AF65-F5344CB8AC3E}">
        <p14:creationId xmlns:p14="http://schemas.microsoft.com/office/powerpoint/2010/main" val="1464596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Configuration</a:t>
            </a:r>
            <a:endParaRPr lang="en-US" dirty="0"/>
          </a:p>
        </p:txBody>
      </p:sp>
      <p:sp>
        <p:nvSpPr>
          <p:cNvPr id="3" name="Slide Number Placeholder 2"/>
          <p:cNvSpPr>
            <a:spLocks noGrp="1"/>
          </p:cNvSpPr>
          <p:nvPr>
            <p:ph type="sldNum" sz="quarter" idx="13"/>
          </p:nvPr>
        </p:nvSpPr>
        <p:spPr/>
        <p:txBody>
          <a:bodyPr/>
          <a:lstStyle/>
          <a:p>
            <a:fld id="{15C29056-5AFA-7949-831A-3EC086771171}" type="slidenum">
              <a:rPr lang="de-DE" smtClean="0"/>
              <a:pPr/>
              <a:t>89</a:t>
            </a:fld>
            <a:endParaRPr lang="de-DE" dirty="0"/>
          </a:p>
        </p:txBody>
      </p:sp>
      <p:sp>
        <p:nvSpPr>
          <p:cNvPr id="4" name="Text Placeholder 3"/>
          <p:cNvSpPr>
            <a:spLocks noGrp="1"/>
          </p:cNvSpPr>
          <p:nvPr>
            <p:ph type="body" sz="quarter" idx="14"/>
          </p:nvPr>
        </p:nvSpPr>
        <p:spPr/>
        <p:txBody>
          <a:bodyPr vert="horz" lIns="0" tIns="0" rIns="0" bIns="0" rtlCol="0" anchor="t">
            <a:noAutofit/>
          </a:bodyPr>
          <a:lstStyle/>
          <a:p>
            <a:r>
              <a:rPr lang="en-GB" dirty="0"/>
              <a:t>Go to the Python Deep Learning Preference page located at</a:t>
            </a:r>
            <a:br>
              <a:rPr lang="en-GB" dirty="0"/>
            </a:br>
            <a:r>
              <a:rPr lang="en-GB" i="1" dirty="0"/>
              <a:t>File &gt; Preferences</a:t>
            </a:r>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latin typeface="Arial"/>
                <a:cs typeface="Arial"/>
              </a:rPr>
              <a:t>From the window that pops up, select </a:t>
            </a:r>
            <a:r>
              <a:rPr lang="en-GB" i="1" dirty="0">
                <a:latin typeface="Arial"/>
                <a:cs typeface="Arial"/>
              </a:rPr>
              <a:t>KNIME &gt; Python Deep Learning</a:t>
            </a:r>
            <a:r>
              <a:rPr lang="en-GB" dirty="0">
                <a:latin typeface="Arial"/>
                <a:cs typeface="Arial"/>
              </a:rPr>
              <a:t> from the list on the left.</a:t>
            </a:r>
          </a:p>
        </p:txBody>
      </p:sp>
      <p:sp>
        <p:nvSpPr>
          <p:cNvPr id="5" name="Footer Placeholder 4"/>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7" name="Picture 6"/>
          <p:cNvPicPr>
            <a:picLocks noChangeAspect="1"/>
          </p:cNvPicPr>
          <p:nvPr/>
        </p:nvPicPr>
        <p:blipFill>
          <a:blip r:embed="rId2"/>
          <a:stretch>
            <a:fillRect/>
          </a:stretch>
        </p:blipFill>
        <p:spPr>
          <a:xfrm>
            <a:off x="3059388" y="1346845"/>
            <a:ext cx="3099135" cy="29983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9260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9F92-0045-C445-8B92-83C31D8DD5B7}"/>
              </a:ext>
            </a:extLst>
          </p:cNvPr>
          <p:cNvSpPr>
            <a:spLocks noGrp="1"/>
          </p:cNvSpPr>
          <p:nvPr>
            <p:ph type="title"/>
          </p:nvPr>
        </p:nvSpPr>
        <p:spPr/>
        <p:txBody>
          <a:bodyPr/>
          <a:lstStyle/>
          <a:p>
            <a:r>
              <a:rPr lang="en-US" dirty="0"/>
              <a:t>Biological Neuron</a:t>
            </a:r>
          </a:p>
        </p:txBody>
      </p:sp>
      <p:sp>
        <p:nvSpPr>
          <p:cNvPr id="3" name="Content Placeholder 2">
            <a:extLst>
              <a:ext uri="{FF2B5EF4-FFF2-40B4-BE49-F238E27FC236}">
                <a16:creationId xmlns:a16="http://schemas.microsoft.com/office/drawing/2014/main" id="{5BADA255-72AA-934E-8D8A-47920101D488}"/>
              </a:ext>
            </a:extLst>
          </p:cNvPr>
          <p:cNvSpPr>
            <a:spLocks noGrp="1"/>
          </p:cNvSpPr>
          <p:nvPr>
            <p:ph sz="half" idx="1"/>
          </p:nvPr>
        </p:nvSpPr>
        <p:spPr>
          <a:xfrm>
            <a:off x="132914" y="916857"/>
            <a:ext cx="3884240" cy="398206"/>
          </a:xfrm>
        </p:spPr>
        <p:txBody>
          <a:bodyPr>
            <a:normAutofit/>
          </a:bodyPr>
          <a:lstStyle/>
          <a:p>
            <a:pPr marL="0" indent="0" algn="ctr">
              <a:buNone/>
            </a:pPr>
            <a:r>
              <a:rPr lang="en-US" sz="2000" dirty="0"/>
              <a:t>Biological Neuron </a:t>
            </a:r>
          </a:p>
        </p:txBody>
      </p:sp>
      <p:sp>
        <p:nvSpPr>
          <p:cNvPr id="4" name="Content Placeholder 3">
            <a:extLst>
              <a:ext uri="{FF2B5EF4-FFF2-40B4-BE49-F238E27FC236}">
                <a16:creationId xmlns:a16="http://schemas.microsoft.com/office/drawing/2014/main" id="{D2318030-B918-4542-9784-A7CCB9D70385}"/>
              </a:ext>
            </a:extLst>
          </p:cNvPr>
          <p:cNvSpPr>
            <a:spLocks noGrp="1"/>
          </p:cNvSpPr>
          <p:nvPr>
            <p:ph sz="half" idx="2"/>
          </p:nvPr>
        </p:nvSpPr>
        <p:spPr>
          <a:xfrm>
            <a:off x="4797196" y="896119"/>
            <a:ext cx="3884240" cy="398206"/>
          </a:xfrm>
        </p:spPr>
        <p:txBody>
          <a:bodyPr>
            <a:normAutofit/>
          </a:bodyPr>
          <a:lstStyle/>
          <a:p>
            <a:pPr marL="0" indent="0" algn="ctr">
              <a:buNone/>
            </a:pPr>
            <a:r>
              <a:rPr lang="en-US" sz="2000" dirty="0"/>
              <a:t>Biological Neural Networks</a:t>
            </a:r>
          </a:p>
        </p:txBody>
      </p:sp>
      <p:pic>
        <p:nvPicPr>
          <p:cNvPr id="8" name="Picture 7" descr="A close up of a logo&#10;&#10;Description automatically generated">
            <a:extLst>
              <a:ext uri="{FF2B5EF4-FFF2-40B4-BE49-F238E27FC236}">
                <a16:creationId xmlns:a16="http://schemas.microsoft.com/office/drawing/2014/main" id="{7DEE249D-FF6E-C740-93E8-571DD9FF5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05" y="1486940"/>
            <a:ext cx="1983659" cy="1038865"/>
          </a:xfrm>
          <a:prstGeom prst="rect">
            <a:avLst/>
          </a:prstGeom>
        </p:spPr>
      </p:pic>
      <p:pic>
        <p:nvPicPr>
          <p:cNvPr id="7" name="Picture 6">
            <a:extLst>
              <a:ext uri="{FF2B5EF4-FFF2-40B4-BE49-F238E27FC236}">
                <a16:creationId xmlns:a16="http://schemas.microsoft.com/office/drawing/2014/main" id="{6780F4E9-ED19-46F0-94DB-99E8E7137EEE}"/>
              </a:ext>
            </a:extLst>
          </p:cNvPr>
          <p:cNvPicPr>
            <a:picLocks noChangeAspect="1"/>
          </p:cNvPicPr>
          <p:nvPr/>
        </p:nvPicPr>
        <p:blipFill>
          <a:blip r:embed="rId4"/>
          <a:stretch>
            <a:fillRect/>
          </a:stretch>
        </p:blipFill>
        <p:spPr>
          <a:xfrm>
            <a:off x="5139363" y="1813198"/>
            <a:ext cx="3380130" cy="2462109"/>
          </a:xfrm>
          <a:prstGeom prst="rect">
            <a:avLst/>
          </a:prstGeom>
        </p:spPr>
      </p:pic>
      <p:pic>
        <p:nvPicPr>
          <p:cNvPr id="10" name="Picture 9" descr="A close up of a map&#10;&#10;Description automatically generated">
            <a:extLst>
              <a:ext uri="{FF2B5EF4-FFF2-40B4-BE49-F238E27FC236}">
                <a16:creationId xmlns:a16="http://schemas.microsoft.com/office/drawing/2014/main" id="{7FBD2761-F384-4928-88BD-D938CE3B26D4}"/>
              </a:ext>
            </a:extLst>
          </p:cNvPr>
          <p:cNvPicPr>
            <a:picLocks noChangeAspect="1"/>
          </p:cNvPicPr>
          <p:nvPr/>
        </p:nvPicPr>
        <p:blipFill>
          <a:blip r:embed="rId5"/>
          <a:stretch>
            <a:fillRect/>
          </a:stretch>
        </p:blipFill>
        <p:spPr>
          <a:xfrm>
            <a:off x="1006016" y="2901274"/>
            <a:ext cx="2413257" cy="2313948"/>
          </a:xfrm>
          <a:prstGeom prst="rect">
            <a:avLst/>
          </a:prstGeom>
        </p:spPr>
      </p:pic>
      <p:sp>
        <p:nvSpPr>
          <p:cNvPr id="11" name="Fußzeilenplatzhalter 3">
            <a:extLst>
              <a:ext uri="{FF2B5EF4-FFF2-40B4-BE49-F238E27FC236}">
                <a16:creationId xmlns:a16="http://schemas.microsoft.com/office/drawing/2014/main" id="{3038D155-696E-394D-AC74-0C0A4611EA6C}"/>
              </a:ext>
            </a:extLst>
          </p:cNvPr>
          <p:cNvSpPr txBox="1">
            <a:spLocks/>
          </p:cNvSpPr>
          <p:nvPr/>
        </p:nvSpPr>
        <p:spPr>
          <a:xfrm>
            <a:off x="360000" y="5491424"/>
            <a:ext cx="4011206" cy="238704"/>
          </a:xfrm>
          <a:prstGeom prst="rect">
            <a:avLst/>
          </a:prstGeom>
        </p:spPr>
        <p:txBody>
          <a:bodyPr vert="horz" lIns="0" tIns="0" rIns="0" bIns="0" rtlCol="0" anchor="ctr"/>
          <a:lstStyle>
            <a:defPPr>
              <a:defRPr lang="en-US"/>
            </a:defPPr>
            <a:lvl1pPr marL="0" algn="l" defTabSz="457200" rtl="0" eaLnBrk="1" latinLnBrk="0" hangingPunct="1">
              <a:defRPr sz="700" b="1" i="0" kern="1200">
                <a:solidFill>
                  <a:schemeClr val="tx1"/>
                </a:solidFill>
                <a:latin typeface="Arial" panose="020B0604020202020204" pitchFamily="34" charset="0"/>
                <a:ea typeface="Arial" panose="020B05030304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a:t>Guide to Intelligent Data Science </a:t>
            </a:r>
            <a:r>
              <a:rPr lang="en" b="0"/>
              <a:t>Second Edition, 2020</a:t>
            </a:r>
            <a:endParaRPr lang="de-DE" b="0" dirty="0"/>
          </a:p>
        </p:txBody>
      </p:sp>
      <p:sp>
        <p:nvSpPr>
          <p:cNvPr id="5" name="Slide Number Placeholder 4"/>
          <p:cNvSpPr>
            <a:spLocks noGrp="1"/>
          </p:cNvSpPr>
          <p:nvPr>
            <p:ph type="sldNum" sz="quarter" idx="15"/>
          </p:nvPr>
        </p:nvSpPr>
        <p:spPr/>
        <p:txBody>
          <a:bodyPr/>
          <a:lstStyle/>
          <a:p>
            <a:fld id="{15C29056-5AFA-7949-831A-3EC086771171}" type="slidenum">
              <a:rPr lang="de-DE" smtClean="0"/>
              <a:pPr/>
              <a:t>9</a:t>
            </a:fld>
            <a:endParaRPr lang="de-DE" dirty="0"/>
          </a:p>
        </p:txBody>
      </p:sp>
    </p:spTree>
    <p:extLst>
      <p:ext uri="{BB962C8B-B14F-4D97-AF65-F5344CB8AC3E}">
        <p14:creationId xmlns:p14="http://schemas.microsoft.com/office/powerpoint/2010/main" val="3496507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Configuration</a:t>
            </a:r>
            <a:endParaRPr lang="en-US" dirty="0"/>
          </a:p>
        </p:txBody>
      </p:sp>
      <p:sp>
        <p:nvSpPr>
          <p:cNvPr id="3" name="Slide Number Placeholder 2"/>
          <p:cNvSpPr>
            <a:spLocks noGrp="1"/>
          </p:cNvSpPr>
          <p:nvPr>
            <p:ph type="sldNum" sz="quarter" idx="13"/>
          </p:nvPr>
        </p:nvSpPr>
        <p:spPr/>
        <p:txBody>
          <a:bodyPr/>
          <a:lstStyle/>
          <a:p>
            <a:fld id="{15C29056-5AFA-7949-831A-3EC086771171}" type="slidenum">
              <a:rPr lang="de-DE" smtClean="0"/>
              <a:pPr/>
              <a:t>90</a:t>
            </a:fld>
            <a:endParaRPr lang="de-DE" dirty="0"/>
          </a:p>
        </p:txBody>
      </p:sp>
      <p:sp>
        <p:nvSpPr>
          <p:cNvPr id="5" name="Footer Placeholder 4"/>
          <p:cNvSpPr>
            <a:spLocks noGrp="1"/>
          </p:cNvSpPr>
          <p:nvPr>
            <p:ph type="ftr" sz="quarter" idx="3"/>
          </p:nvPr>
        </p:nvSpPr>
        <p:spPr/>
        <p:txBody>
          <a:bodyPr/>
          <a:lstStyle/>
          <a:p>
            <a:r>
              <a:rPr lang="en"/>
              <a:t>Guide to Intelligent Data Science </a:t>
            </a:r>
            <a:r>
              <a:rPr lang="en" b="0"/>
              <a:t>Second Edition, 2020</a:t>
            </a:r>
            <a:endParaRPr lang="de-DE" b="0" dirty="0"/>
          </a:p>
        </p:txBody>
      </p:sp>
      <p:sp>
        <p:nvSpPr>
          <p:cNvPr id="10" name="Flowchart: Alternate Process 9"/>
          <p:cNvSpPr/>
          <p:nvPr/>
        </p:nvSpPr>
        <p:spPr>
          <a:xfrm>
            <a:off x="5923280" y="4262120"/>
            <a:ext cx="3032760" cy="950490"/>
          </a:xfrm>
          <a:prstGeom prst="flowChartAlternateProcess">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rPr>
              <a:t>NOTE: You can also select an existing Python Deep Learning environment from the drop down menu, if you have already set up one</a:t>
            </a:r>
          </a:p>
        </p:txBody>
      </p:sp>
      <p:pic>
        <p:nvPicPr>
          <p:cNvPr id="4" name="Picture 3"/>
          <p:cNvPicPr>
            <a:picLocks noChangeAspect="1"/>
          </p:cNvPicPr>
          <p:nvPr/>
        </p:nvPicPr>
        <p:blipFill>
          <a:blip r:embed="rId2"/>
          <a:srcRect/>
          <a:stretch/>
        </p:blipFill>
        <p:spPr>
          <a:xfrm>
            <a:off x="396405" y="797541"/>
            <a:ext cx="4528802" cy="4499678"/>
          </a:xfrm>
          <a:prstGeom prst="rect">
            <a:avLst/>
          </a:prstGeom>
        </p:spPr>
      </p:pic>
      <p:sp>
        <p:nvSpPr>
          <p:cNvPr id="8" name="Rounded Rectangular Callout 7"/>
          <p:cNvSpPr/>
          <p:nvPr/>
        </p:nvSpPr>
        <p:spPr>
          <a:xfrm>
            <a:off x="4531587" y="1127418"/>
            <a:ext cx="4073637" cy="628650"/>
          </a:xfrm>
          <a:prstGeom prst="wedgeRoundRectCallout">
            <a:avLst>
              <a:gd name="adj1" fmla="val -70198"/>
              <a:gd name="adj2" fmla="val 188804"/>
              <a:gd name="adj3" fmla="val 16667"/>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Provide the path to the folder containing your Anaconda installation</a:t>
            </a:r>
          </a:p>
        </p:txBody>
      </p:sp>
      <p:sp>
        <p:nvSpPr>
          <p:cNvPr id="9" name="Rounded Rectangular Callout 8"/>
          <p:cNvSpPr/>
          <p:nvPr/>
        </p:nvSpPr>
        <p:spPr>
          <a:xfrm>
            <a:off x="5448300" y="2209800"/>
            <a:ext cx="3290525" cy="1135380"/>
          </a:xfrm>
          <a:prstGeom prst="wedgeRoundRectCallout">
            <a:avLst>
              <a:gd name="adj1" fmla="val -75839"/>
              <a:gd name="adj2" fmla="val 33815"/>
              <a:gd name="adj3" fmla="val 16667"/>
            </a:avLst>
          </a:prstGeom>
          <a:solidFill>
            <a:schemeClr val="bg1"/>
          </a:solid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on </a:t>
            </a:r>
            <a:r>
              <a:rPr lang="en-US" b="1" dirty="0">
                <a:solidFill>
                  <a:schemeClr val="tx1"/>
                </a:solidFill>
              </a:rPr>
              <a:t>New Environment </a:t>
            </a:r>
            <a:r>
              <a:rPr lang="en-US" dirty="0">
                <a:solidFill>
                  <a:schemeClr val="tx1"/>
                </a:solidFill>
              </a:rPr>
              <a:t>to set up a new ready-to-go environment containing all the required dependencies</a:t>
            </a:r>
            <a:r>
              <a:rPr lang="en-GB"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31214316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Configuration</a:t>
            </a:r>
            <a:endParaRPr lang="en-US" dirty="0"/>
          </a:p>
        </p:txBody>
      </p:sp>
      <p:sp>
        <p:nvSpPr>
          <p:cNvPr id="3" name="Slide Number Placeholder 2"/>
          <p:cNvSpPr>
            <a:spLocks noGrp="1"/>
          </p:cNvSpPr>
          <p:nvPr>
            <p:ph type="sldNum" sz="quarter" idx="13"/>
          </p:nvPr>
        </p:nvSpPr>
        <p:spPr/>
        <p:txBody>
          <a:bodyPr/>
          <a:lstStyle/>
          <a:p>
            <a:fld id="{15C29056-5AFA-7949-831A-3EC086771171}" type="slidenum">
              <a:rPr lang="de-DE" smtClean="0"/>
              <a:pPr/>
              <a:t>91</a:t>
            </a:fld>
            <a:endParaRPr lang="de-DE" dirty="0"/>
          </a:p>
        </p:txBody>
      </p:sp>
      <p:sp>
        <p:nvSpPr>
          <p:cNvPr id="4" name="Text Placeholder 3"/>
          <p:cNvSpPr>
            <a:spLocks noGrp="1"/>
          </p:cNvSpPr>
          <p:nvPr>
            <p:ph type="body" sz="quarter" idx="14"/>
          </p:nvPr>
        </p:nvSpPr>
        <p:spPr>
          <a:xfrm>
            <a:off x="4629332" y="900000"/>
            <a:ext cx="4109493" cy="4307679"/>
          </a:xfrm>
        </p:spPr>
        <p:txBody>
          <a:bodyPr/>
          <a:lstStyle/>
          <a:p>
            <a:r>
              <a:rPr lang="en-GB" dirty="0"/>
              <a:t>Provide a name for the new environment</a:t>
            </a:r>
          </a:p>
          <a:p>
            <a:r>
              <a:rPr lang="en-GB" dirty="0"/>
              <a:t>Choose if you want to create a new CPU or GPU environment</a:t>
            </a:r>
          </a:p>
          <a:p>
            <a:r>
              <a:rPr lang="en-GB" dirty="0"/>
              <a:t>This creates a new </a:t>
            </a:r>
            <a:r>
              <a:rPr lang="en-GB" i="1" dirty="0" err="1"/>
              <a:t>conda</a:t>
            </a:r>
            <a:r>
              <a:rPr lang="en-GB" dirty="0"/>
              <a:t> environment containing all required Python Deep Learning dependencies</a:t>
            </a:r>
            <a:endParaRPr lang="en-US" dirty="0"/>
          </a:p>
        </p:txBody>
      </p:sp>
      <p:sp>
        <p:nvSpPr>
          <p:cNvPr id="5" name="Footer Placeholder 4"/>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75" y="1295255"/>
            <a:ext cx="4032081" cy="3208166"/>
          </a:xfrm>
          <a:prstGeom prst="rect">
            <a:avLst/>
          </a:prstGeom>
          <a:ln>
            <a:noFill/>
          </a:ln>
          <a:effectLst>
            <a:outerShdw blurRad="190500" algn="tl" rotWithShape="0">
              <a:srgbClr val="000000">
                <a:alpha val="70000"/>
              </a:srgbClr>
            </a:outerShdw>
          </a:effectLst>
        </p:spPr>
      </p:pic>
      <p:sp>
        <p:nvSpPr>
          <p:cNvPr id="7" name="Flowchart: Alternate Process 6"/>
          <p:cNvSpPr/>
          <p:nvPr/>
        </p:nvSpPr>
        <p:spPr>
          <a:xfrm>
            <a:off x="4892040" y="3848100"/>
            <a:ext cx="3713184" cy="1295400"/>
          </a:xfrm>
          <a:prstGeom prst="flowChartAlternateProcess">
            <a:avLst/>
          </a:prstGeom>
          <a:noFill/>
          <a:ln w="19050">
            <a:solidFill>
              <a:srgbClr val="92A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Only choose GPU if you have a </a:t>
            </a:r>
            <a:r>
              <a:rPr lang="en-US" sz="1600" dirty="0" err="1">
                <a:solidFill>
                  <a:schemeClr val="tx1"/>
                </a:solidFill>
              </a:rPr>
              <a:t>TensorFlow</a:t>
            </a:r>
            <a:r>
              <a:rPr lang="en-US" sz="1600" dirty="0">
                <a:solidFill>
                  <a:schemeClr val="tx1"/>
                </a:solidFill>
              </a:rPr>
              <a:t> compatible GPU available. More information about Python Deep Learning GPU support can be found </a:t>
            </a:r>
            <a:r>
              <a:rPr lang="en-US" sz="1600" dirty="0">
                <a:solidFill>
                  <a:schemeClr val="tx1"/>
                </a:solidFill>
                <a:hlinkClick r:id="rId3"/>
              </a:rPr>
              <a:t>here</a:t>
            </a:r>
            <a:endParaRPr lang="en-US" sz="1600" dirty="0">
              <a:solidFill>
                <a:schemeClr val="tx1"/>
              </a:solidFill>
            </a:endParaRPr>
          </a:p>
        </p:txBody>
      </p:sp>
    </p:spTree>
    <p:extLst>
      <p:ext uri="{BB962C8B-B14F-4D97-AF65-F5344CB8AC3E}">
        <p14:creationId xmlns:p14="http://schemas.microsoft.com/office/powerpoint/2010/main" val="1118597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4516" y="1044000"/>
            <a:ext cx="5484553" cy="646331"/>
          </a:xfrm>
        </p:spPr>
        <p:txBody>
          <a:bodyPr/>
          <a:lstStyle/>
          <a:p>
            <a:r>
              <a:rPr lang="en-GB" dirty="0"/>
              <a:t>Deep Learning Nodes</a:t>
            </a:r>
            <a:endParaRPr lang="en-US" dirty="0"/>
          </a:p>
        </p:txBody>
      </p:sp>
      <p:sp>
        <p:nvSpPr>
          <p:cNvPr id="3" name="Slide Number Placeholder 2"/>
          <p:cNvSpPr>
            <a:spLocks noGrp="1"/>
          </p:cNvSpPr>
          <p:nvPr>
            <p:ph type="sldNum" sz="quarter" idx="4"/>
          </p:nvPr>
        </p:nvSpPr>
        <p:spPr/>
        <p:txBody>
          <a:bodyPr/>
          <a:lstStyle/>
          <a:p>
            <a:fld id="{15C29056-5AFA-7949-831A-3EC086771171}" type="slidenum">
              <a:rPr lang="de-DE" smtClean="0"/>
              <a:pPr/>
              <a:t>92</a:t>
            </a:fld>
            <a:endParaRPr lang="de-DE" dirty="0"/>
          </a:p>
        </p:txBody>
      </p:sp>
      <p:sp>
        <p:nvSpPr>
          <p:cNvPr id="4" name="Footer Placeholder 3"/>
          <p:cNvSpPr>
            <a:spLocks noGrp="1"/>
          </p:cNvSpPr>
          <p:nvPr>
            <p:ph type="ftr" sz="quarter" idx="3"/>
          </p:nvPr>
        </p:nvSpPr>
        <p:spPr/>
        <p:txBody>
          <a:bodyPr/>
          <a:lstStyle/>
          <a:p>
            <a:r>
              <a:rPr lang="en"/>
              <a:t>Guide to Intelligent Data Science </a:t>
            </a:r>
            <a:r>
              <a:rPr lang="en" b="0"/>
              <a:t>Second Edition, 2020</a:t>
            </a:r>
            <a:endParaRPr lang="de-DE" b="0" dirty="0"/>
          </a:p>
        </p:txBody>
      </p:sp>
    </p:spTree>
    <p:extLst>
      <p:ext uri="{BB962C8B-B14F-4D97-AF65-F5344CB8AC3E}">
        <p14:creationId xmlns:p14="http://schemas.microsoft.com/office/powerpoint/2010/main" val="30012591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8E95-F9CB-8549-ABFF-3B8A925CB50C}"/>
              </a:ext>
            </a:extLst>
          </p:cNvPr>
          <p:cNvSpPr>
            <a:spLocks noGrp="1"/>
          </p:cNvSpPr>
          <p:nvPr>
            <p:ph type="title"/>
          </p:nvPr>
        </p:nvSpPr>
        <p:spPr/>
        <p:txBody>
          <a:bodyPr/>
          <a:lstStyle/>
          <a:p>
            <a:r>
              <a:rPr lang="en-US" dirty="0"/>
              <a:t>Layer Overview (optional)</a:t>
            </a:r>
          </a:p>
        </p:txBody>
      </p:sp>
      <p:sp>
        <p:nvSpPr>
          <p:cNvPr id="3" name="Slide Number Placeholder 2">
            <a:extLst>
              <a:ext uri="{FF2B5EF4-FFF2-40B4-BE49-F238E27FC236}">
                <a16:creationId xmlns:a16="http://schemas.microsoft.com/office/drawing/2014/main" id="{123DC923-359C-C946-81DE-A63C892AA382}"/>
              </a:ext>
            </a:extLst>
          </p:cNvPr>
          <p:cNvSpPr>
            <a:spLocks noGrp="1"/>
          </p:cNvSpPr>
          <p:nvPr>
            <p:ph type="sldNum" sz="quarter" idx="13"/>
          </p:nvPr>
        </p:nvSpPr>
        <p:spPr/>
        <p:txBody>
          <a:bodyPr/>
          <a:lstStyle/>
          <a:p>
            <a:fld id="{15C29056-5AFA-7949-831A-3EC086771171}" type="slidenum">
              <a:rPr lang="de-DE" smtClean="0"/>
              <a:pPr/>
              <a:t>93</a:t>
            </a:fld>
            <a:endParaRPr lang="de-DE" dirty="0"/>
          </a:p>
        </p:txBody>
      </p:sp>
      <p:sp>
        <p:nvSpPr>
          <p:cNvPr id="5" name="Footer Placeholder 4">
            <a:extLst>
              <a:ext uri="{FF2B5EF4-FFF2-40B4-BE49-F238E27FC236}">
                <a16:creationId xmlns:a16="http://schemas.microsoft.com/office/drawing/2014/main" id="{DED73493-27F3-EC4E-86A7-230584D312A8}"/>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Content Placeholder 5">
            <a:extLst>
              <a:ext uri="{FF2B5EF4-FFF2-40B4-BE49-F238E27FC236}">
                <a16:creationId xmlns:a16="http://schemas.microsoft.com/office/drawing/2014/main" id="{339E06F2-D7F6-E64E-875B-D40C3599E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15" y="1194592"/>
            <a:ext cx="2730500" cy="3251200"/>
          </a:xfrm>
          <a:prstGeom prst="rect">
            <a:avLst/>
          </a:prstGeom>
        </p:spPr>
      </p:pic>
      <p:pic>
        <p:nvPicPr>
          <p:cNvPr id="7" name="Picture 6">
            <a:extLst>
              <a:ext uri="{FF2B5EF4-FFF2-40B4-BE49-F238E27FC236}">
                <a16:creationId xmlns:a16="http://schemas.microsoft.com/office/drawing/2014/main" id="{55DBDCAF-C707-C343-BC81-0EFEC9C17A82}"/>
              </a:ext>
            </a:extLst>
          </p:cNvPr>
          <p:cNvPicPr>
            <a:picLocks noChangeAspect="1"/>
          </p:cNvPicPr>
          <p:nvPr/>
        </p:nvPicPr>
        <p:blipFill rotWithShape="1">
          <a:blip r:embed="rId3">
            <a:extLst>
              <a:ext uri="{28A0092B-C50C-407E-A947-70E740481C1C}">
                <a14:useLocalDpi xmlns:a14="http://schemas.microsoft.com/office/drawing/2010/main" val="0"/>
              </a:ext>
            </a:extLst>
          </a:blip>
          <a:srcRect t="4626"/>
          <a:stretch/>
        </p:blipFill>
        <p:spPr>
          <a:xfrm>
            <a:off x="2973615" y="897479"/>
            <a:ext cx="2077038" cy="981301"/>
          </a:xfrm>
          <a:prstGeom prst="rect">
            <a:avLst/>
          </a:prstGeom>
        </p:spPr>
      </p:pic>
      <p:pic>
        <p:nvPicPr>
          <p:cNvPr id="8" name="Picture 7">
            <a:extLst>
              <a:ext uri="{FF2B5EF4-FFF2-40B4-BE49-F238E27FC236}">
                <a16:creationId xmlns:a16="http://schemas.microsoft.com/office/drawing/2014/main" id="{AA4903ED-69D2-A448-889E-3D7333621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120" y="2000064"/>
            <a:ext cx="2577066" cy="2634762"/>
          </a:xfrm>
          <a:prstGeom prst="rect">
            <a:avLst/>
          </a:prstGeom>
        </p:spPr>
      </p:pic>
      <p:pic>
        <p:nvPicPr>
          <p:cNvPr id="9" name="Picture 8">
            <a:extLst>
              <a:ext uri="{FF2B5EF4-FFF2-40B4-BE49-F238E27FC236}">
                <a16:creationId xmlns:a16="http://schemas.microsoft.com/office/drawing/2014/main" id="{A341E452-93DD-F243-950F-E78941396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508" y="897479"/>
            <a:ext cx="2298204" cy="1817408"/>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9429A7F1-6C6B-1046-BB1A-59C1B7577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5854" y="2820192"/>
            <a:ext cx="2519370" cy="2182813"/>
          </a:xfrm>
          <a:prstGeom prst="rect">
            <a:avLst/>
          </a:prstGeom>
        </p:spPr>
      </p:pic>
    </p:spTree>
    <p:extLst>
      <p:ext uri="{BB962C8B-B14F-4D97-AF65-F5344CB8AC3E}">
        <p14:creationId xmlns:p14="http://schemas.microsoft.com/office/powerpoint/2010/main" val="6367877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5DFC-6CE2-3745-9D2C-24A6BBDB8741}"/>
              </a:ext>
            </a:extLst>
          </p:cNvPr>
          <p:cNvSpPr>
            <a:spLocks noGrp="1"/>
          </p:cNvSpPr>
          <p:nvPr>
            <p:ph type="title"/>
          </p:nvPr>
        </p:nvSpPr>
        <p:spPr/>
        <p:txBody>
          <a:bodyPr/>
          <a:lstStyle/>
          <a:p>
            <a:r>
              <a:rPr lang="en-US" dirty="0" err="1"/>
              <a:t>Keras</a:t>
            </a:r>
            <a:r>
              <a:rPr lang="en-US" dirty="0"/>
              <a:t> Input Layer</a:t>
            </a:r>
          </a:p>
        </p:txBody>
      </p:sp>
      <p:sp>
        <p:nvSpPr>
          <p:cNvPr id="3" name="Slide Number Placeholder 2">
            <a:extLst>
              <a:ext uri="{FF2B5EF4-FFF2-40B4-BE49-F238E27FC236}">
                <a16:creationId xmlns:a16="http://schemas.microsoft.com/office/drawing/2014/main" id="{F9A14727-3B94-DB4D-BFE4-2562CE67EEFB}"/>
              </a:ext>
            </a:extLst>
          </p:cNvPr>
          <p:cNvSpPr>
            <a:spLocks noGrp="1"/>
          </p:cNvSpPr>
          <p:nvPr>
            <p:ph type="sldNum" sz="quarter" idx="13"/>
          </p:nvPr>
        </p:nvSpPr>
        <p:spPr/>
        <p:txBody>
          <a:bodyPr/>
          <a:lstStyle/>
          <a:p>
            <a:fld id="{15C29056-5AFA-7949-831A-3EC086771171}" type="slidenum">
              <a:rPr lang="de-DE" smtClean="0"/>
              <a:pPr/>
              <a:t>94</a:t>
            </a:fld>
            <a:endParaRPr lang="de-DE" dirty="0"/>
          </a:p>
        </p:txBody>
      </p:sp>
      <p:sp>
        <p:nvSpPr>
          <p:cNvPr id="4" name="Text Placeholder 3">
            <a:extLst>
              <a:ext uri="{FF2B5EF4-FFF2-40B4-BE49-F238E27FC236}">
                <a16:creationId xmlns:a16="http://schemas.microsoft.com/office/drawing/2014/main" id="{84F969CE-D42F-4445-977D-14DAC5A54D5B}"/>
              </a:ext>
            </a:extLst>
          </p:cNvPr>
          <p:cNvSpPr>
            <a:spLocks noGrp="1"/>
          </p:cNvSpPr>
          <p:nvPr>
            <p:ph type="body" sz="quarter" idx="14"/>
          </p:nvPr>
        </p:nvSpPr>
        <p:spPr/>
        <p:txBody>
          <a:bodyPr/>
          <a:lstStyle/>
          <a:p>
            <a:r>
              <a:rPr lang="en-US" dirty="0"/>
              <a:t>Allows to define the input shape</a:t>
            </a:r>
          </a:p>
          <a:p>
            <a:r>
              <a:rPr lang="en-US" dirty="0"/>
              <a:t>Use [</a:t>
            </a:r>
            <a:r>
              <a:rPr lang="en-US" dirty="0" err="1"/>
              <a:t>x,y</a:t>
            </a:r>
            <a:r>
              <a:rPr lang="en-US" dirty="0"/>
              <a:t>] for sequential data</a:t>
            </a:r>
          </a:p>
          <a:p>
            <a:pPr lvl="1"/>
            <a:r>
              <a:rPr lang="en-US" dirty="0"/>
              <a:t>x = sequence length</a:t>
            </a:r>
          </a:p>
          <a:p>
            <a:pPr lvl="1"/>
            <a:r>
              <a:rPr lang="en-US" dirty="0"/>
              <a:t>y = dimension of one element in the sequence</a:t>
            </a:r>
          </a:p>
        </p:txBody>
      </p:sp>
      <p:sp>
        <p:nvSpPr>
          <p:cNvPr id="5" name="Footer Placeholder 4">
            <a:extLst>
              <a:ext uri="{FF2B5EF4-FFF2-40B4-BE49-F238E27FC236}">
                <a16:creationId xmlns:a16="http://schemas.microsoft.com/office/drawing/2014/main" id="{26B3993A-1E13-084D-8EFF-AADA16BC9AA4}"/>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Content Placeholder 5">
            <a:extLst>
              <a:ext uri="{FF2B5EF4-FFF2-40B4-BE49-F238E27FC236}">
                <a16:creationId xmlns:a16="http://schemas.microsoft.com/office/drawing/2014/main" id="{3250D7E8-4450-AB41-AF9D-10CD14D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672" y="3268823"/>
            <a:ext cx="1346200" cy="990600"/>
          </a:xfrm>
          <a:prstGeom prst="rect">
            <a:avLst/>
          </a:prstGeom>
        </p:spPr>
      </p:pic>
      <p:pic>
        <p:nvPicPr>
          <p:cNvPr id="7" name="Picture 6">
            <a:extLst>
              <a:ext uri="{FF2B5EF4-FFF2-40B4-BE49-F238E27FC236}">
                <a16:creationId xmlns:a16="http://schemas.microsoft.com/office/drawing/2014/main" id="{DDE17B8B-682B-4D41-970C-D46E7BFF49DF}"/>
              </a:ext>
            </a:extLst>
          </p:cNvPr>
          <p:cNvPicPr>
            <a:picLocks noChangeAspect="1"/>
          </p:cNvPicPr>
          <p:nvPr/>
        </p:nvPicPr>
        <p:blipFill rotWithShape="1">
          <a:blip r:embed="rId3">
            <a:extLst>
              <a:ext uri="{28A0092B-C50C-407E-A947-70E740481C1C}">
                <a14:useLocalDpi xmlns:a14="http://schemas.microsoft.com/office/drawing/2010/main" val="0"/>
              </a:ext>
            </a:extLst>
          </a:blip>
          <a:srcRect l="67342" t="21604" b="19597"/>
          <a:stretch/>
        </p:blipFill>
        <p:spPr>
          <a:xfrm>
            <a:off x="4886692" y="507321"/>
            <a:ext cx="4161151" cy="5523005"/>
          </a:xfrm>
          <a:prstGeom prst="rect">
            <a:avLst/>
          </a:prstGeom>
        </p:spPr>
      </p:pic>
      <p:sp>
        <p:nvSpPr>
          <p:cNvPr id="8" name="Rectangle: Rounded Corners 7">
            <a:extLst>
              <a:ext uri="{FF2B5EF4-FFF2-40B4-BE49-F238E27FC236}">
                <a16:creationId xmlns:a16="http://schemas.microsoft.com/office/drawing/2014/main" id="{29064ECA-001D-4B1E-A696-5A3139672171}"/>
              </a:ext>
            </a:extLst>
          </p:cNvPr>
          <p:cNvSpPr/>
          <p:nvPr/>
        </p:nvSpPr>
        <p:spPr>
          <a:xfrm>
            <a:off x="5889072" y="1983996"/>
            <a:ext cx="1237376" cy="26844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29854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7E09-39BB-804B-9447-37B132AB5F89}"/>
              </a:ext>
            </a:extLst>
          </p:cNvPr>
          <p:cNvSpPr>
            <a:spLocks noGrp="1"/>
          </p:cNvSpPr>
          <p:nvPr>
            <p:ph type="title"/>
          </p:nvPr>
        </p:nvSpPr>
        <p:spPr/>
        <p:txBody>
          <a:bodyPr/>
          <a:lstStyle/>
          <a:p>
            <a:r>
              <a:rPr lang="en-US" dirty="0" err="1"/>
              <a:t>Keras</a:t>
            </a:r>
            <a:r>
              <a:rPr lang="en-US" dirty="0"/>
              <a:t> Dense Layer </a:t>
            </a:r>
          </a:p>
        </p:txBody>
      </p:sp>
      <p:sp>
        <p:nvSpPr>
          <p:cNvPr id="3" name="Slide Number Placeholder 2">
            <a:extLst>
              <a:ext uri="{FF2B5EF4-FFF2-40B4-BE49-F238E27FC236}">
                <a16:creationId xmlns:a16="http://schemas.microsoft.com/office/drawing/2014/main" id="{A85CE44C-3A91-F243-B8E6-DF5EA2D1B446}"/>
              </a:ext>
            </a:extLst>
          </p:cNvPr>
          <p:cNvSpPr>
            <a:spLocks noGrp="1"/>
          </p:cNvSpPr>
          <p:nvPr>
            <p:ph type="sldNum" sz="quarter" idx="13"/>
          </p:nvPr>
        </p:nvSpPr>
        <p:spPr/>
        <p:txBody>
          <a:bodyPr/>
          <a:lstStyle/>
          <a:p>
            <a:fld id="{15C29056-5AFA-7949-831A-3EC086771171}" type="slidenum">
              <a:rPr lang="de-DE" smtClean="0"/>
              <a:pPr/>
              <a:t>95</a:t>
            </a:fld>
            <a:endParaRPr lang="de-DE" dirty="0"/>
          </a:p>
        </p:txBody>
      </p:sp>
      <p:sp>
        <p:nvSpPr>
          <p:cNvPr id="4" name="Text Placeholder 3">
            <a:extLst>
              <a:ext uri="{FF2B5EF4-FFF2-40B4-BE49-F238E27FC236}">
                <a16:creationId xmlns:a16="http://schemas.microsoft.com/office/drawing/2014/main" id="{CEC78A00-F146-CA47-BA37-84DAD480C093}"/>
              </a:ext>
            </a:extLst>
          </p:cNvPr>
          <p:cNvSpPr>
            <a:spLocks noGrp="1"/>
          </p:cNvSpPr>
          <p:nvPr>
            <p:ph type="body" sz="quarter" idx="14"/>
          </p:nvPr>
        </p:nvSpPr>
        <p:spPr>
          <a:xfrm>
            <a:off x="360001" y="900000"/>
            <a:ext cx="3808588" cy="4307679"/>
          </a:xfrm>
        </p:spPr>
        <p:txBody>
          <a:bodyPr/>
          <a:lstStyle/>
          <a:p>
            <a:r>
              <a:rPr lang="en-US" dirty="0"/>
              <a:t>Important settings</a:t>
            </a:r>
          </a:p>
          <a:p>
            <a:pPr lvl="1"/>
            <a:r>
              <a:rPr lang="en-US" dirty="0"/>
              <a:t>Number of Units</a:t>
            </a:r>
          </a:p>
          <a:p>
            <a:pPr lvl="1"/>
            <a:r>
              <a:rPr lang="en-US" dirty="0"/>
              <a:t>Selection of the activation function</a:t>
            </a:r>
          </a:p>
          <a:p>
            <a:r>
              <a:rPr lang="en-US" dirty="0"/>
              <a:t>Regularization support</a:t>
            </a:r>
          </a:p>
          <a:p>
            <a:r>
              <a:rPr lang="en-US" dirty="0"/>
              <a:t>Can be used as hidden layer and as output layer</a:t>
            </a:r>
          </a:p>
          <a:p>
            <a:r>
              <a:rPr lang="en-US" dirty="0"/>
              <a:t>Tip: Add Name prefix if used as output layer</a:t>
            </a:r>
          </a:p>
          <a:p>
            <a:pPr marL="6350" indent="0">
              <a:buNone/>
            </a:pPr>
            <a:endParaRPr lang="en-US" dirty="0"/>
          </a:p>
        </p:txBody>
      </p:sp>
      <p:sp>
        <p:nvSpPr>
          <p:cNvPr id="5" name="Footer Placeholder 4">
            <a:extLst>
              <a:ext uri="{FF2B5EF4-FFF2-40B4-BE49-F238E27FC236}">
                <a16:creationId xmlns:a16="http://schemas.microsoft.com/office/drawing/2014/main" id="{96729344-8921-C74E-AC76-177C19A70094}"/>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Picture 5" descr="A picture containing table&#10;&#10;Description automatically generated">
            <a:extLst>
              <a:ext uri="{FF2B5EF4-FFF2-40B4-BE49-F238E27FC236}">
                <a16:creationId xmlns:a16="http://schemas.microsoft.com/office/drawing/2014/main" id="{B39E4EBC-2D6A-5745-B938-A5012901003B}"/>
              </a:ext>
            </a:extLst>
          </p:cNvPr>
          <p:cNvPicPr>
            <a:picLocks noChangeAspect="1"/>
          </p:cNvPicPr>
          <p:nvPr/>
        </p:nvPicPr>
        <p:blipFill rotWithShape="1">
          <a:blip r:embed="rId2">
            <a:extLst>
              <a:ext uri="{28A0092B-C50C-407E-A947-70E740481C1C}">
                <a14:useLocalDpi xmlns:a14="http://schemas.microsoft.com/office/drawing/2010/main" val="0"/>
              </a:ext>
            </a:extLst>
          </a:blip>
          <a:srcRect l="51202" r="2082"/>
          <a:stretch/>
        </p:blipFill>
        <p:spPr>
          <a:xfrm>
            <a:off x="3783137" y="4357200"/>
            <a:ext cx="927576" cy="68528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255919F-8003-7541-8194-268CDD45FE1D}"/>
              </a:ext>
            </a:extLst>
          </p:cNvPr>
          <p:cNvPicPr>
            <a:picLocks noChangeAspect="1"/>
          </p:cNvPicPr>
          <p:nvPr/>
        </p:nvPicPr>
        <p:blipFill rotWithShape="1">
          <a:blip r:embed="rId3">
            <a:extLst>
              <a:ext uri="{28A0092B-C50C-407E-A947-70E740481C1C}">
                <a14:useLocalDpi xmlns:a14="http://schemas.microsoft.com/office/drawing/2010/main" val="0"/>
              </a:ext>
            </a:extLst>
          </a:blip>
          <a:srcRect l="40722" t="4851" b="11150"/>
          <a:stretch/>
        </p:blipFill>
        <p:spPr>
          <a:xfrm>
            <a:off x="3949131" y="515567"/>
            <a:ext cx="3855835" cy="3713773"/>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903B5A88-45F7-0F41-B196-0FAA214F18E1}"/>
              </a:ext>
            </a:extLst>
          </p:cNvPr>
          <p:cNvPicPr>
            <a:picLocks noChangeAspect="1"/>
          </p:cNvPicPr>
          <p:nvPr/>
        </p:nvPicPr>
        <p:blipFill rotWithShape="1">
          <a:blip r:embed="rId4">
            <a:extLst>
              <a:ext uri="{28A0092B-C50C-407E-A947-70E740481C1C}">
                <a14:useLocalDpi xmlns:a14="http://schemas.microsoft.com/office/drawing/2010/main" val="0"/>
              </a:ext>
            </a:extLst>
          </a:blip>
          <a:srcRect l="42564" t="5250" b="10751"/>
          <a:stretch/>
        </p:blipFill>
        <p:spPr>
          <a:xfrm>
            <a:off x="5360864" y="1777652"/>
            <a:ext cx="3736071" cy="3713772"/>
          </a:xfrm>
          <a:prstGeom prst="rect">
            <a:avLst/>
          </a:prstGeom>
        </p:spPr>
      </p:pic>
      <p:sp>
        <p:nvSpPr>
          <p:cNvPr id="9" name="Rectangle: Rounded Corners 8">
            <a:extLst>
              <a:ext uri="{FF2B5EF4-FFF2-40B4-BE49-F238E27FC236}">
                <a16:creationId xmlns:a16="http://schemas.microsoft.com/office/drawing/2014/main" id="{AF4659D0-3784-4223-A776-43A02B7604CD}"/>
              </a:ext>
            </a:extLst>
          </p:cNvPr>
          <p:cNvSpPr/>
          <p:nvPr/>
        </p:nvSpPr>
        <p:spPr>
          <a:xfrm>
            <a:off x="4572000" y="1379989"/>
            <a:ext cx="2994870" cy="11325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4823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72AE-B7AF-AD46-866B-5106317A4B5C}"/>
              </a:ext>
            </a:extLst>
          </p:cNvPr>
          <p:cNvSpPr>
            <a:spLocks noGrp="1"/>
          </p:cNvSpPr>
          <p:nvPr>
            <p:ph type="title"/>
          </p:nvPr>
        </p:nvSpPr>
        <p:spPr/>
        <p:txBody>
          <a:bodyPr/>
          <a:lstStyle/>
          <a:p>
            <a:r>
              <a:rPr lang="en-US" dirty="0"/>
              <a:t>Simple Network Example</a:t>
            </a:r>
          </a:p>
        </p:txBody>
      </p:sp>
      <p:sp>
        <p:nvSpPr>
          <p:cNvPr id="3" name="Slide Number Placeholder 2">
            <a:extLst>
              <a:ext uri="{FF2B5EF4-FFF2-40B4-BE49-F238E27FC236}">
                <a16:creationId xmlns:a16="http://schemas.microsoft.com/office/drawing/2014/main" id="{57A8F045-F7E9-3E42-A86B-B6CE17BA4260}"/>
              </a:ext>
            </a:extLst>
          </p:cNvPr>
          <p:cNvSpPr>
            <a:spLocks noGrp="1"/>
          </p:cNvSpPr>
          <p:nvPr>
            <p:ph type="sldNum" sz="quarter" idx="13"/>
          </p:nvPr>
        </p:nvSpPr>
        <p:spPr/>
        <p:txBody>
          <a:bodyPr/>
          <a:lstStyle/>
          <a:p>
            <a:fld id="{15C29056-5AFA-7949-831A-3EC086771171}" type="slidenum">
              <a:rPr lang="de-DE" smtClean="0"/>
              <a:pPr/>
              <a:t>96</a:t>
            </a:fld>
            <a:endParaRPr lang="de-DE" dirty="0"/>
          </a:p>
        </p:txBody>
      </p:sp>
      <p:sp>
        <p:nvSpPr>
          <p:cNvPr id="5" name="Footer Placeholder 4">
            <a:extLst>
              <a:ext uri="{FF2B5EF4-FFF2-40B4-BE49-F238E27FC236}">
                <a16:creationId xmlns:a16="http://schemas.microsoft.com/office/drawing/2014/main" id="{C7C2C589-CB03-4145-AFD5-A9997DF1837F}"/>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Picture 5">
            <a:extLst>
              <a:ext uri="{FF2B5EF4-FFF2-40B4-BE49-F238E27FC236}">
                <a16:creationId xmlns:a16="http://schemas.microsoft.com/office/drawing/2014/main" id="{2C3B18D8-2E09-D141-8BFA-03A526977F5B}"/>
              </a:ext>
            </a:extLst>
          </p:cNvPr>
          <p:cNvPicPr>
            <a:picLocks noChangeAspect="1"/>
          </p:cNvPicPr>
          <p:nvPr/>
        </p:nvPicPr>
        <p:blipFill rotWithShape="1">
          <a:blip r:embed="rId2">
            <a:extLst>
              <a:ext uri="{28A0092B-C50C-407E-A947-70E740481C1C}">
                <a14:useLocalDpi xmlns:a14="http://schemas.microsoft.com/office/drawing/2010/main" val="0"/>
              </a:ext>
            </a:extLst>
          </a:blip>
          <a:srcRect l="63541" t="23883" b="29268"/>
          <a:stretch/>
        </p:blipFill>
        <p:spPr>
          <a:xfrm>
            <a:off x="2642899" y="2245550"/>
            <a:ext cx="3494077" cy="3212976"/>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F3B21B2B-8F9B-C142-982D-D5236A42DE32}"/>
              </a:ext>
            </a:extLst>
          </p:cNvPr>
          <p:cNvPicPr>
            <a:picLocks noChangeAspect="1"/>
          </p:cNvPicPr>
          <p:nvPr/>
        </p:nvPicPr>
        <p:blipFill rotWithShape="1">
          <a:blip r:embed="rId3">
            <a:extLst>
              <a:ext uri="{28A0092B-C50C-407E-A947-70E740481C1C}">
                <a14:useLocalDpi xmlns:a14="http://schemas.microsoft.com/office/drawing/2010/main" val="0"/>
              </a:ext>
            </a:extLst>
          </a:blip>
          <a:srcRect l="65047" t="23845" b="29304"/>
          <a:stretch/>
        </p:blipFill>
        <p:spPr>
          <a:xfrm>
            <a:off x="124154" y="2278447"/>
            <a:ext cx="3174812" cy="3212977"/>
          </a:xfrm>
          <a:prstGeom prst="rect">
            <a:avLst/>
          </a:prstGeom>
        </p:spPr>
      </p:pic>
      <p:pic>
        <p:nvPicPr>
          <p:cNvPr id="8" name="Content Placeholder 21" descr="A screenshot of a cell phone&#10;&#10;Description automatically generated">
            <a:extLst>
              <a:ext uri="{FF2B5EF4-FFF2-40B4-BE49-F238E27FC236}">
                <a16:creationId xmlns:a16="http://schemas.microsoft.com/office/drawing/2014/main" id="{ECBA6F9D-AC57-9D4B-8BDF-DAA8A0999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568" y="844129"/>
            <a:ext cx="6120680" cy="1792091"/>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FA0F6315-9659-D641-A66C-5BDBC544A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923" y="2412644"/>
            <a:ext cx="3494077" cy="2944581"/>
          </a:xfrm>
          <a:prstGeom prst="rect">
            <a:avLst/>
          </a:prstGeom>
        </p:spPr>
      </p:pic>
    </p:spTree>
    <p:extLst>
      <p:ext uri="{BB962C8B-B14F-4D97-AF65-F5344CB8AC3E}">
        <p14:creationId xmlns:p14="http://schemas.microsoft.com/office/powerpoint/2010/main" val="14852223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4435-5CC0-E944-B12E-BCA387D20297}"/>
              </a:ext>
            </a:extLst>
          </p:cNvPr>
          <p:cNvSpPr>
            <a:spLocks noGrp="1"/>
          </p:cNvSpPr>
          <p:nvPr>
            <p:ph type="title"/>
          </p:nvPr>
        </p:nvSpPr>
        <p:spPr/>
        <p:txBody>
          <a:bodyPr/>
          <a:lstStyle/>
          <a:p>
            <a:r>
              <a:rPr lang="en-US" dirty="0" err="1"/>
              <a:t>Keras</a:t>
            </a:r>
            <a:r>
              <a:rPr lang="en-US" dirty="0"/>
              <a:t> Network Learner – Input Data Tab</a:t>
            </a:r>
          </a:p>
        </p:txBody>
      </p:sp>
      <p:sp>
        <p:nvSpPr>
          <p:cNvPr id="3" name="Slide Number Placeholder 2">
            <a:extLst>
              <a:ext uri="{FF2B5EF4-FFF2-40B4-BE49-F238E27FC236}">
                <a16:creationId xmlns:a16="http://schemas.microsoft.com/office/drawing/2014/main" id="{118C9043-52C7-D749-89A6-C2514B6930A3}"/>
              </a:ext>
            </a:extLst>
          </p:cNvPr>
          <p:cNvSpPr>
            <a:spLocks noGrp="1"/>
          </p:cNvSpPr>
          <p:nvPr>
            <p:ph type="sldNum" sz="quarter" idx="13"/>
          </p:nvPr>
        </p:nvSpPr>
        <p:spPr/>
        <p:txBody>
          <a:bodyPr/>
          <a:lstStyle/>
          <a:p>
            <a:fld id="{15C29056-5AFA-7949-831A-3EC086771171}" type="slidenum">
              <a:rPr lang="de-DE" smtClean="0"/>
              <a:pPr/>
              <a:t>97</a:t>
            </a:fld>
            <a:endParaRPr lang="de-DE" dirty="0"/>
          </a:p>
        </p:txBody>
      </p:sp>
      <p:sp>
        <p:nvSpPr>
          <p:cNvPr id="4" name="Text Placeholder 3">
            <a:extLst>
              <a:ext uri="{FF2B5EF4-FFF2-40B4-BE49-F238E27FC236}">
                <a16:creationId xmlns:a16="http://schemas.microsoft.com/office/drawing/2014/main" id="{D73A6AFA-CAE3-B84A-8584-A7D58C48AE89}"/>
              </a:ext>
            </a:extLst>
          </p:cNvPr>
          <p:cNvSpPr>
            <a:spLocks noGrp="1"/>
          </p:cNvSpPr>
          <p:nvPr>
            <p:ph type="body" sz="quarter" idx="14"/>
          </p:nvPr>
        </p:nvSpPr>
        <p:spPr>
          <a:xfrm>
            <a:off x="360000" y="900000"/>
            <a:ext cx="8350047" cy="4307679"/>
          </a:xfrm>
        </p:spPr>
        <p:txBody>
          <a:bodyPr/>
          <a:lstStyle/>
          <a:p>
            <a:r>
              <a:rPr lang="en-US" dirty="0"/>
              <a:t>Select input columns for the network and correct conversion</a:t>
            </a:r>
          </a:p>
          <a:p>
            <a:r>
              <a:rPr lang="en-US" dirty="0"/>
              <a:t>Conversion ”From Collection of Number (integer) to One-Hot Vector” can be used to transform index encoding to one-hot encoding</a:t>
            </a:r>
          </a:p>
        </p:txBody>
      </p:sp>
      <p:sp>
        <p:nvSpPr>
          <p:cNvPr id="5" name="Footer Placeholder 4">
            <a:extLst>
              <a:ext uri="{FF2B5EF4-FFF2-40B4-BE49-F238E27FC236}">
                <a16:creationId xmlns:a16="http://schemas.microsoft.com/office/drawing/2014/main" id="{3962034E-9440-8546-8B42-A785E213AE85}"/>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Picture 5" descr="A picture containing drawing, table&#10;&#10;Description automatically generated">
            <a:extLst>
              <a:ext uri="{FF2B5EF4-FFF2-40B4-BE49-F238E27FC236}">
                <a16:creationId xmlns:a16="http://schemas.microsoft.com/office/drawing/2014/main" id="{0C55BC95-6F57-984D-9F4E-BE2F3190B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45" y="3162327"/>
            <a:ext cx="1231900" cy="1168400"/>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8EE55D76-48A6-2842-BDBF-617F8910C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251" y="1929917"/>
            <a:ext cx="5127485" cy="3680859"/>
          </a:xfrm>
          <a:prstGeom prst="rect">
            <a:avLst/>
          </a:prstGeom>
        </p:spPr>
      </p:pic>
      <p:sp>
        <p:nvSpPr>
          <p:cNvPr id="8" name="Rectangle: Rounded Corners 7">
            <a:extLst>
              <a:ext uri="{FF2B5EF4-FFF2-40B4-BE49-F238E27FC236}">
                <a16:creationId xmlns:a16="http://schemas.microsoft.com/office/drawing/2014/main" id="{1B702A36-40CE-4E6C-B277-9A2E94EED1E6}"/>
              </a:ext>
            </a:extLst>
          </p:cNvPr>
          <p:cNvSpPr/>
          <p:nvPr/>
        </p:nvSpPr>
        <p:spPr>
          <a:xfrm>
            <a:off x="3854741" y="2982287"/>
            <a:ext cx="2994870" cy="26844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41871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E0C0-471B-F84E-BA3A-BDDF28DAAE47}"/>
              </a:ext>
            </a:extLst>
          </p:cNvPr>
          <p:cNvSpPr>
            <a:spLocks noGrp="1"/>
          </p:cNvSpPr>
          <p:nvPr>
            <p:ph type="title"/>
          </p:nvPr>
        </p:nvSpPr>
        <p:spPr/>
        <p:txBody>
          <a:bodyPr/>
          <a:lstStyle/>
          <a:p>
            <a:r>
              <a:rPr lang="en-US" dirty="0" err="1"/>
              <a:t>Keras</a:t>
            </a:r>
            <a:r>
              <a:rPr lang="en-US" dirty="0"/>
              <a:t> Network Learner – Target Data</a:t>
            </a:r>
          </a:p>
        </p:txBody>
      </p:sp>
      <p:sp>
        <p:nvSpPr>
          <p:cNvPr id="3" name="Slide Number Placeholder 2">
            <a:extLst>
              <a:ext uri="{FF2B5EF4-FFF2-40B4-BE49-F238E27FC236}">
                <a16:creationId xmlns:a16="http://schemas.microsoft.com/office/drawing/2014/main" id="{274F0156-49B5-314E-9F75-87F19147D933}"/>
              </a:ext>
            </a:extLst>
          </p:cNvPr>
          <p:cNvSpPr>
            <a:spLocks noGrp="1"/>
          </p:cNvSpPr>
          <p:nvPr>
            <p:ph type="sldNum" sz="quarter" idx="13"/>
          </p:nvPr>
        </p:nvSpPr>
        <p:spPr/>
        <p:txBody>
          <a:bodyPr/>
          <a:lstStyle/>
          <a:p>
            <a:fld id="{15C29056-5AFA-7949-831A-3EC086771171}" type="slidenum">
              <a:rPr lang="de-DE" smtClean="0"/>
              <a:pPr/>
              <a:t>98</a:t>
            </a:fld>
            <a:endParaRPr lang="de-DE" dirty="0"/>
          </a:p>
        </p:txBody>
      </p:sp>
      <p:sp>
        <p:nvSpPr>
          <p:cNvPr id="4" name="Text Placeholder 3">
            <a:extLst>
              <a:ext uri="{FF2B5EF4-FFF2-40B4-BE49-F238E27FC236}">
                <a16:creationId xmlns:a16="http://schemas.microsoft.com/office/drawing/2014/main" id="{65B23C37-5B92-BF45-A80A-F3B25607A330}"/>
              </a:ext>
            </a:extLst>
          </p:cNvPr>
          <p:cNvSpPr>
            <a:spLocks noGrp="1"/>
          </p:cNvSpPr>
          <p:nvPr>
            <p:ph type="body" sz="quarter" idx="14"/>
          </p:nvPr>
        </p:nvSpPr>
        <p:spPr/>
        <p:txBody>
          <a:bodyPr/>
          <a:lstStyle/>
          <a:p>
            <a:r>
              <a:rPr lang="en-US" dirty="0"/>
              <a:t>Select target column and correct conversion</a:t>
            </a:r>
          </a:p>
          <a:p>
            <a:r>
              <a:rPr lang="en-US" dirty="0"/>
              <a:t>Select a standard loss function </a:t>
            </a:r>
            <a:br>
              <a:rPr lang="en-US" dirty="0"/>
            </a:br>
            <a:r>
              <a:rPr lang="en-US" dirty="0"/>
              <a:t>or define your custom loss </a:t>
            </a:r>
            <a:br>
              <a:rPr lang="en-US" dirty="0"/>
            </a:br>
            <a:r>
              <a:rPr lang="en-US" dirty="0"/>
              <a:t>function</a:t>
            </a:r>
          </a:p>
        </p:txBody>
      </p:sp>
      <p:sp>
        <p:nvSpPr>
          <p:cNvPr id="5" name="Footer Placeholder 4">
            <a:extLst>
              <a:ext uri="{FF2B5EF4-FFF2-40B4-BE49-F238E27FC236}">
                <a16:creationId xmlns:a16="http://schemas.microsoft.com/office/drawing/2014/main" id="{667E4DBA-106A-BD49-A77F-FD2703B2AEA4}"/>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Picture 5" descr="A picture containing drawing, table&#10;&#10;Description automatically generated">
            <a:extLst>
              <a:ext uri="{FF2B5EF4-FFF2-40B4-BE49-F238E27FC236}">
                <a16:creationId xmlns:a16="http://schemas.microsoft.com/office/drawing/2014/main" id="{4BBE362C-F1E4-264E-8E51-1D9FC27EC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938" y="3596952"/>
            <a:ext cx="1231900" cy="11684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12259C9-1110-6444-A6E5-1294FA4C6EBE}"/>
              </a:ext>
            </a:extLst>
          </p:cNvPr>
          <p:cNvPicPr>
            <a:picLocks noChangeAspect="1"/>
          </p:cNvPicPr>
          <p:nvPr/>
        </p:nvPicPr>
        <p:blipFill rotWithShape="1">
          <a:blip r:embed="rId3">
            <a:extLst>
              <a:ext uri="{28A0092B-C50C-407E-A947-70E740481C1C}">
                <a14:useLocalDpi xmlns:a14="http://schemas.microsoft.com/office/drawing/2010/main" val="0"/>
              </a:ext>
            </a:extLst>
          </a:blip>
          <a:srcRect l="43698" t="8001" b="17451"/>
          <a:stretch/>
        </p:blipFill>
        <p:spPr>
          <a:xfrm>
            <a:off x="4039126" y="964020"/>
            <a:ext cx="5182366" cy="4575948"/>
          </a:xfrm>
          <a:prstGeom prst="rect">
            <a:avLst/>
          </a:prstGeom>
        </p:spPr>
      </p:pic>
      <p:pic>
        <p:nvPicPr>
          <p:cNvPr id="8" name="Content Placeholder 12" descr="A screenshot of a cell phone&#10;&#10;Description automatically generated">
            <a:extLst>
              <a:ext uri="{FF2B5EF4-FFF2-40B4-BE49-F238E27FC236}">
                <a16:creationId xmlns:a16="http://schemas.microsoft.com/office/drawing/2014/main" id="{3A4F04D9-FFFE-7C49-AF11-CBB94EB4D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726" y="4039279"/>
            <a:ext cx="1514997" cy="1006466"/>
          </a:xfrm>
          <a:prstGeom prst="rect">
            <a:avLst/>
          </a:prstGeom>
        </p:spPr>
      </p:pic>
      <p:sp>
        <p:nvSpPr>
          <p:cNvPr id="9" name="Rectangle: Rounded Corners 8">
            <a:extLst>
              <a:ext uri="{FF2B5EF4-FFF2-40B4-BE49-F238E27FC236}">
                <a16:creationId xmlns:a16="http://schemas.microsoft.com/office/drawing/2014/main" id="{976ACD79-4FCA-4413-9F8C-4EA2C7BC8E2A}"/>
              </a:ext>
            </a:extLst>
          </p:cNvPr>
          <p:cNvSpPr/>
          <p:nvPr/>
        </p:nvSpPr>
        <p:spPr>
          <a:xfrm>
            <a:off x="4572000" y="2160165"/>
            <a:ext cx="2994870" cy="24328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54221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A590-A5CC-A84C-9D52-B44C55E586D4}"/>
              </a:ext>
            </a:extLst>
          </p:cNvPr>
          <p:cNvSpPr>
            <a:spLocks noGrp="1"/>
          </p:cNvSpPr>
          <p:nvPr>
            <p:ph type="title"/>
          </p:nvPr>
        </p:nvSpPr>
        <p:spPr/>
        <p:txBody>
          <a:bodyPr/>
          <a:lstStyle/>
          <a:p>
            <a:r>
              <a:rPr lang="en-US" dirty="0" err="1"/>
              <a:t>Keras</a:t>
            </a:r>
            <a:r>
              <a:rPr lang="en-US" dirty="0"/>
              <a:t> Network Learner – Options Tab</a:t>
            </a:r>
          </a:p>
        </p:txBody>
      </p:sp>
      <p:sp>
        <p:nvSpPr>
          <p:cNvPr id="3" name="Slide Number Placeholder 2">
            <a:extLst>
              <a:ext uri="{FF2B5EF4-FFF2-40B4-BE49-F238E27FC236}">
                <a16:creationId xmlns:a16="http://schemas.microsoft.com/office/drawing/2014/main" id="{72D2F8C9-8C10-AD4E-BB70-149083438DC2}"/>
              </a:ext>
            </a:extLst>
          </p:cNvPr>
          <p:cNvSpPr>
            <a:spLocks noGrp="1"/>
          </p:cNvSpPr>
          <p:nvPr>
            <p:ph type="sldNum" sz="quarter" idx="13"/>
          </p:nvPr>
        </p:nvSpPr>
        <p:spPr/>
        <p:txBody>
          <a:bodyPr/>
          <a:lstStyle/>
          <a:p>
            <a:fld id="{15C29056-5AFA-7949-831A-3EC086771171}" type="slidenum">
              <a:rPr lang="de-DE" smtClean="0"/>
              <a:pPr/>
              <a:t>99</a:t>
            </a:fld>
            <a:endParaRPr lang="de-DE" dirty="0"/>
          </a:p>
        </p:txBody>
      </p:sp>
      <p:sp>
        <p:nvSpPr>
          <p:cNvPr id="4" name="Text Placeholder 3">
            <a:extLst>
              <a:ext uri="{FF2B5EF4-FFF2-40B4-BE49-F238E27FC236}">
                <a16:creationId xmlns:a16="http://schemas.microsoft.com/office/drawing/2014/main" id="{61AEDB74-CDC6-E749-9DB3-027E0A583DC6}"/>
              </a:ext>
            </a:extLst>
          </p:cNvPr>
          <p:cNvSpPr>
            <a:spLocks noGrp="1"/>
          </p:cNvSpPr>
          <p:nvPr>
            <p:ph type="body" sz="quarter" idx="14"/>
          </p:nvPr>
        </p:nvSpPr>
        <p:spPr/>
        <p:txBody>
          <a:bodyPr/>
          <a:lstStyle/>
          <a:p>
            <a:r>
              <a:rPr lang="en-US" dirty="0"/>
              <a:t>Allows to define the training settings</a:t>
            </a:r>
          </a:p>
          <a:p>
            <a:r>
              <a:rPr lang="en-US" dirty="0"/>
              <a:t>Important settings</a:t>
            </a:r>
          </a:p>
          <a:p>
            <a:pPr lvl="1"/>
            <a:r>
              <a:rPr lang="en-US" dirty="0"/>
              <a:t>Epochs</a:t>
            </a:r>
          </a:p>
          <a:p>
            <a:pPr lvl="1"/>
            <a:r>
              <a:rPr lang="en-US" dirty="0"/>
              <a:t>Training batch size</a:t>
            </a:r>
          </a:p>
          <a:p>
            <a:pPr lvl="1"/>
            <a:r>
              <a:rPr lang="en-US" dirty="0"/>
              <a:t>Shuffle training data…</a:t>
            </a:r>
          </a:p>
          <a:p>
            <a:pPr lvl="1"/>
            <a:r>
              <a:rPr lang="en-US" dirty="0"/>
              <a:t>Optimizer</a:t>
            </a:r>
          </a:p>
        </p:txBody>
      </p:sp>
      <p:sp>
        <p:nvSpPr>
          <p:cNvPr id="5" name="Footer Placeholder 4">
            <a:extLst>
              <a:ext uri="{FF2B5EF4-FFF2-40B4-BE49-F238E27FC236}">
                <a16:creationId xmlns:a16="http://schemas.microsoft.com/office/drawing/2014/main" id="{EBB64C54-A69A-6241-BA0F-8D3C779AA782}"/>
              </a:ext>
            </a:extLst>
          </p:cNvPr>
          <p:cNvSpPr>
            <a:spLocks noGrp="1"/>
          </p:cNvSpPr>
          <p:nvPr>
            <p:ph type="ftr" sz="quarter" idx="3"/>
          </p:nvPr>
        </p:nvSpPr>
        <p:spPr/>
        <p:txBody>
          <a:bodyPr/>
          <a:lstStyle/>
          <a:p>
            <a:r>
              <a:rPr lang="en"/>
              <a:t>Guide to Intelligent Data Science </a:t>
            </a:r>
            <a:r>
              <a:rPr lang="en" b="0"/>
              <a:t>Second Edition, 2020</a:t>
            </a:r>
            <a:endParaRPr lang="de-DE" b="0" dirty="0"/>
          </a:p>
        </p:txBody>
      </p:sp>
      <p:pic>
        <p:nvPicPr>
          <p:cNvPr id="6" name="Content Placeholder 6" descr="A screenshot of a computer&#10;&#10;Description automatically generated">
            <a:extLst>
              <a:ext uri="{FF2B5EF4-FFF2-40B4-BE49-F238E27FC236}">
                <a16:creationId xmlns:a16="http://schemas.microsoft.com/office/drawing/2014/main" id="{439C3BCB-32F0-DB47-875E-14978B1D25C7}"/>
              </a:ext>
            </a:extLst>
          </p:cNvPr>
          <p:cNvPicPr>
            <a:picLocks noChangeAspect="1"/>
          </p:cNvPicPr>
          <p:nvPr/>
        </p:nvPicPr>
        <p:blipFill rotWithShape="1">
          <a:blip r:embed="rId2">
            <a:extLst>
              <a:ext uri="{28A0092B-C50C-407E-A947-70E740481C1C}">
                <a14:useLocalDpi xmlns:a14="http://schemas.microsoft.com/office/drawing/2010/main" val="0"/>
              </a:ext>
            </a:extLst>
          </a:blip>
          <a:srcRect l="43113" t="7246" b="14322"/>
          <a:stretch/>
        </p:blipFill>
        <p:spPr>
          <a:xfrm>
            <a:off x="3981380" y="931456"/>
            <a:ext cx="5012446" cy="4608512"/>
          </a:xfrm>
          <a:prstGeom prst="rect">
            <a:avLst/>
          </a:prstGeom>
        </p:spPr>
      </p:pic>
      <p:pic>
        <p:nvPicPr>
          <p:cNvPr id="7" name="Picture 6" descr="A picture containing drawing, table&#10;&#10;Description automatically generated">
            <a:extLst>
              <a:ext uri="{FF2B5EF4-FFF2-40B4-BE49-F238E27FC236}">
                <a16:creationId xmlns:a16="http://schemas.microsoft.com/office/drawing/2014/main" id="{E48DAF27-B940-2944-A024-3647ECD4B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480" y="3483723"/>
            <a:ext cx="1231900" cy="1168400"/>
          </a:xfrm>
          <a:prstGeom prst="rect">
            <a:avLst/>
          </a:prstGeom>
        </p:spPr>
      </p:pic>
      <p:sp>
        <p:nvSpPr>
          <p:cNvPr id="8" name="Rectangle: Rounded Corners 7">
            <a:extLst>
              <a:ext uri="{FF2B5EF4-FFF2-40B4-BE49-F238E27FC236}">
                <a16:creationId xmlns:a16="http://schemas.microsoft.com/office/drawing/2014/main" id="{67AE76DF-CC92-40FB-83D2-8CF1DF211AFD}"/>
              </a:ext>
            </a:extLst>
          </p:cNvPr>
          <p:cNvSpPr/>
          <p:nvPr/>
        </p:nvSpPr>
        <p:spPr>
          <a:xfrm>
            <a:off x="4458749" y="1954635"/>
            <a:ext cx="4102216" cy="11325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F30016D-303C-4F0D-B858-EEAD9B4CD666}"/>
              </a:ext>
            </a:extLst>
          </p:cNvPr>
          <p:cNvSpPr/>
          <p:nvPr/>
        </p:nvSpPr>
        <p:spPr>
          <a:xfrm>
            <a:off x="4436495" y="3034439"/>
            <a:ext cx="4102216" cy="15757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5669882"/>
      </p:ext>
    </p:extLst>
  </p:cSld>
  <p:clrMapOvr>
    <a:masterClrMapping/>
  </p:clrMapOvr>
</p:sld>
</file>

<file path=ppt/theme/theme1.xml><?xml version="1.0" encoding="utf-8"?>
<a:theme xmlns:a="http://schemas.openxmlformats.org/drawingml/2006/main" name="Master Guide to Intelligent Data Science">
  <a:themeElements>
    <a:clrScheme name="Guide to Intelligent Data Science 1">
      <a:dk1>
        <a:srgbClr val="00386C"/>
      </a:dk1>
      <a:lt1>
        <a:srgbClr val="FFFFFF"/>
      </a:lt1>
      <a:dk2>
        <a:srgbClr val="95B0BE"/>
      </a:dk2>
      <a:lt2>
        <a:srgbClr val="CDDEE7"/>
      </a:lt2>
      <a:accent1>
        <a:srgbClr val="ED1846"/>
      </a:accent1>
      <a:accent2>
        <a:srgbClr val="00386C"/>
      </a:accent2>
      <a:accent3>
        <a:srgbClr val="CDDEE7"/>
      </a:accent3>
      <a:accent4>
        <a:srgbClr val="8DAAB9"/>
      </a:accent4>
      <a:accent5>
        <a:srgbClr val="340A0B"/>
      </a:accent5>
      <a:accent6>
        <a:srgbClr val="832A38"/>
      </a:accent6>
      <a:hlink>
        <a:srgbClr val="00386C"/>
      </a:hlink>
      <a:folHlink>
        <a:srgbClr val="8BA8B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92AEBC"/>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cmpd="sng">
          <a:solidFill>
            <a:srgbClr val="92AEBC"/>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spAutoFit/>
      </a:bodyPr>
      <a:lstStyle>
        <a:defPPr algn="l">
          <a:lnSpc>
            <a:spcPct val="100000"/>
          </a:lnSpc>
          <a:defRPr sz="2000" b="0" dirty="0">
            <a:solidFill>
              <a:schemeClr val="tx1">
                <a:lumMod val="75000"/>
              </a:schemeClr>
            </a:solidFill>
            <a:latin typeface="Arial" panose="020B0604020202020204" pitchFamily="34" charset="0"/>
            <a:ea typeface="Arial" panose="02000000000000000000" pitchFamily="2" charset="0"/>
            <a:cs typeface="Arial" panose="020B0604020202020204" pitchFamily="34" charset="0"/>
          </a:defRPr>
        </a:defPPr>
      </a:lstStyle>
    </a:txDef>
  </a:objectDefaults>
  <a:extraClrSchemeLst/>
  <a:extLst>
    <a:ext uri="{05A4C25C-085E-4340-85A3-A5531E510DB2}">
      <thm15:themeFamily xmlns:thm15="http://schemas.microsoft.com/office/thememl/2012/main" name="KNIME-PP-Vorlage-190226" id="{16C63487-B647-7947-A218-79B803470186}" vid="{3D5B32DD-FEEC-8A41-AAF9-24D8CEF25E2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dlc_DocId xmlns="a1d3deca-49d0-46fa-a3f9-6e0c4e618558">XFNKNFZNA3JN-2102554853-637653</_dlc_DocId>
    <_dlc_DocIdUrl xmlns="a1d3deca-49d0-46fa-a3f9-6e0c4e618558">
      <Url>https://knime.sharepoint.com/_layouts/15/DocIdRedir.aspx?ID=XFNKNFZNA3JN-2102554853-637653</Url>
      <Description>XFNKNFZNA3JN-2102554853-637653</Description>
    </_dlc_DocIdUrl>
    <lcf76f155ced4ddcb4097134ff3c332f xmlns="32a7ba11-dde9-4cf2-a6ac-8f31dc36ce67">
      <Terms xmlns="http://schemas.microsoft.com/office/infopath/2007/PartnerControls"/>
    </lcf76f155ced4ddcb4097134ff3c332f>
    <TaxCatchAll xmlns="a1d3deca-49d0-46fa-a3f9-6e0c4e618558"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683E31740070594596117FEC384DD67F" ma:contentTypeVersion="18" ma:contentTypeDescription="Create a new document." ma:contentTypeScope="" ma:versionID="49aa72344bdd426e0b38491ef584f14a">
  <xsd:schema xmlns:xsd="http://www.w3.org/2001/XMLSchema" xmlns:xs="http://www.w3.org/2001/XMLSchema" xmlns:p="http://schemas.microsoft.com/office/2006/metadata/properties" xmlns:ns1="http://schemas.microsoft.com/sharepoint/v3" xmlns:ns2="a1d3deca-49d0-46fa-a3f9-6e0c4e618558" xmlns:ns3="32a7ba11-dde9-4cf2-a6ac-8f31dc36ce67" targetNamespace="http://schemas.microsoft.com/office/2006/metadata/properties" ma:root="true" ma:fieldsID="281ee772328fffea8ee3aebc8ee29d69" ns1:_="" ns2:_="" ns3:_="">
    <xsd:import namespace="http://schemas.microsoft.com/sharepoint/v3"/>
    <xsd:import namespace="a1d3deca-49d0-46fa-a3f9-6e0c4e618558"/>
    <xsd:import namespace="32a7ba11-dde9-4cf2-a6ac-8f31dc36ce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3:MediaServiceAutoKeyPoints" minOccurs="0"/>
                <xsd:element ref="ns3:MediaServiceKeyPoints" minOccurs="0"/>
                <xsd:element ref="ns1:_ip_UnifiedCompliancePolicyProperties" minOccurs="0"/>
                <xsd:element ref="ns1:_ip_UnifiedCompliancePolicyUIAction" minOccurs="0"/>
                <xsd:element ref="ns2:_dlc_DocId" minOccurs="0"/>
                <xsd:element ref="ns2:_dlc_DocIdUrl" minOccurs="0"/>
                <xsd:element ref="ns2:_dlc_DocIdPersistId"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d3deca-49d0-46fa-a3f9-6e0c4e6185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TaxCatchAll" ma:index="28" nillable="true" ma:displayName="Taxonomy Catch All Column" ma:hidden="true" ma:list="{cdf888eb-8435-4f9d-9d06-71d3a1695069}" ma:internalName="TaxCatchAll" ma:showField="CatchAllData" ma:web="a1d3deca-49d0-46fa-a3f9-6e0c4e6185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2a7ba11-dde9-4cf2-a6ac-8f31dc36ce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5b91888-5ea6-45ea-a327-1c65e817444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C53D86-9493-45BF-B85E-0AA6C48C3EE3}">
  <ds:schemaRefs>
    <ds:schemaRef ds:uri="http://schemas.microsoft.com/sharepoint/v3/contenttype/forms"/>
  </ds:schemaRefs>
</ds:datastoreItem>
</file>

<file path=customXml/itemProps2.xml><?xml version="1.0" encoding="utf-8"?>
<ds:datastoreItem xmlns:ds="http://schemas.openxmlformats.org/officeDocument/2006/customXml" ds:itemID="{66BC03A6-CC7F-4A60-B738-FC353793CF8C}">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a1d3deca-49d0-46fa-a3f9-6e0c4e618558"/>
    <ds:schemaRef ds:uri="http://purl.org/dc/terms/"/>
    <ds:schemaRef ds:uri="http://schemas.microsoft.com/office/2006/documentManagement/types"/>
    <ds:schemaRef ds:uri="32a7ba11-dde9-4cf2-a6ac-8f31dc36ce67"/>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2BE5A1E5-98DE-40C5-ADC5-09DFD6D2AAB5}">
  <ds:schemaRefs>
    <ds:schemaRef ds:uri="http://schemas.microsoft.com/sharepoint/events"/>
  </ds:schemaRefs>
</ds:datastoreItem>
</file>

<file path=customXml/itemProps4.xml><?xml version="1.0" encoding="utf-8"?>
<ds:datastoreItem xmlns:ds="http://schemas.openxmlformats.org/officeDocument/2006/customXml" ds:itemID="{27511144-4809-425C-8245-7B6675F521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d3deca-49d0-46fa-a3f9-6e0c4e618558"/>
    <ds:schemaRef ds:uri="32a7ba11-dde9-4cf2-a6ac-8f31dc36ce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124</TotalTime>
  <Words>6780</Words>
  <Application>Microsoft Office PowerPoint</Application>
  <PresentationFormat>On-screen Show (16:10)</PresentationFormat>
  <Paragraphs>1817</Paragraphs>
  <Slides>107</Slides>
  <Notes>18</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15" baseType="lpstr">
      <vt:lpstr>Cambria Math</vt:lpstr>
      <vt:lpstr>Times New Roman</vt:lpstr>
      <vt:lpstr>Symbol</vt:lpstr>
      <vt:lpstr>Calibri</vt:lpstr>
      <vt:lpstr>Roboto</vt:lpstr>
      <vt:lpstr>Arial</vt:lpstr>
      <vt:lpstr>Master Guide to Intelligent Data Science</vt:lpstr>
      <vt:lpstr>Equation</vt:lpstr>
      <vt:lpstr>Neural Networks</vt:lpstr>
      <vt:lpstr>Summary of this lesson</vt:lpstr>
      <vt:lpstr>Content of this lesson</vt:lpstr>
      <vt:lpstr>Datasets</vt:lpstr>
      <vt:lpstr>Classification vs. Regression</vt:lpstr>
      <vt:lpstr>Biological Neuron</vt:lpstr>
      <vt:lpstr>Artificial Neural Networks</vt:lpstr>
      <vt:lpstr>Biological Neural Networks</vt:lpstr>
      <vt:lpstr>Biological Neuron</vt:lpstr>
      <vt:lpstr>Perceptron</vt:lpstr>
      <vt:lpstr>McCulloch-Pitts Model of a neuron (1943)</vt:lpstr>
      <vt:lpstr>The Perceptron (Rosenblatt, 1958)</vt:lpstr>
      <vt:lpstr>Identifying the letter F</vt:lpstr>
      <vt:lpstr>Biological Neuron vs. Perceptron</vt:lpstr>
      <vt:lpstr>Perceptron Learning Algorithm</vt:lpstr>
      <vt:lpstr>The delta rule</vt:lpstr>
      <vt:lpstr>The delta rule</vt:lpstr>
      <vt:lpstr>The delta rule</vt:lpstr>
      <vt:lpstr>Example: Learning the logical operator AND</vt:lpstr>
      <vt:lpstr>Example: Learning the logical operator AND</vt:lpstr>
      <vt:lpstr>Example: Learning the logical operator AND</vt:lpstr>
      <vt:lpstr>Example: Learning the logical operator AND</vt:lpstr>
      <vt:lpstr>Linear separability</vt:lpstr>
      <vt:lpstr>Linear Separability</vt:lpstr>
      <vt:lpstr>Linear Separability in hyperspaces</vt:lpstr>
      <vt:lpstr>Linear Separability</vt:lpstr>
      <vt:lpstr>What can a single Perceptron do?</vt:lpstr>
      <vt:lpstr>Adding one more layer</vt:lpstr>
      <vt:lpstr>FeedForward Neural Networks</vt:lpstr>
      <vt:lpstr>Multi-Layer Perceptron (MLP)</vt:lpstr>
      <vt:lpstr>Bias as weight for a constant input</vt:lpstr>
      <vt:lpstr>MLP: Example</vt:lpstr>
      <vt:lpstr>MLP: Example</vt:lpstr>
      <vt:lpstr>MLP: Example</vt:lpstr>
      <vt:lpstr>MLP: Example</vt:lpstr>
      <vt:lpstr>MLP: Example</vt:lpstr>
      <vt:lpstr>MLP: Example</vt:lpstr>
      <vt:lpstr>Biological vs. Perceptron</vt:lpstr>
      <vt:lpstr>MLP: Example of Architecture / Topology </vt:lpstr>
      <vt:lpstr>Feed-Forward Neural Networks (FFNN)</vt:lpstr>
      <vt:lpstr>Same with Matrix Notations</vt:lpstr>
      <vt:lpstr>Frequently used activation functions</vt:lpstr>
      <vt:lpstr>Other Neural Architectures</vt:lpstr>
      <vt:lpstr>BackPropagation</vt:lpstr>
      <vt:lpstr>Learning Algorithm</vt:lpstr>
      <vt:lpstr>Training of a Feed Forward Neural Network - MLP</vt:lpstr>
      <vt:lpstr>Error Function</vt:lpstr>
      <vt:lpstr>Learning Rule from Gradient Descent</vt:lpstr>
      <vt:lpstr>Learning Rule from Gradient Descent</vt:lpstr>
      <vt:lpstr>... Some Calculations for the Output Layer ....</vt:lpstr>
      <vt:lpstr>... Some Calculations for the Output Layer ....</vt:lpstr>
      <vt:lpstr>Update formula for weights to the output layer after all samples in T</vt:lpstr>
      <vt:lpstr>In the hidden layers...</vt:lpstr>
      <vt:lpstr>… some Calculations for the Hidden Layer …</vt:lpstr>
      <vt:lpstr>… some Calculations for the Hidden Layer …</vt:lpstr>
      <vt:lpstr>Error BackPropagation or Generalized Delta Rule</vt:lpstr>
      <vt:lpstr>Update formula for weights after each sample in T</vt:lpstr>
      <vt:lpstr>Step 1. Forward Pass</vt:lpstr>
      <vt:lpstr>Step 2. Backward Pass - δ</vt:lpstr>
      <vt:lpstr>Step 3: Learning after each training pattern</vt:lpstr>
      <vt:lpstr>Step 3: Learning after all training patterns</vt:lpstr>
      <vt:lpstr>Training the bias values</vt:lpstr>
      <vt:lpstr>Training: Batch vs. Online</vt:lpstr>
      <vt:lpstr>Sigmoid Activation Function</vt:lpstr>
      <vt:lpstr>BackPropagation Example</vt:lpstr>
      <vt:lpstr>BackPropagation example</vt:lpstr>
      <vt:lpstr>BackPropagation Example</vt:lpstr>
      <vt:lpstr>BackPropagation Example</vt:lpstr>
      <vt:lpstr>BackPropagation Example</vt:lpstr>
      <vt:lpstr>BackPropagation Example</vt:lpstr>
      <vt:lpstr>BackPropagation Example</vt:lpstr>
      <vt:lpstr>Variations of BackPropagation</vt:lpstr>
      <vt:lpstr>Local Minima and Learning Rate</vt:lpstr>
      <vt:lpstr>Learning Rate η </vt:lpstr>
      <vt:lpstr>FFNNs and Overfitting</vt:lpstr>
      <vt:lpstr>Back-Propagation: Optimizations</vt:lpstr>
      <vt:lpstr>Momentum Term</vt:lpstr>
      <vt:lpstr>Knowledge Extraction and MLPs</vt:lpstr>
      <vt:lpstr>BackPropagation Issues</vt:lpstr>
      <vt:lpstr>The autoencoder architecture</vt:lpstr>
      <vt:lpstr>The autoencoder architecture</vt:lpstr>
      <vt:lpstr>Other Neural Network Topics</vt:lpstr>
      <vt:lpstr>Summary</vt:lpstr>
      <vt:lpstr>KNIME Deep Learning Keras Extension</vt:lpstr>
      <vt:lpstr>Keras + KNIME</vt:lpstr>
      <vt:lpstr>Installation</vt:lpstr>
      <vt:lpstr>Installations</vt:lpstr>
      <vt:lpstr>Installation of KNIME Extensions</vt:lpstr>
      <vt:lpstr>Configuration</vt:lpstr>
      <vt:lpstr>Configuration</vt:lpstr>
      <vt:lpstr>Configuration</vt:lpstr>
      <vt:lpstr>Deep Learning Nodes</vt:lpstr>
      <vt:lpstr>Layer Overview (optional)</vt:lpstr>
      <vt:lpstr>Keras Input Layer</vt:lpstr>
      <vt:lpstr>Keras Dense Layer </vt:lpstr>
      <vt:lpstr>Simple Network Example</vt:lpstr>
      <vt:lpstr>Keras Network Learner – Input Data Tab</vt:lpstr>
      <vt:lpstr>Keras Network Learner – Target Data</vt:lpstr>
      <vt:lpstr>Keras Network Learner – Options Tab</vt:lpstr>
      <vt:lpstr>Learning Monitor View of the Keras Network Learner </vt:lpstr>
      <vt:lpstr>Keras Network Executor</vt:lpstr>
      <vt:lpstr>Different Option to Save a Trained Model</vt:lpstr>
      <vt:lpstr>Index-based encoding and One-hot Encoding</vt:lpstr>
      <vt:lpstr>Normalization</vt:lpstr>
      <vt:lpstr>Practical Examples with KNIME Analytics Platform</vt:lpstr>
      <vt:lpstr>KNIME Workflows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Emilio Silvestri</cp:lastModifiedBy>
  <cp:revision>634</cp:revision>
  <cp:lastPrinted>2019-02-14T13:33:55Z</cp:lastPrinted>
  <dcterms:created xsi:type="dcterms:W3CDTF">2019-02-27T15:40:41Z</dcterms:created>
  <dcterms:modified xsi:type="dcterms:W3CDTF">2023-01-12T08:20:14Z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0x010100683E31740070594596117FEC384DD67F</vt:lpwstr>
  </property>
  <property fmtid="{D5CDD505-2E9C-101B-9397-08002B2CF9AE}" pid="3" name="_dlc_DocIdItemGuid">
    <vt:lpwstr>d74ad4f4-2fdf-41e7-87a6-6ec2b7bbf2cd</vt:lpwstr>
  </property>
  <property fmtid="{D5CDD505-2E9C-101B-9397-08002B2CF9AE}" pid="4" name="MediaServiceImageTags">
    <vt:lpwstr/>
  </property>
</Properties>
</file>