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5"/>
  </p:sldMasterIdLst>
  <p:notesMasterIdLst>
    <p:notesMasterId r:id="rId23"/>
  </p:notesMasterIdLst>
  <p:handoutMasterIdLst>
    <p:handoutMasterId r:id="rId24"/>
  </p:handoutMasterIdLst>
  <p:sldIdLst>
    <p:sldId id="262" r:id="rId6"/>
    <p:sldId id="273" r:id="rId7"/>
    <p:sldId id="293" r:id="rId8"/>
    <p:sldId id="274" r:id="rId9"/>
    <p:sldId id="296" r:id="rId10"/>
    <p:sldId id="298" r:id="rId11"/>
    <p:sldId id="299" r:id="rId12"/>
    <p:sldId id="297" r:id="rId13"/>
    <p:sldId id="300" r:id="rId14"/>
    <p:sldId id="275" r:id="rId15"/>
    <p:sldId id="276" r:id="rId16"/>
    <p:sldId id="301" r:id="rId17"/>
    <p:sldId id="302" r:id="rId18"/>
    <p:sldId id="303" r:id="rId19"/>
    <p:sldId id="305" r:id="rId20"/>
    <p:sldId id="306" r:id="rId21"/>
    <p:sldId id="272" r:id="rId22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  <p:embeddedFont>
      <p:font typeface="Roboto" panose="020B060402020202020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846"/>
    <a:srgbClr val="CDDEE7"/>
    <a:srgbClr val="92AEBC"/>
    <a:srgbClr val="00386C"/>
    <a:srgbClr val="F8C71A"/>
    <a:srgbClr val="FFF9D9"/>
    <a:srgbClr val="FFEB7F"/>
    <a:srgbClr val="FFE240"/>
    <a:srgbClr val="FFD800"/>
    <a:srgbClr val="323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79"/>
    <p:restoredTop sz="96352"/>
  </p:normalViewPr>
  <p:slideViewPr>
    <p:cSldViewPr snapToGrid="0" snapToObjects="1" showGuides="1">
      <p:cViewPr varScale="1">
        <p:scale>
          <a:sx n="146" d="100"/>
          <a:sy n="146" d="100"/>
        </p:scale>
        <p:origin x="1392" y="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6" d="100"/>
          <a:sy n="96" d="100"/>
        </p:scale>
        <p:origin x="4022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7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2EC8B-9393-498E-AC4E-496B59500209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218D2-6D89-455C-972D-40899C032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17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99794-45CA-FF41-AA62-5E594CEACF02}" type="datetimeFigureOut">
              <a:rPr lang="de-DE" smtClean="0"/>
              <a:t>16.02.2021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2914A-90BC-E546-9349-962456D80391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2594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mailto:email@email.com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D98B2BB-C54F-7F42-81FA-8650AF785A93}"/>
              </a:ext>
            </a:extLst>
          </p:cNvPr>
          <p:cNvSpPr/>
          <p:nvPr userDrawn="1"/>
        </p:nvSpPr>
        <p:spPr>
          <a:xfrm>
            <a:off x="0" y="585216"/>
            <a:ext cx="9144000" cy="5129784"/>
          </a:xfrm>
          <a:prstGeom prst="rect">
            <a:avLst/>
          </a:prstGeom>
          <a:gradFill flip="none" rotWithShape="1">
            <a:gsLst>
              <a:gs pos="27000">
                <a:schemeClr val="accent6"/>
              </a:gs>
              <a:gs pos="69000">
                <a:schemeClr val="accent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0F04939-8B07-1D47-9EBE-831B36D912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4000" y="1404000"/>
            <a:ext cx="3576522" cy="6463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lnSpc>
                <a:spcPct val="100000"/>
              </a:lnSpc>
              <a:defRPr sz="4200" b="1"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Slide Title </a:t>
            </a:r>
            <a:endParaRPr lang="en-US" dirty="0"/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4CBC83F2-DFA1-B449-B47E-9F6B07C647FF}"/>
              </a:ext>
            </a:extLst>
          </p:cNvPr>
          <p:cNvCxnSpPr>
            <a:cxnSpLocks/>
          </p:cNvCxnSpPr>
          <p:nvPr userDrawn="1"/>
        </p:nvCxnSpPr>
        <p:spPr>
          <a:xfrm>
            <a:off x="966061" y="0"/>
            <a:ext cx="0" cy="5715000"/>
          </a:xfrm>
          <a:prstGeom prst="line">
            <a:avLst/>
          </a:prstGeom>
          <a:ln w="19050" cap="flat" cmpd="sng">
            <a:solidFill>
              <a:schemeClr val="bg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ußzeilenplatzhalter 2">
            <a:extLst>
              <a:ext uri="{FF2B5EF4-FFF2-40B4-BE49-F238E27FC236}">
                <a16:creationId xmlns:a16="http://schemas.microsoft.com/office/drawing/2014/main" id="{60D03090-BC84-4440-8166-08DCA5166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24000" y="5364390"/>
            <a:ext cx="7511987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0" i="0">
                <a:solidFill>
                  <a:schemeClr val="bg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/>
              <a:t>Caption</a:t>
            </a:r>
            <a:endParaRPr lang="de-DE"/>
          </a:p>
        </p:txBody>
      </p:sp>
      <p:pic>
        <p:nvPicPr>
          <p:cNvPr id="4" name="Grafik 3" descr="Ein Bild, das sitzend, Tisch, Computer, Essen enthält.&#10;&#10;Automatisch generierte Beschreibung">
            <a:extLst>
              <a:ext uri="{FF2B5EF4-FFF2-40B4-BE49-F238E27FC236}">
                <a16:creationId xmlns:a16="http://schemas.microsoft.com/office/drawing/2014/main" id="{3F640471-65BF-C648-868D-963E292AF4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3647" y="-1"/>
            <a:ext cx="5436616" cy="561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2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Chapter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1276A92E-9DD2-2F4E-8619-6D60BD8C3ECD}"/>
              </a:ext>
            </a:extLst>
          </p:cNvPr>
          <p:cNvSpPr/>
          <p:nvPr userDrawn="1"/>
        </p:nvSpPr>
        <p:spPr>
          <a:xfrm>
            <a:off x="0" y="0"/>
            <a:ext cx="9144000" cy="606056"/>
          </a:xfrm>
          <a:prstGeom prst="rect">
            <a:avLst/>
          </a:prstGeom>
          <a:gradFill flip="none" rotWithShape="1">
            <a:gsLst>
              <a:gs pos="3000">
                <a:schemeClr val="accent6"/>
              </a:gs>
              <a:gs pos="63000">
                <a:schemeClr val="accent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734A693-5F7B-6046-90D0-257E6241D3C2}"/>
              </a:ext>
            </a:extLst>
          </p:cNvPr>
          <p:cNvSpPr/>
          <p:nvPr userDrawn="1"/>
        </p:nvSpPr>
        <p:spPr>
          <a:xfrm>
            <a:off x="0" y="606056"/>
            <a:ext cx="9144000" cy="4890977"/>
          </a:xfrm>
          <a:prstGeom prst="rect">
            <a:avLst/>
          </a:prstGeom>
          <a:solidFill>
            <a:srgbClr val="92A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890F977-FE29-5A44-8A59-E92C8350D5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4516" y="1044000"/>
            <a:ext cx="5484553" cy="129266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lnSpc>
                <a:spcPct val="100000"/>
              </a:lnSpc>
              <a:defRPr sz="4200" b="0">
                <a:solidFill>
                  <a:srgbClr val="00386C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Chapter </a:t>
            </a:r>
            <a:br>
              <a:rPr lang="de-DE" dirty="0"/>
            </a:br>
            <a:r>
              <a:rPr lang="de-DE" dirty="0"/>
              <a:t>Title </a:t>
            </a:r>
            <a:endParaRPr lang="en-US" dirty="0"/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6640156F-E036-7A4C-BC7D-099260826E00}"/>
              </a:ext>
            </a:extLst>
          </p:cNvPr>
          <p:cNvCxnSpPr>
            <a:cxnSpLocks/>
          </p:cNvCxnSpPr>
          <p:nvPr userDrawn="1"/>
        </p:nvCxnSpPr>
        <p:spPr>
          <a:xfrm>
            <a:off x="966061" y="0"/>
            <a:ext cx="0" cy="5715000"/>
          </a:xfrm>
          <a:prstGeom prst="line">
            <a:avLst/>
          </a:prstGeom>
          <a:ln w="19050" cap="flat" cmpd="sng">
            <a:solidFill>
              <a:schemeClr val="bg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D691486-DA75-BD46-A06C-8E7CEDD4A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5224" y="5491424"/>
            <a:ext cx="180001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 b="0" i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1" name="Fußzeilenplatzhalter 2">
            <a:extLst>
              <a:ext uri="{FF2B5EF4-FFF2-40B4-BE49-F238E27FC236}">
                <a16:creationId xmlns:a16="http://schemas.microsoft.com/office/drawing/2014/main" id="{91AEDB89-5697-504D-8D7B-0587643FE3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39EF751-B7DA-8D43-ABED-4011DBCBB00D}"/>
              </a:ext>
            </a:extLst>
          </p:cNvPr>
          <p:cNvSpPr/>
          <p:nvPr userDrawn="1"/>
        </p:nvSpPr>
        <p:spPr>
          <a:xfrm>
            <a:off x="0" y="606056"/>
            <a:ext cx="966061" cy="1550507"/>
          </a:xfrm>
          <a:prstGeom prst="rect">
            <a:avLst/>
          </a:prstGeom>
          <a:solidFill>
            <a:srgbClr val="CDDEE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83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Tex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1F8F476-5A63-1B43-B744-71E61ABBD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75032"/>
            <a:ext cx="842645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6438E48-491D-0744-AD5E-C40A88ED146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DD48C0B-5391-7641-83FB-0699C7A9D0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00000"/>
            <a:ext cx="8378825" cy="4307679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Fußzeilenplatzhalter 2">
            <a:extLst>
              <a:ext uri="{FF2B5EF4-FFF2-40B4-BE49-F238E27FC236}">
                <a16:creationId xmlns:a16="http://schemas.microsoft.com/office/drawing/2014/main" id="{B803BDE0-7686-6A44-87F6-24D51F182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338585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: Tex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1F8F476-5A63-1B43-B744-71E61ABBD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75032"/>
            <a:ext cx="842645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6438E48-491D-0744-AD5E-C40A88ED146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DD48C0B-5391-7641-83FB-0699C7A9D0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808703"/>
            <a:ext cx="8378825" cy="3398976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title style</a:t>
            </a:r>
            <a:endParaRPr lang="de-DE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de-DE" dirty="0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Fußzeilenplatzhalter 2">
            <a:extLst>
              <a:ext uri="{FF2B5EF4-FFF2-40B4-BE49-F238E27FC236}">
                <a16:creationId xmlns:a16="http://schemas.microsoft.com/office/drawing/2014/main" id="{B803BDE0-7686-6A44-87F6-24D51F182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Arial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72888" y="757193"/>
            <a:ext cx="8153048" cy="9096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ctr"/>
          <a:lstStyle>
            <a:lvl1pPr>
              <a:defRPr sz="1800" i="1"/>
            </a:lvl1pPr>
            <a:lvl2pPr>
              <a:defRPr i="1"/>
            </a:lvl2pPr>
            <a:lvl5pPr marL="93345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91858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Tex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A66214D-6AE7-6844-8B78-0FA1678C8F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itel 4">
            <a:extLst>
              <a:ext uri="{FF2B5EF4-FFF2-40B4-BE49-F238E27FC236}">
                <a16:creationId xmlns:a16="http://schemas.microsoft.com/office/drawing/2014/main" id="{BD365B8B-5868-3D40-B70D-97ACEBCFBE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73941"/>
            <a:ext cx="8433504" cy="2462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BDE0700-9001-1346-BFE7-A17DD5863E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900113"/>
            <a:ext cx="4011613" cy="4305300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A2A4D7F-0FF9-9641-A4AC-28DCA004BB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80000" y="900113"/>
            <a:ext cx="4032250" cy="4305300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Fußzeilenplatzhalter 2">
            <a:extLst>
              <a:ext uri="{FF2B5EF4-FFF2-40B4-BE49-F238E27FC236}">
                <a16:creationId xmlns:a16="http://schemas.microsoft.com/office/drawing/2014/main" id="{C431475C-FDC5-8142-BF55-F4F8ECC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71081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E2FFFC0-B0CF-0D4D-8A2D-A2A6C661B3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79999" y="900001"/>
            <a:ext cx="4105225" cy="4342262"/>
          </a:xfrm>
          <a:ln w="57150" cap="sq">
            <a:noFill/>
            <a:miter lim="800000"/>
          </a:ln>
        </p:spPr>
        <p:txBody>
          <a:bodyPr/>
          <a:lstStyle>
            <a:lvl1pPr marL="6350" indent="0">
              <a:buNone/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1C1F53E-94CD-F14F-A6CD-D57201049D1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Titel 4">
            <a:extLst>
              <a:ext uri="{FF2B5EF4-FFF2-40B4-BE49-F238E27FC236}">
                <a16:creationId xmlns:a16="http://schemas.microsoft.com/office/drawing/2014/main" id="{36EE8378-5CCF-9144-B82F-7C252F4CE3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73941"/>
            <a:ext cx="8433504" cy="2462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0172A25-DB0F-0B40-80A4-0BCDD7F8AE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900001"/>
            <a:ext cx="4011613" cy="4302237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Fußzeilenplatzhalter 2">
            <a:extLst>
              <a:ext uri="{FF2B5EF4-FFF2-40B4-BE49-F238E27FC236}">
                <a16:creationId xmlns:a16="http://schemas.microsoft.com/office/drawing/2014/main" id="{F167F8D4-D622-F340-8F6D-036447626C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58009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E2FFFC0-B0CF-0D4D-8A2D-A2A6C661B3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8776" y="900000"/>
            <a:ext cx="4011206" cy="4331420"/>
          </a:xfrm>
          <a:ln w="50800" cap="sq">
            <a:noFill/>
            <a:miter lim="800000"/>
          </a:ln>
        </p:spPr>
        <p:txBody>
          <a:bodyPr/>
          <a:lstStyle>
            <a:lvl1pPr marL="635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3E27F57-B2F4-9241-929D-68B182DD39D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Titel 4">
            <a:extLst>
              <a:ext uri="{FF2B5EF4-FFF2-40B4-BE49-F238E27FC236}">
                <a16:creationId xmlns:a16="http://schemas.microsoft.com/office/drawing/2014/main" id="{15B9A3C3-445A-804B-AB66-80EE629EEB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73941"/>
            <a:ext cx="8426450" cy="2462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041EECD-9FC2-934F-AA63-0ED240232F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900000"/>
            <a:ext cx="4037012" cy="4331420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Fußzeilenplatzhalter 2">
            <a:extLst>
              <a:ext uri="{FF2B5EF4-FFF2-40B4-BE49-F238E27FC236}">
                <a16:creationId xmlns:a16="http://schemas.microsoft.com/office/drawing/2014/main" id="{5D5BE5F2-1E81-4C42-A169-8B0C81724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8293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D98B2BB-C54F-7F42-81FA-8650AF785A93}"/>
              </a:ext>
            </a:extLst>
          </p:cNvPr>
          <p:cNvSpPr/>
          <p:nvPr userDrawn="1"/>
        </p:nvSpPr>
        <p:spPr>
          <a:xfrm>
            <a:off x="0" y="-2713"/>
            <a:ext cx="9144000" cy="5507301"/>
          </a:xfrm>
          <a:prstGeom prst="rect">
            <a:avLst/>
          </a:prstGeom>
          <a:gradFill flip="none" rotWithShape="1">
            <a:gsLst>
              <a:gs pos="3000">
                <a:schemeClr val="accent6"/>
              </a:gs>
              <a:gs pos="63000">
                <a:schemeClr val="accent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0F04939-8B07-1D47-9EBE-831B36D912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9204" y="1995726"/>
            <a:ext cx="7324049" cy="86177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ct val="100000"/>
              </a:lnSpc>
              <a:defRPr sz="5600" b="1"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Thank you</a:t>
            </a:r>
            <a:endParaRPr lang="en-US" dirty="0"/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4CBC83F2-DFA1-B449-B47E-9F6B07C647FF}"/>
              </a:ext>
            </a:extLst>
          </p:cNvPr>
          <p:cNvCxnSpPr>
            <a:cxnSpLocks/>
          </p:cNvCxnSpPr>
          <p:nvPr userDrawn="1"/>
        </p:nvCxnSpPr>
        <p:spPr>
          <a:xfrm>
            <a:off x="966061" y="0"/>
            <a:ext cx="0" cy="5715000"/>
          </a:xfrm>
          <a:prstGeom prst="line">
            <a:avLst/>
          </a:prstGeom>
          <a:ln w="19050" cap="flat" cmpd="sng">
            <a:solidFill>
              <a:schemeClr val="bg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ußzeilenplatzhalter 2">
            <a:extLst>
              <a:ext uri="{FF2B5EF4-FFF2-40B4-BE49-F238E27FC236}">
                <a16:creationId xmlns:a16="http://schemas.microsoft.com/office/drawing/2014/main" id="{60D03090-BC84-4440-8166-08DCA5166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19219" y="2927047"/>
            <a:ext cx="732402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b="0" i="0" u="none" strike="noStrike">
                <a:effectLst/>
              </a:defRPr>
            </a:lvl1pPr>
          </a:lstStyle>
          <a:p>
            <a:r>
              <a:rPr lang="de-DE"/>
              <a:t>For any questions please contact: </a:t>
            </a:r>
            <a:r>
              <a:rPr lang="de-DE">
                <a:hlinkClick r:id="rId2"/>
              </a:rPr>
              <a:t>email@email.com</a:t>
            </a:r>
            <a:endParaRPr lang="de-DE"/>
          </a:p>
        </p:txBody>
      </p:sp>
      <p:sp>
        <p:nvSpPr>
          <p:cNvPr id="11" name="Foliennummernplatzhalter 2">
            <a:extLst>
              <a:ext uri="{FF2B5EF4-FFF2-40B4-BE49-F238E27FC236}">
                <a16:creationId xmlns:a16="http://schemas.microsoft.com/office/drawing/2014/main" id="{6CCBAA98-D685-6E4B-94B8-8F1F3B20801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05224" y="5491424"/>
            <a:ext cx="180001" cy="238704"/>
          </a:xfrm>
        </p:spPr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2">
            <a:extLst>
              <a:ext uri="{FF2B5EF4-FFF2-40B4-BE49-F238E27FC236}">
                <a16:creationId xmlns:a16="http://schemas.microsoft.com/office/drawing/2014/main" id="{C65F74C8-D7E3-BF49-8FDF-E7FACFC3D657}"/>
              </a:ext>
            </a:extLst>
          </p:cNvPr>
          <p:cNvSpPr txBox="1">
            <a:spLocks/>
          </p:cNvSpPr>
          <p:nvPr userDrawn="1"/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b="1" i="0" kern="12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2306050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3D1F176-F568-914A-980C-DFBCD5D79B7D}"/>
              </a:ext>
            </a:extLst>
          </p:cNvPr>
          <p:cNvSpPr/>
          <p:nvPr userDrawn="1"/>
        </p:nvSpPr>
        <p:spPr>
          <a:xfrm>
            <a:off x="0" y="1"/>
            <a:ext cx="9144000" cy="594102"/>
          </a:xfrm>
          <a:prstGeom prst="rect">
            <a:avLst/>
          </a:prstGeom>
          <a:solidFill>
            <a:srgbClr val="003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n>
                <a:noFill/>
              </a:ln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064A4E5B-C522-DA41-B39D-663910179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173941"/>
            <a:ext cx="8426450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66C6DAE-E1B6-094A-BCBD-2C4BDBBCE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775" y="899999"/>
            <a:ext cx="8426450" cy="43046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7C4B03B-722D-C840-8655-F27D5F4A86A5}"/>
              </a:ext>
            </a:extLst>
          </p:cNvPr>
          <p:cNvSpPr/>
          <p:nvPr userDrawn="1"/>
        </p:nvSpPr>
        <p:spPr>
          <a:xfrm>
            <a:off x="0" y="5496725"/>
            <a:ext cx="9144000" cy="238704"/>
          </a:xfrm>
          <a:prstGeom prst="rect">
            <a:avLst/>
          </a:prstGeom>
          <a:solidFill>
            <a:srgbClr val="CDD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n>
                <a:noFill/>
              </a:ln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2618A8-57AB-7446-B906-4B72D5C58F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5224" y="5491424"/>
            <a:ext cx="180001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 b="0" i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437F641-C003-F842-967C-12BE2D2703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/>
              <a:t>Guide to Intelligent Data Science,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261680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3" r:id="rId2"/>
    <p:sldLayoutId id="2147483662" r:id="rId3"/>
    <p:sldLayoutId id="2147483687" r:id="rId4"/>
    <p:sldLayoutId id="2147483674" r:id="rId5"/>
    <p:sldLayoutId id="2147483679" r:id="rId6"/>
    <p:sldLayoutId id="2147483680" r:id="rId7"/>
    <p:sldLayoutId id="2147483686" r:id="rId8"/>
  </p:sldLayoutIdLst>
  <p:hf hdr="0" dt="0"/>
  <p:txStyles>
    <p:titleStyle>
      <a:lvl1pPr marL="0" marR="0" indent="0" algn="l" defTabSz="6858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de-DE" sz="1600" b="0" i="0" kern="1200" smtClean="0">
          <a:solidFill>
            <a:schemeClr val="bg1"/>
          </a:solidFill>
          <a:effectLst/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</p:titleStyle>
    <p:bodyStyle>
      <a:lvl1pPr marL="269875" indent="-269875" algn="l" defTabSz="685800" rtl="0" eaLnBrk="1" latinLnBrk="0" hangingPunct="1">
        <a:lnSpc>
          <a:spcPct val="100000"/>
        </a:lnSpc>
        <a:spcBef>
          <a:spcPts val="750"/>
        </a:spcBef>
        <a:buClr>
          <a:srgbClr val="92AEBC"/>
        </a:buClr>
        <a:buFont typeface="Symbol" pitchFamily="2" charset="2"/>
        <a:buChar char="-"/>
        <a:tabLst/>
        <a:defRPr sz="2000" b="0" i="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Roboto Light" panose="02000000000000000000" pitchFamily="2" charset="0"/>
          <a:cs typeface="Arial" panose="020B0604020202020204" pitchFamily="34" charset="0"/>
        </a:defRPr>
      </a:lvl1pPr>
      <a:lvl2pPr marL="488950" indent="-222250" algn="l" defTabSz="685800" rtl="0" eaLnBrk="1" latinLnBrk="0" hangingPunct="1">
        <a:lnSpc>
          <a:spcPct val="100000"/>
        </a:lnSpc>
        <a:spcBef>
          <a:spcPts val="375"/>
        </a:spcBef>
        <a:buClr>
          <a:srgbClr val="92AEBC"/>
        </a:buClr>
        <a:buFont typeface="Symbol" pitchFamily="2" charset="2"/>
        <a:buChar char="-"/>
        <a:tabLst/>
        <a:defRPr sz="1600" b="0" i="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Roboto Light" panose="02000000000000000000" pitchFamily="2" charset="0"/>
          <a:cs typeface="Arial" panose="020B0604020202020204" pitchFamily="34" charset="0"/>
        </a:defRPr>
      </a:lvl2pPr>
      <a:lvl3pPr marL="711200" indent="-222250" algn="l" defTabSz="685800" rtl="0" eaLnBrk="1" latinLnBrk="0" hangingPunct="1">
        <a:lnSpc>
          <a:spcPct val="100000"/>
        </a:lnSpc>
        <a:spcBef>
          <a:spcPts val="375"/>
        </a:spcBef>
        <a:buClr>
          <a:srgbClr val="92AEBC"/>
        </a:buClr>
        <a:buFont typeface="Symbol" pitchFamily="2" charset="2"/>
        <a:buChar char="-"/>
        <a:tabLst/>
        <a:defRPr sz="1600" b="0" i="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Roboto Light" panose="02000000000000000000" pitchFamily="2" charset="0"/>
          <a:cs typeface="Arial" panose="020B0604020202020204" pitchFamily="34" charset="0"/>
        </a:defRPr>
      </a:lvl3pPr>
      <a:lvl4pPr marL="933450" marR="0" indent="-222250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rgbClr val="92AEBC"/>
        </a:buClr>
        <a:buSzTx/>
        <a:buFont typeface="Symbol" pitchFamily="2" charset="2"/>
        <a:buChar char="-"/>
        <a:tabLst/>
        <a:defRPr sz="16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5700" indent="-222250" algn="l" defTabSz="685800" rtl="0" eaLnBrk="1" latinLnBrk="0" hangingPunct="1">
        <a:lnSpc>
          <a:spcPct val="100000"/>
        </a:lnSpc>
        <a:spcBef>
          <a:spcPts val="375"/>
        </a:spcBef>
        <a:buClr>
          <a:srgbClr val="92AEBC"/>
        </a:buClr>
        <a:buFont typeface="Symbol" pitchFamily="2" charset="2"/>
        <a:buChar char="-"/>
        <a:tabLst/>
        <a:defRPr sz="16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 userDrawn="1">
          <p15:clr>
            <a:srgbClr val="F26B43"/>
          </p15:clr>
        </p15:guide>
        <p15:guide id="2" orient="horz" pos="235" userDrawn="1">
          <p15:clr>
            <a:srgbClr val="F26B43"/>
          </p15:clr>
        </p15:guide>
        <p15:guide id="5" pos="55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9B6E08-011C-D34D-A0C5-A112C618E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4034" y="1410930"/>
            <a:ext cx="3576522" cy="1938992"/>
          </a:xfrm>
        </p:spPr>
        <p:txBody>
          <a:bodyPr/>
          <a:lstStyle/>
          <a:p>
            <a:r>
              <a:rPr lang="de-DE" dirty="0" smtClean="0"/>
              <a:t>Bayes Classifiers: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Exercise</a:t>
            </a:r>
          </a:p>
        </p:txBody>
      </p:sp>
    </p:spTree>
    <p:extLst>
      <p:ext uri="{BB962C8B-B14F-4D97-AF65-F5344CB8AC3E}">
        <p14:creationId xmlns:p14="http://schemas.microsoft.com/office/powerpoint/2010/main" val="4067134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516" y="1044000"/>
            <a:ext cx="5484553" cy="1292662"/>
          </a:xfrm>
        </p:spPr>
        <p:txBody>
          <a:bodyPr/>
          <a:lstStyle/>
          <a:p>
            <a:r>
              <a:rPr lang="en-GB" dirty="0"/>
              <a:t>Exercise </a:t>
            </a:r>
            <a:r>
              <a:rPr lang="en-GB" dirty="0" smtClean="0"/>
              <a:t>2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Naïve Bayes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1514252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Naïve Bayes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0001" y="1332753"/>
            <a:ext cx="2915106" cy="3874926"/>
          </a:xfrm>
        </p:spPr>
        <p:txBody>
          <a:bodyPr/>
          <a:lstStyle/>
          <a:p>
            <a:r>
              <a:rPr lang="en-US" sz="1600" i="1" dirty="0"/>
              <a:t>The following database for fitting contact lenses is given. Based on the attributes age, spectacle prescription, astigmatism and tear production rate the task is to predict whether a patient should be fitted with hard contact lenses, soft contact lenses or not be fitted with contact lenses at all.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534181"/>
              </p:ext>
            </p:extLst>
          </p:nvPr>
        </p:nvGraphicFramePr>
        <p:xfrm>
          <a:off x="3412567" y="296739"/>
          <a:ext cx="5612545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509">
                  <a:extLst>
                    <a:ext uri="{9D8B030D-6E8A-4147-A177-3AD203B41FA5}">
                      <a16:colId xmlns:a16="http://schemas.microsoft.com/office/drawing/2014/main" val="376668496"/>
                    </a:ext>
                  </a:extLst>
                </a:gridCol>
                <a:gridCol w="1122509">
                  <a:extLst>
                    <a:ext uri="{9D8B030D-6E8A-4147-A177-3AD203B41FA5}">
                      <a16:colId xmlns:a16="http://schemas.microsoft.com/office/drawing/2014/main" val="241841067"/>
                    </a:ext>
                  </a:extLst>
                </a:gridCol>
                <a:gridCol w="1122509">
                  <a:extLst>
                    <a:ext uri="{9D8B030D-6E8A-4147-A177-3AD203B41FA5}">
                      <a16:colId xmlns:a16="http://schemas.microsoft.com/office/drawing/2014/main" val="616354963"/>
                    </a:ext>
                  </a:extLst>
                </a:gridCol>
                <a:gridCol w="1122509">
                  <a:extLst>
                    <a:ext uri="{9D8B030D-6E8A-4147-A177-3AD203B41FA5}">
                      <a16:colId xmlns:a16="http://schemas.microsoft.com/office/drawing/2014/main" val="3783365989"/>
                    </a:ext>
                  </a:extLst>
                </a:gridCol>
                <a:gridCol w="1122509">
                  <a:extLst>
                    <a:ext uri="{9D8B030D-6E8A-4147-A177-3AD203B41FA5}">
                      <a16:colId xmlns:a16="http://schemas.microsoft.com/office/drawing/2014/main" val="4034374386"/>
                    </a:ext>
                  </a:extLst>
                </a:gridCol>
              </a:tblGrid>
              <a:tr h="215938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age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spec-</a:t>
                      </a:r>
                      <a:r>
                        <a:rPr lang="en-GB" sz="1000" dirty="0" err="1"/>
                        <a:t>prescrib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astigmatism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tear-prod-rate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contact lenses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939090"/>
                  </a:ext>
                </a:extLst>
              </a:tr>
              <a:tr h="215938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young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/>
                        <a:t>myope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no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reduced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none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116182"/>
                  </a:ext>
                </a:extLst>
              </a:tr>
              <a:tr h="215938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young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/>
                        <a:t>myope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no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normal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soft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457058"/>
                  </a:ext>
                </a:extLst>
              </a:tr>
              <a:tr h="215938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young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/>
                        <a:t>myope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yes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reduced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none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464102"/>
                  </a:ext>
                </a:extLst>
              </a:tr>
              <a:tr h="215938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young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err="1"/>
                        <a:t>myope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yes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normal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hard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799323"/>
                  </a:ext>
                </a:extLst>
              </a:tr>
              <a:tr h="215938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young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err="1"/>
                        <a:t>hypermetrope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no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reduced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none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45412"/>
                  </a:ext>
                </a:extLst>
              </a:tr>
              <a:tr h="215938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young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err="1"/>
                        <a:t>hypermetrope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no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normal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soft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152028"/>
                  </a:ext>
                </a:extLst>
              </a:tr>
              <a:tr h="215938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young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err="1"/>
                        <a:t>hypermetrope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yes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normal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hard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726438"/>
                  </a:ext>
                </a:extLst>
              </a:tr>
              <a:tr h="242122"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pre-</a:t>
                      </a:r>
                      <a:r>
                        <a:rPr lang="en-US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presbyopic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err="1"/>
                        <a:t>myope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no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reduced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none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914525"/>
                  </a:ext>
                </a:extLst>
              </a:tr>
              <a:tr h="24212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pre-</a:t>
                      </a:r>
                      <a:r>
                        <a:rPr lang="en-US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presbyopic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err="1"/>
                        <a:t>myope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yes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normal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hard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209238"/>
                  </a:ext>
                </a:extLst>
              </a:tr>
              <a:tr h="242122"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pre-</a:t>
                      </a:r>
                      <a:r>
                        <a:rPr lang="en-US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presbyopic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err="1"/>
                        <a:t>hypermetrope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no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reduced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none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663154"/>
                  </a:ext>
                </a:extLst>
              </a:tr>
              <a:tr h="24212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pre-</a:t>
                      </a:r>
                      <a:r>
                        <a:rPr lang="en-US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presbyopic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err="1"/>
                        <a:t>hypermetrope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no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normal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soft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004287"/>
                  </a:ext>
                </a:extLst>
              </a:tr>
              <a:tr h="242122"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pre-</a:t>
                      </a:r>
                      <a:r>
                        <a:rPr lang="en-US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presbyopic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err="1"/>
                        <a:t>hypermetrope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yes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reduced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none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557436"/>
                  </a:ext>
                </a:extLst>
              </a:tr>
              <a:tr h="24212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pre-</a:t>
                      </a:r>
                      <a:r>
                        <a:rPr lang="en-US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presbyopic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err="1"/>
                        <a:t>hypermetrope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yes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normal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none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294873"/>
                  </a:ext>
                </a:extLst>
              </a:tr>
              <a:tr h="215938"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presbyopic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err="1"/>
                        <a:t>myope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no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reduced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none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614636"/>
                  </a:ext>
                </a:extLst>
              </a:tr>
              <a:tr h="21593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presbyopic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err="1"/>
                        <a:t>myope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no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normal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none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24727"/>
                  </a:ext>
                </a:extLst>
              </a:tr>
              <a:tr h="215938"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presbyopic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/>
                        <a:t>myope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yes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reduced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none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75803"/>
                  </a:ext>
                </a:extLst>
              </a:tr>
              <a:tr h="21593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presbyopic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err="1"/>
                        <a:t>myope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yes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normal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hard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229828"/>
                  </a:ext>
                </a:extLst>
              </a:tr>
              <a:tr h="215938"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presbyopic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err="1"/>
                        <a:t>hypermetrope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no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reduced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none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865841"/>
                  </a:ext>
                </a:extLst>
              </a:tr>
              <a:tr h="215938"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presbyopic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err="1"/>
                        <a:t>hypermetrope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no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normal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soft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927158"/>
                  </a:ext>
                </a:extLst>
              </a:tr>
              <a:tr h="21593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presbyopic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err="1"/>
                        <a:t>hypermetrope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yes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reduced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none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287832"/>
                  </a:ext>
                </a:extLst>
              </a:tr>
              <a:tr h="21593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presbyopic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err="1"/>
                        <a:t>hypermetrope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yes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normal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none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296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59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Naïve Bayes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i="1" dirty="0"/>
              <a:t>Compute all probabilities that are necessary to predict the following instances with a Naïve Bayes classifier and classify them</a:t>
            </a:r>
            <a:endParaRPr lang="en-US" i="1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647291"/>
              </p:ext>
            </p:extLst>
          </p:nvPr>
        </p:nvGraphicFramePr>
        <p:xfrm>
          <a:off x="1810870" y="1980978"/>
          <a:ext cx="5629836" cy="1503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7459">
                  <a:extLst>
                    <a:ext uri="{9D8B030D-6E8A-4147-A177-3AD203B41FA5}">
                      <a16:colId xmlns:a16="http://schemas.microsoft.com/office/drawing/2014/main" val="2107142793"/>
                    </a:ext>
                  </a:extLst>
                </a:gridCol>
                <a:gridCol w="1407459">
                  <a:extLst>
                    <a:ext uri="{9D8B030D-6E8A-4147-A177-3AD203B41FA5}">
                      <a16:colId xmlns:a16="http://schemas.microsoft.com/office/drawing/2014/main" val="4062335277"/>
                    </a:ext>
                  </a:extLst>
                </a:gridCol>
                <a:gridCol w="1407459">
                  <a:extLst>
                    <a:ext uri="{9D8B030D-6E8A-4147-A177-3AD203B41FA5}">
                      <a16:colId xmlns:a16="http://schemas.microsoft.com/office/drawing/2014/main" val="2081941593"/>
                    </a:ext>
                  </a:extLst>
                </a:gridCol>
                <a:gridCol w="1407459">
                  <a:extLst>
                    <a:ext uri="{9D8B030D-6E8A-4147-A177-3AD203B41FA5}">
                      <a16:colId xmlns:a16="http://schemas.microsoft.com/office/drawing/2014/main" val="2908109002"/>
                    </a:ext>
                  </a:extLst>
                </a:gridCol>
              </a:tblGrid>
              <a:tr h="37582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spec-</a:t>
                      </a:r>
                      <a:r>
                        <a:rPr lang="en-GB" sz="1400" dirty="0" err="1"/>
                        <a:t>prescrib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astigmatism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tear-prod-rate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460601"/>
                  </a:ext>
                </a:extLst>
              </a:tr>
              <a:tr h="37582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hypermetrope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reduced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432034"/>
                  </a:ext>
                </a:extLst>
              </a:tr>
              <a:tr h="37582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pre-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presbyopic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myope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normal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441012"/>
                  </a:ext>
                </a:extLst>
              </a:tr>
              <a:tr h="37582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pre-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presbyopic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myope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reduced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508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776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Naïve Bayes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600" dirty="0"/>
              <a:t>The conditional probability tables for all attributes: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910567"/>
              </p:ext>
            </p:extLst>
          </p:nvPr>
        </p:nvGraphicFramePr>
        <p:xfrm>
          <a:off x="2844800" y="1312536"/>
          <a:ext cx="3998260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565">
                  <a:extLst>
                    <a:ext uri="{9D8B030D-6E8A-4147-A177-3AD203B41FA5}">
                      <a16:colId xmlns:a16="http://schemas.microsoft.com/office/drawing/2014/main" val="4290867169"/>
                    </a:ext>
                  </a:extLst>
                </a:gridCol>
                <a:gridCol w="999565">
                  <a:extLst>
                    <a:ext uri="{9D8B030D-6E8A-4147-A177-3AD203B41FA5}">
                      <a16:colId xmlns:a16="http://schemas.microsoft.com/office/drawing/2014/main" val="3189293452"/>
                    </a:ext>
                  </a:extLst>
                </a:gridCol>
                <a:gridCol w="999565">
                  <a:extLst>
                    <a:ext uri="{9D8B030D-6E8A-4147-A177-3AD203B41FA5}">
                      <a16:colId xmlns:a16="http://schemas.microsoft.com/office/drawing/2014/main" val="3045938724"/>
                    </a:ext>
                  </a:extLst>
                </a:gridCol>
                <a:gridCol w="999565">
                  <a:extLst>
                    <a:ext uri="{9D8B030D-6E8A-4147-A177-3AD203B41FA5}">
                      <a16:colId xmlns:a16="http://schemas.microsoft.com/office/drawing/2014/main" val="3995312486"/>
                    </a:ext>
                  </a:extLst>
                </a:gridCol>
              </a:tblGrid>
              <a:tr h="28350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Class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hard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none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soft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7851691"/>
                  </a:ext>
                </a:extLst>
              </a:tr>
              <a:tr h="28350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Count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191079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306541"/>
              </p:ext>
            </p:extLst>
          </p:nvPr>
        </p:nvGraphicFramePr>
        <p:xfrm>
          <a:off x="699247" y="2120337"/>
          <a:ext cx="3998260" cy="1394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565">
                  <a:extLst>
                    <a:ext uri="{9D8B030D-6E8A-4147-A177-3AD203B41FA5}">
                      <a16:colId xmlns:a16="http://schemas.microsoft.com/office/drawing/2014/main" val="4290867169"/>
                    </a:ext>
                  </a:extLst>
                </a:gridCol>
                <a:gridCol w="999565">
                  <a:extLst>
                    <a:ext uri="{9D8B030D-6E8A-4147-A177-3AD203B41FA5}">
                      <a16:colId xmlns:a16="http://schemas.microsoft.com/office/drawing/2014/main" val="3189293452"/>
                    </a:ext>
                  </a:extLst>
                </a:gridCol>
                <a:gridCol w="999565">
                  <a:extLst>
                    <a:ext uri="{9D8B030D-6E8A-4147-A177-3AD203B41FA5}">
                      <a16:colId xmlns:a16="http://schemas.microsoft.com/office/drawing/2014/main" val="3045938724"/>
                    </a:ext>
                  </a:extLst>
                </a:gridCol>
                <a:gridCol w="999565">
                  <a:extLst>
                    <a:ext uri="{9D8B030D-6E8A-4147-A177-3AD203B41FA5}">
                      <a16:colId xmlns:a16="http://schemas.microsoft.com/office/drawing/2014/main" val="3995312486"/>
                    </a:ext>
                  </a:extLst>
                </a:gridCol>
              </a:tblGrid>
              <a:tr h="28350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Class/age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pre-</a:t>
                      </a:r>
                      <a:r>
                        <a:rPr lang="en-GB" dirty="0" err="1"/>
                        <a:t>presbyopic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presbyopic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young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7851691"/>
                  </a:ext>
                </a:extLst>
              </a:tr>
              <a:tr h="28350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hard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191079"/>
                  </a:ext>
                </a:extLst>
              </a:tr>
              <a:tr h="28350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none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255684"/>
                  </a:ext>
                </a:extLst>
              </a:tr>
              <a:tr h="28350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soft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9916698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987024"/>
              </p:ext>
            </p:extLst>
          </p:nvPr>
        </p:nvGraphicFramePr>
        <p:xfrm>
          <a:off x="5453527" y="2212397"/>
          <a:ext cx="2998695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565">
                  <a:extLst>
                    <a:ext uri="{9D8B030D-6E8A-4147-A177-3AD203B41FA5}">
                      <a16:colId xmlns:a16="http://schemas.microsoft.com/office/drawing/2014/main" val="4290867169"/>
                    </a:ext>
                  </a:extLst>
                </a:gridCol>
                <a:gridCol w="999565">
                  <a:extLst>
                    <a:ext uri="{9D8B030D-6E8A-4147-A177-3AD203B41FA5}">
                      <a16:colId xmlns:a16="http://schemas.microsoft.com/office/drawing/2014/main" val="3189293452"/>
                    </a:ext>
                  </a:extLst>
                </a:gridCol>
                <a:gridCol w="999565">
                  <a:extLst>
                    <a:ext uri="{9D8B030D-6E8A-4147-A177-3AD203B41FA5}">
                      <a16:colId xmlns:a16="http://schemas.microsoft.com/office/drawing/2014/main" val="3045938724"/>
                    </a:ext>
                  </a:extLst>
                </a:gridCol>
              </a:tblGrid>
              <a:tr h="28350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Class/</a:t>
                      </a:r>
                      <a:r>
                        <a:rPr lang="en-GB" dirty="0" err="1"/>
                        <a:t>astig</a:t>
                      </a:r>
                      <a:r>
                        <a:rPr lang="en-GB" dirty="0"/>
                        <a:t>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yes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7851691"/>
                  </a:ext>
                </a:extLst>
              </a:tr>
              <a:tr h="28350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hard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191079"/>
                  </a:ext>
                </a:extLst>
              </a:tr>
              <a:tr h="28350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none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255684"/>
                  </a:ext>
                </a:extLst>
              </a:tr>
              <a:tr h="28350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soft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9916698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145399"/>
              </p:ext>
            </p:extLst>
          </p:nvPr>
        </p:nvGraphicFramePr>
        <p:xfrm>
          <a:off x="5453528" y="3879864"/>
          <a:ext cx="2998695" cy="1394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565">
                  <a:extLst>
                    <a:ext uri="{9D8B030D-6E8A-4147-A177-3AD203B41FA5}">
                      <a16:colId xmlns:a16="http://schemas.microsoft.com/office/drawing/2014/main" val="4290867169"/>
                    </a:ext>
                  </a:extLst>
                </a:gridCol>
                <a:gridCol w="999565">
                  <a:extLst>
                    <a:ext uri="{9D8B030D-6E8A-4147-A177-3AD203B41FA5}">
                      <a16:colId xmlns:a16="http://schemas.microsoft.com/office/drawing/2014/main" val="3189293452"/>
                    </a:ext>
                  </a:extLst>
                </a:gridCol>
                <a:gridCol w="999565">
                  <a:extLst>
                    <a:ext uri="{9D8B030D-6E8A-4147-A177-3AD203B41FA5}">
                      <a16:colId xmlns:a16="http://schemas.microsoft.com/office/drawing/2014/main" val="3045938724"/>
                    </a:ext>
                  </a:extLst>
                </a:gridCol>
              </a:tblGrid>
              <a:tr h="28350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Class/spec-</a:t>
                      </a:r>
                      <a:r>
                        <a:rPr lang="en-GB" dirty="0" err="1"/>
                        <a:t>prescrip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hypermetrope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myope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7851691"/>
                  </a:ext>
                </a:extLst>
              </a:tr>
              <a:tr h="28350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hard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191079"/>
                  </a:ext>
                </a:extLst>
              </a:tr>
              <a:tr h="28350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none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255684"/>
                  </a:ext>
                </a:extLst>
              </a:tr>
              <a:tr h="28350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soft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9916698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72707"/>
              </p:ext>
            </p:extLst>
          </p:nvPr>
        </p:nvGraphicFramePr>
        <p:xfrm>
          <a:off x="699247" y="3813219"/>
          <a:ext cx="3998262" cy="1394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754">
                  <a:extLst>
                    <a:ext uri="{9D8B030D-6E8A-4147-A177-3AD203B41FA5}">
                      <a16:colId xmlns:a16="http://schemas.microsoft.com/office/drawing/2014/main" val="4290867169"/>
                    </a:ext>
                  </a:extLst>
                </a:gridCol>
                <a:gridCol w="1332754">
                  <a:extLst>
                    <a:ext uri="{9D8B030D-6E8A-4147-A177-3AD203B41FA5}">
                      <a16:colId xmlns:a16="http://schemas.microsoft.com/office/drawing/2014/main" val="3189293452"/>
                    </a:ext>
                  </a:extLst>
                </a:gridCol>
                <a:gridCol w="1332754">
                  <a:extLst>
                    <a:ext uri="{9D8B030D-6E8A-4147-A177-3AD203B41FA5}">
                      <a16:colId xmlns:a16="http://schemas.microsoft.com/office/drawing/2014/main" val="3045938724"/>
                    </a:ext>
                  </a:extLst>
                </a:gridCol>
              </a:tblGrid>
              <a:tr h="28350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Class/tear-prod-rate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normal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reduced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7851691"/>
                  </a:ext>
                </a:extLst>
              </a:tr>
              <a:tr h="28350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hard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191079"/>
                  </a:ext>
                </a:extLst>
              </a:tr>
              <a:tr h="28350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none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255684"/>
                  </a:ext>
                </a:extLst>
              </a:tr>
              <a:tr h="28350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soft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9916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4799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Naïve Bayes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14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GB" dirty="0"/>
                  <a:t>hard</a:t>
                </a:r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h𝑎𝑟𝑑</m:t>
                          </m:r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𝑦𝑜𝑢𝑛𝑔</m:t>
                          </m:r>
                        </m:e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h𝑎𝑟𝑑</m:t>
                          </m:r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h𝑦𝑝𝑒𝑟𝑚𝑒𝑡𝑟𝑜𝑝𝑒</m:t>
                          </m:r>
                        </m:e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h𝑎𝑟𝑑</m:t>
                          </m:r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𝑦𝑒𝑠</m:t>
                          </m:r>
                        </m:e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h𝑎𝑟𝑑</m:t>
                          </m:r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𝑟𝑒𝑑𝑢𝑐𝑒𝑑</m:t>
                          </m:r>
                        </m:e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h𝑎𝑟𝑑</m:t>
                          </m:r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800" dirty="0"/>
              </a:p>
              <a:p>
                <a:r>
                  <a:rPr lang="en-GB" dirty="0"/>
                  <a:t>none</a:t>
                </a:r>
                <a:endParaRPr lang="en-GB" sz="1800" dirty="0"/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𝑛𝑜𝑛𝑒</m:t>
                          </m:r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𝑦𝑜𝑢𝑛𝑔</m:t>
                          </m:r>
                        </m:e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𝑛𝑜𝑛𝑒</m:t>
                          </m:r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GB" sz="1800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1800" b="0" i="0" smtClean="0">
                              <a:latin typeface="Cambria Math" panose="02040503050406030204" pitchFamily="18" charset="0"/>
                            </a:rPr>
                            <m:t>hypermetrope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en-GB" sz="1800" b="0" i="0" smtClean="0">
                              <a:latin typeface="Cambria Math" panose="02040503050406030204" pitchFamily="18" charset="0"/>
                            </a:rPr>
                            <m:t>none</m:t>
                          </m:r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𝑦𝑒𝑠</m:t>
                          </m:r>
                        </m:e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𝑛𝑜𝑛𝑒</m:t>
                          </m:r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𝑟𝑒𝑑𝑢𝑐𝑒𝑑</m:t>
                          </m:r>
                        </m:e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𝑛𝑜𝑛𝑒</m:t>
                          </m:r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D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D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GB" sz="18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GB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800" dirty="0"/>
              </a:p>
              <a:p>
                <a:r>
                  <a:rPr lang="en-GB" dirty="0"/>
                  <a:t>soft</a:t>
                </a:r>
                <a:endParaRPr lang="en-GB" sz="1800" dirty="0"/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𝑠𝑜𝑓𝑡</m:t>
                          </m:r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𝑦𝑜𝑢𝑛𝑔</m:t>
                          </m:r>
                        </m:e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𝑠𝑜𝑓𝑡</m:t>
                          </m:r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h𝑦𝑝𝑒𝑟𝑚𝑒𝑡𝑟𝑜𝑝𝑒</m:t>
                          </m:r>
                        </m:e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𝑠𝑜𝑓𝑡</m:t>
                          </m:r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𝑦𝑒𝑠</m:t>
                          </m:r>
                        </m:e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𝑠𝑜𝑓𝑡</m:t>
                          </m:r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     ⋅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𝑟𝑒𝑑𝑢𝑐𝑒𝑑</m:t>
                          </m:r>
                        </m:e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𝑠𝑜𝑓𝑡</m:t>
                          </m:r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800" dirty="0"/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DE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𝑀𝐴𝑃</m:t>
                          </m:r>
                        </m:sub>
                      </m:sSub>
                      <m:r>
                        <a:rPr lang="en-GB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𝑛𝑜𝑛𝑒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693" r="-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57171"/>
              </p:ext>
            </p:extLst>
          </p:nvPr>
        </p:nvGraphicFramePr>
        <p:xfrm>
          <a:off x="1888972" y="875031"/>
          <a:ext cx="5366056" cy="693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1514">
                  <a:extLst>
                    <a:ext uri="{9D8B030D-6E8A-4147-A177-3AD203B41FA5}">
                      <a16:colId xmlns:a16="http://schemas.microsoft.com/office/drawing/2014/main" val="2107142793"/>
                    </a:ext>
                  </a:extLst>
                </a:gridCol>
                <a:gridCol w="1341514">
                  <a:extLst>
                    <a:ext uri="{9D8B030D-6E8A-4147-A177-3AD203B41FA5}">
                      <a16:colId xmlns:a16="http://schemas.microsoft.com/office/drawing/2014/main" val="4062335277"/>
                    </a:ext>
                  </a:extLst>
                </a:gridCol>
                <a:gridCol w="1341514">
                  <a:extLst>
                    <a:ext uri="{9D8B030D-6E8A-4147-A177-3AD203B41FA5}">
                      <a16:colId xmlns:a16="http://schemas.microsoft.com/office/drawing/2014/main" val="2081941593"/>
                    </a:ext>
                  </a:extLst>
                </a:gridCol>
                <a:gridCol w="1341514">
                  <a:extLst>
                    <a:ext uri="{9D8B030D-6E8A-4147-A177-3AD203B41FA5}">
                      <a16:colId xmlns:a16="http://schemas.microsoft.com/office/drawing/2014/main" val="2908109002"/>
                    </a:ext>
                  </a:extLst>
                </a:gridCol>
              </a:tblGrid>
              <a:tr h="34678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spec-</a:t>
                      </a:r>
                      <a:r>
                        <a:rPr lang="en-GB" sz="1400" dirty="0" err="1"/>
                        <a:t>prescrib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astigmatism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tear-prod-rate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460601"/>
                  </a:ext>
                </a:extLst>
              </a:tr>
              <a:tr h="34678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hypermetrope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reduced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432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752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Naïve Bayes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15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GB" dirty="0"/>
                  <a:t>hard</a:t>
                </a:r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h𝑎𝑟𝑑</m:t>
                          </m:r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𝑝𝑟𝑒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𝑝𝑟𝑒𝑠𝑏𝑦𝑜𝑝𝑖𝑐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h𝑎𝑟𝑑</m:t>
                          </m:r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𝑚𝑦𝑜𝑝𝑒</m:t>
                          </m:r>
                        </m:e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h𝑎𝑟𝑑</m:t>
                          </m:r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𝑛𝑜</m:t>
                          </m:r>
                        </m:e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h𝑎𝑟𝑑</m:t>
                          </m:r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𝑛𝑜𝑟𝑚𝑎𝑙</m:t>
                          </m:r>
                        </m:e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h𝑎𝑟𝑑</m:t>
                          </m:r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800" dirty="0"/>
              </a:p>
              <a:p>
                <a:r>
                  <a:rPr lang="en-GB" dirty="0"/>
                  <a:t>none</a:t>
                </a:r>
                <a:endParaRPr lang="en-GB" sz="1800" dirty="0"/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𝑛𝑜𝑛𝑒</m:t>
                          </m:r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𝑝𝑟𝑒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𝑝𝑟𝑒𝑠𝑏𝑦𝑜𝑝𝑖𝑐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𝑛𝑜𝑛𝑒</m:t>
                          </m:r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GB" sz="1800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𝑚𝑦𝑜𝑝𝑒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en-GB" sz="1800" b="0" i="0" smtClean="0">
                              <a:latin typeface="Cambria Math" panose="02040503050406030204" pitchFamily="18" charset="0"/>
                            </a:rPr>
                            <m:t>none</m:t>
                          </m:r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𝑛𝑜</m:t>
                          </m:r>
                        </m:e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𝑛𝑜𝑛𝑒</m:t>
                          </m:r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𝑛𝑜𝑟𝑚𝑎𝑙</m:t>
                          </m:r>
                        </m:e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𝑛𝑜𝑛𝑒</m:t>
                          </m:r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D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D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GB" sz="18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GB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0.011</m:t>
                      </m:r>
                    </m:oMath>
                  </m:oMathPara>
                </a14:m>
                <a:endParaRPr lang="en-GB" sz="1800" dirty="0"/>
              </a:p>
              <a:p>
                <a:r>
                  <a:rPr lang="en-GB" dirty="0"/>
                  <a:t>soft</a:t>
                </a:r>
                <a:endParaRPr lang="en-GB" sz="1800" dirty="0"/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𝑠𝑜𝑓𝑡</m:t>
                          </m:r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𝑝𝑟𝑒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𝑝𝑟𝑒𝑠𝑏𝑦𝑜𝑝𝑖𝑐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𝑠𝑜𝑓𝑡</m:t>
                          </m:r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𝑚𝑦𝑜𝑝𝑒</m:t>
                          </m:r>
                        </m:e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𝑠𝑜𝑓𝑡</m:t>
                          </m:r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𝑛𝑜</m:t>
                          </m:r>
                        </m:e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𝑠𝑜𝑓𝑡</m:t>
                          </m:r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     ⋅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𝑛𝑜𝑟𝑚𝑎𝑙</m:t>
                          </m:r>
                        </m:e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𝑠𝑜𝑓𝑡</m:t>
                          </m:r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GB" sz="18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18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18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18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≈0.01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800" dirty="0"/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DE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𝑀𝐴𝑃</m:t>
                          </m:r>
                        </m:sub>
                      </m:sSub>
                      <m:r>
                        <a:rPr lang="en-GB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𝑠𝑜𝑓𝑡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693" r="-1236" b="-6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109022"/>
              </p:ext>
            </p:extLst>
          </p:nvPr>
        </p:nvGraphicFramePr>
        <p:xfrm>
          <a:off x="1888972" y="875031"/>
          <a:ext cx="5366056" cy="693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1514">
                  <a:extLst>
                    <a:ext uri="{9D8B030D-6E8A-4147-A177-3AD203B41FA5}">
                      <a16:colId xmlns:a16="http://schemas.microsoft.com/office/drawing/2014/main" val="2107142793"/>
                    </a:ext>
                  </a:extLst>
                </a:gridCol>
                <a:gridCol w="1341514">
                  <a:extLst>
                    <a:ext uri="{9D8B030D-6E8A-4147-A177-3AD203B41FA5}">
                      <a16:colId xmlns:a16="http://schemas.microsoft.com/office/drawing/2014/main" val="4062335277"/>
                    </a:ext>
                  </a:extLst>
                </a:gridCol>
                <a:gridCol w="1341514">
                  <a:extLst>
                    <a:ext uri="{9D8B030D-6E8A-4147-A177-3AD203B41FA5}">
                      <a16:colId xmlns:a16="http://schemas.microsoft.com/office/drawing/2014/main" val="2081941593"/>
                    </a:ext>
                  </a:extLst>
                </a:gridCol>
                <a:gridCol w="1341514">
                  <a:extLst>
                    <a:ext uri="{9D8B030D-6E8A-4147-A177-3AD203B41FA5}">
                      <a16:colId xmlns:a16="http://schemas.microsoft.com/office/drawing/2014/main" val="2908109002"/>
                    </a:ext>
                  </a:extLst>
                </a:gridCol>
              </a:tblGrid>
              <a:tr h="34678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spec-</a:t>
                      </a:r>
                      <a:r>
                        <a:rPr lang="en-GB" sz="1400" dirty="0" err="1"/>
                        <a:t>prescrib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astigmatism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tear-prod-rate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460601"/>
                  </a:ext>
                </a:extLst>
              </a:tr>
              <a:tr h="34678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pre-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presbyopic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myope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normal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432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632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Naïve Bayes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16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GB" dirty="0"/>
                  <a:t>hard</a:t>
                </a:r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h𝑎𝑟𝑑</m:t>
                          </m:r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𝑝𝑟𝑒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𝑝𝑟𝑒𝑠𝑏𝑦𝑜𝑝𝑖𝑐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h𝑎𝑟𝑑</m:t>
                          </m:r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𝑚𝑦𝑜𝑝𝑒</m:t>
                          </m:r>
                        </m:e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h𝑎𝑟𝑑</m:t>
                          </m:r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𝑦𝑒𝑠</m:t>
                          </m:r>
                        </m:e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h𝑎𝑟𝑑</m:t>
                          </m:r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𝑟𝑒𝑑𝑢𝑐𝑒𝑑</m:t>
                          </m:r>
                        </m:e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h𝑎𝑟𝑑</m:t>
                          </m:r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800" dirty="0"/>
              </a:p>
              <a:p>
                <a:r>
                  <a:rPr lang="en-GB" dirty="0"/>
                  <a:t>none</a:t>
                </a:r>
                <a:endParaRPr lang="en-GB" sz="1800" dirty="0"/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𝑛𝑜𝑛𝑒</m:t>
                          </m:r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𝑝𝑟𝑒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𝑝𝑟𝑒𝑠𝑏𝑦𝑜𝑝𝑖𝑐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𝑛𝑜𝑛𝑒</m:t>
                          </m:r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GB" sz="1800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𝑚𝑦𝑜𝑝𝑒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en-GB" sz="1800" b="0" i="0" smtClean="0">
                              <a:latin typeface="Cambria Math" panose="02040503050406030204" pitchFamily="18" charset="0"/>
                            </a:rPr>
                            <m:t>none</m:t>
                          </m:r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𝑦𝑒𝑠</m:t>
                          </m:r>
                        </m:e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𝑛𝑜𝑛𝑒</m:t>
                          </m:r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𝑟𝑒𝑑𝑢𝑐𝑒𝑑</m:t>
                          </m:r>
                        </m:e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𝑛𝑜𝑛𝑒</m:t>
                          </m:r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D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D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GB" sz="18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GB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0.011</m:t>
                      </m:r>
                    </m:oMath>
                  </m:oMathPara>
                </a14:m>
                <a:endParaRPr lang="en-GB" sz="1800" dirty="0"/>
              </a:p>
              <a:p>
                <a:r>
                  <a:rPr lang="en-GB" dirty="0"/>
                  <a:t>soft</a:t>
                </a:r>
                <a:endParaRPr lang="en-GB" sz="1800" dirty="0"/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𝑠𝑜𝑓𝑡</m:t>
                          </m:r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𝑝𝑟𝑒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𝑝𝑟𝑒𝑠𝑏𝑦𝑜𝑝𝑖𝑐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𝑠𝑜𝑓𝑡</m:t>
                          </m:r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𝑚𝑦𝑜𝑝𝑒</m:t>
                          </m:r>
                        </m:e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𝑠𝑜𝑓𝑡</m:t>
                          </m:r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𝑦𝑒𝑠</m:t>
                          </m:r>
                        </m:e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𝑠𝑜𝑓𝑡</m:t>
                          </m:r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     ⋅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𝑟𝑒𝑑𝑢𝑐𝑒𝑑</m:t>
                          </m:r>
                        </m:e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𝑠𝑜𝑓𝑡</m:t>
                          </m:r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800" dirty="0"/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DE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𝑀𝐴𝑃</m:t>
                          </m:r>
                        </m:sub>
                      </m:sSub>
                      <m:r>
                        <a:rPr lang="en-GB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𝑛𝑜𝑛𝑒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693" r="-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829365"/>
              </p:ext>
            </p:extLst>
          </p:nvPr>
        </p:nvGraphicFramePr>
        <p:xfrm>
          <a:off x="1888972" y="875031"/>
          <a:ext cx="5366056" cy="693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1514">
                  <a:extLst>
                    <a:ext uri="{9D8B030D-6E8A-4147-A177-3AD203B41FA5}">
                      <a16:colId xmlns:a16="http://schemas.microsoft.com/office/drawing/2014/main" val="2107142793"/>
                    </a:ext>
                  </a:extLst>
                </a:gridCol>
                <a:gridCol w="1341514">
                  <a:extLst>
                    <a:ext uri="{9D8B030D-6E8A-4147-A177-3AD203B41FA5}">
                      <a16:colId xmlns:a16="http://schemas.microsoft.com/office/drawing/2014/main" val="4062335277"/>
                    </a:ext>
                  </a:extLst>
                </a:gridCol>
                <a:gridCol w="1341514">
                  <a:extLst>
                    <a:ext uri="{9D8B030D-6E8A-4147-A177-3AD203B41FA5}">
                      <a16:colId xmlns:a16="http://schemas.microsoft.com/office/drawing/2014/main" val="2081941593"/>
                    </a:ext>
                  </a:extLst>
                </a:gridCol>
                <a:gridCol w="1341514">
                  <a:extLst>
                    <a:ext uri="{9D8B030D-6E8A-4147-A177-3AD203B41FA5}">
                      <a16:colId xmlns:a16="http://schemas.microsoft.com/office/drawing/2014/main" val="2908109002"/>
                    </a:ext>
                  </a:extLst>
                </a:gridCol>
              </a:tblGrid>
              <a:tr h="34678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spec-</a:t>
                      </a:r>
                      <a:r>
                        <a:rPr lang="en-GB" sz="1400" dirty="0" err="1"/>
                        <a:t>prescrib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astigmatism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tear-prod-rate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460601"/>
                  </a:ext>
                </a:extLst>
              </a:tr>
              <a:tr h="34678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pre-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presbyopic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myope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reduced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432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2467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For any questions please contact:  education@knime.com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8108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516" y="1044000"/>
            <a:ext cx="5484553" cy="1292662"/>
          </a:xfrm>
        </p:spPr>
        <p:txBody>
          <a:bodyPr/>
          <a:lstStyle/>
          <a:p>
            <a:r>
              <a:rPr lang="en-GB" dirty="0"/>
              <a:t>Exercise </a:t>
            </a:r>
            <a:r>
              <a:rPr lang="en-GB" dirty="0" smtClean="0"/>
              <a:t>1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Bayes Theorem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2838203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F27BA-258D-417E-8A19-A6D3E0396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Theorem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1D992C-A8A9-4116-893A-1EFFF1D24FD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D590F6CE-B0A5-4D67-AA2A-8B8EF1C4E30B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dirty="0"/>
                  <a:t>The conditional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/>
                  <a:t>, hypothesis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true given event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635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Probability of hypothesis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Probability of event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dirty="0"/>
                  <a:t>: Conditional probability of event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given hypothesis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D590F6CE-B0A5-4D67-AA2A-8B8EF1C4E3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006BD-521B-451E-AE80-8907872A9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755B66-AE49-49BD-9323-54C9F1E419BC}"/>
                  </a:ext>
                </a:extLst>
              </p:cNvPr>
              <p:cNvSpPr txBox="1"/>
              <p:nvPr/>
            </p:nvSpPr>
            <p:spPr>
              <a:xfrm>
                <a:off x="2874396" y="1645920"/>
                <a:ext cx="2667846" cy="64626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Arial" panose="02000000000000000000" pitchFamily="2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Arial" panose="020000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755B66-AE49-49BD-9323-54C9F1E41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396" y="1645920"/>
                <a:ext cx="2667846" cy="646267"/>
              </a:xfrm>
              <a:prstGeom prst="rect">
                <a:avLst/>
              </a:prstGeom>
              <a:blipFill>
                <a:blip r:embed="rId3"/>
                <a:stretch>
                  <a:fillRect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2900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Bayes Theorem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6350" indent="0">
              <a:buNone/>
            </a:pPr>
            <a:r>
              <a:rPr lang="en-US" i="1" dirty="0"/>
              <a:t>Answer the following questions and give an explanation of your answers.</a:t>
            </a:r>
          </a:p>
          <a:p>
            <a:pPr marL="463550" indent="-457200">
              <a:buFont typeface="+mj-lt"/>
              <a:buAutoNum type="arabicPeriod"/>
            </a:pPr>
            <a:r>
              <a:rPr lang="en-US" sz="1800" i="1" dirty="0"/>
              <a:t>2.6% of the total population is color-blind. On average, 5 out of 100 men and 25 out of 10000 women are color-blind. We assume that the number of men and women in the total population is equivalent. Now we choose a color-blind person from the population, what is the probability that this person is a man?</a:t>
            </a:r>
          </a:p>
          <a:p>
            <a:pPr marL="463550" indent="-457200">
              <a:buFont typeface="+mj-lt"/>
              <a:buAutoNum type="arabicPeriod"/>
            </a:pPr>
            <a:r>
              <a:rPr lang="en-US" sz="1800" i="1" dirty="0"/>
              <a:t>In a company, machine M1 produces 20% of the total production, machine M2 produces 30% and machine M3 produces 50%. On average, 2% of the production of M1, 4% of M2 and 7% of M3 is defective. We take out one defective part of the production, what is the probability that it has been produced by M1/M2/M3?</a:t>
            </a:r>
          </a:p>
          <a:p>
            <a:pPr marL="463550" indent="-457200">
              <a:buFont typeface="+mj-lt"/>
              <a:buAutoNum type="arabicPeriod"/>
            </a:pPr>
            <a:r>
              <a:rPr lang="en-US" sz="1800" i="1" dirty="0"/>
              <a:t>Your mailbox contains 100 unread emails. 80% of these mails are spam, 20% are non-spam. 25% of spam emails and 50% of non-spam emails contain the word ’urgent’. You open a random email and it contains the word ’urgent’. What is the probability that this is a spam email? What is the probability that this is not a spam email?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912006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Theorem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5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360000" y="2258645"/>
                <a:ext cx="8378825" cy="2949033"/>
              </a:xfrm>
            </p:spPr>
            <p:txBody>
              <a:bodyPr/>
              <a:lstStyle/>
              <a:p>
                <a:r>
                  <a:rPr lang="en-US" sz="1600" dirty="0"/>
                  <a:t>Let F be the event that the person is a woman and M the event that the person is a man. B is the event that the person is color-blind. The following probabilities are given: </a:t>
                </a:r>
              </a:p>
              <a:p>
                <a:pPr marL="6350" indent="0">
                  <a:buNone/>
                </a:pPr>
                <a:r>
                  <a:rPr lang="en-GB" sz="1600" b="0" dirty="0"/>
                  <a:t>	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US" sz="1600" dirty="0"/>
                  <a:t>		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US" sz="1600" dirty="0"/>
              </a:p>
              <a:p>
                <a:pPr marL="6350" indent="0">
                  <a:buNone/>
                </a:pPr>
                <a:r>
                  <a:rPr lang="en-GB" sz="1600" b="0" dirty="0"/>
                  <a:t>	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=0.05</m:t>
                    </m:r>
                  </m:oMath>
                </a14:m>
                <a:r>
                  <a:rPr lang="en-US" sz="1600" dirty="0"/>
                  <a:t>		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=0.0025</m:t>
                    </m:r>
                  </m:oMath>
                </a14:m>
                <a:endParaRPr lang="en-GB" sz="1600" b="0" i="1" dirty="0">
                  <a:latin typeface="Cambria Math" panose="02040503050406030204" pitchFamily="18" charset="0"/>
                </a:endParaRPr>
              </a:p>
              <a:p>
                <a:pPr marL="6350" indent="0">
                  <a:buNone/>
                </a:pPr>
                <a:r>
                  <a:rPr lang="en-GB" sz="1600" b="0" dirty="0"/>
                  <a:t>	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=0.026</m:t>
                    </m:r>
                  </m:oMath>
                </a14:m>
                <a:endParaRPr lang="en-US" sz="1600" dirty="0"/>
              </a:p>
              <a:p>
                <a:r>
                  <a:rPr lang="en-GB" sz="1600" dirty="0"/>
                  <a:t>Inserting those values into the Bayes Theorem we get:</a:t>
                </a:r>
              </a:p>
              <a:p>
                <a:endParaRPr lang="en-GB" sz="1600" dirty="0"/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DE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)∙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DE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0.05 </m:t>
                          </m:r>
                          <m:r>
                            <a:rPr lang="en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0.5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0.026</m:t>
                          </m:r>
                        </m:den>
                      </m:f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0.96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360000" y="2258645"/>
                <a:ext cx="8378825" cy="2949033"/>
              </a:xfrm>
              <a:blipFill>
                <a:blip r:embed="rId2"/>
                <a:stretch>
                  <a:fillRect l="-1382" t="-2484" r="-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72888" y="757193"/>
            <a:ext cx="8153048" cy="1360776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2.6% of the total population is color-blind. On average, 5 out of 100 men and 25 out of 10000 women are color-blind. We assume that the number of men and women in the total population is equivalent. Now we choose a color-blind person from the population, what is the probability that this person is a man?</a:t>
            </a:r>
          </a:p>
        </p:txBody>
      </p:sp>
    </p:spTree>
    <p:extLst>
      <p:ext uri="{BB962C8B-B14F-4D97-AF65-F5344CB8AC3E}">
        <p14:creationId xmlns:p14="http://schemas.microsoft.com/office/powerpoint/2010/main" val="2351630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Theorem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6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360000" y="2258645"/>
                <a:ext cx="8378825" cy="2949033"/>
              </a:xfrm>
            </p:spPr>
            <p:txBody>
              <a:bodyPr/>
              <a:lstStyle/>
              <a:p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=1,2,3)</m:t>
                    </m:r>
                  </m:oMath>
                </a14:m>
                <a:r>
                  <a:rPr lang="en-US" sz="1800" dirty="0"/>
                  <a:t> be the event that the part has been produced by machine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800" dirty="0"/>
                  <a:t> the event that the part is defective. The following probabilities are given:</a:t>
                </a:r>
              </a:p>
              <a:p>
                <a:pPr marL="6350" indent="0">
                  <a:buNone/>
                </a:pPr>
                <a:r>
                  <a:rPr lang="en-GB" sz="1800" dirty="0"/>
                  <a:t>	</a:t>
                </a: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sz="18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800" dirty="0"/>
                  <a:t>		</a:t>
                </a: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sz="18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18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1800" dirty="0"/>
              </a:p>
              <a:p>
                <a:pPr marL="6350" indent="0">
                  <a:buNone/>
                </a:pPr>
                <a:r>
                  <a:rPr lang="en-GB" sz="1800" dirty="0"/>
                  <a:t>	</a:t>
                </a: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sz="18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1800" dirty="0"/>
                  <a:t>		</a:t>
                </a: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sz="18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04</m:t>
                    </m:r>
                  </m:oMath>
                </a14:m>
                <a:endParaRPr lang="en-GB" sz="1800" i="1" dirty="0">
                  <a:latin typeface="Cambria Math" panose="02040503050406030204" pitchFamily="18" charset="0"/>
                </a:endParaRPr>
              </a:p>
              <a:p>
                <a:pPr marL="6350" indent="0">
                  <a:buNone/>
                </a:pPr>
                <a:r>
                  <a:rPr lang="en-GB" sz="1800" dirty="0"/>
                  <a:t>	</a:t>
                </a: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GB" sz="18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1800" dirty="0"/>
                  <a:t>		</a:t>
                </a: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GB" sz="18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07</m:t>
                    </m:r>
                  </m:oMath>
                </a14:m>
                <a:endParaRPr lang="en-US" sz="1800" dirty="0"/>
              </a:p>
              <a:p>
                <a:r>
                  <a:rPr lang="en-GB" sz="1800" dirty="0"/>
                  <a:t>To use Bayes theorem we need to calculate the total probability for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800" dirty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GB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e>
                        <m:sSub>
                          <m:sSubPr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GB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e>
                        <m:sSub>
                          <m:sSubPr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GB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e>
                        <m:sSub>
                          <m:sSubPr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GB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GB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=0.02⋅0.20+0.04⋅0.30+0.07⋅0.50=0.051 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360000" y="2258645"/>
                <a:ext cx="8378825" cy="2949033"/>
              </a:xfrm>
              <a:blipFill>
                <a:blip r:embed="rId2"/>
                <a:stretch>
                  <a:fillRect l="-1600" t="-2899" r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72888" y="757193"/>
            <a:ext cx="8153048" cy="1360776"/>
          </a:xfrm>
        </p:spPr>
        <p:txBody>
          <a:bodyPr/>
          <a:lstStyle/>
          <a:p>
            <a:pPr marL="463550" indent="-457200">
              <a:buFont typeface="+mj-lt"/>
              <a:buAutoNum type="arabicPeriod" startAt="2"/>
            </a:pPr>
            <a:r>
              <a:rPr lang="en-US" sz="1600" dirty="0"/>
              <a:t>In a company, machine M1 produces 20% of the total production, machine M2 produces 30% and machine M3 produces 50%. On average, 2% of the production of M1, 4% of M2 and 7% of M3 is defective. We take out one defective part of the production, what is the probability that it has been produced by M1/M2/M3?</a:t>
            </a:r>
          </a:p>
        </p:txBody>
      </p:sp>
    </p:spTree>
    <p:extLst>
      <p:ext uri="{BB962C8B-B14F-4D97-AF65-F5344CB8AC3E}">
        <p14:creationId xmlns:p14="http://schemas.microsoft.com/office/powerpoint/2010/main" val="1253916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Theorem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7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360000" y="2258645"/>
                <a:ext cx="8378825" cy="2949033"/>
              </a:xfrm>
            </p:spPr>
            <p:txBody>
              <a:bodyPr/>
              <a:lstStyle/>
              <a:p>
                <a:r>
                  <a:rPr lang="en-US" dirty="0"/>
                  <a:t>On average 5.1% of all parts are defective. With Bayes Theorem:</a:t>
                </a:r>
              </a:p>
              <a:p>
                <a:endParaRPr lang="en-US" dirty="0"/>
              </a:p>
              <a:p>
                <a:r>
                  <a:rPr lang="en-GB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D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0.02⋅0.20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0.051</m:t>
                        </m:r>
                      </m:den>
                    </m:f>
                    <m:r>
                      <a:rPr lang="en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0.078</m:t>
                    </m:r>
                  </m:oMath>
                </a14:m>
                <a:endParaRPr lang="en-US" dirty="0"/>
              </a:p>
              <a:p>
                <a:r>
                  <a:rPr lang="en-GB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0.0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⋅0.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0.051</m:t>
                        </m:r>
                      </m:den>
                    </m:f>
                    <m:r>
                      <a:rPr lang="en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235</m:t>
                    </m:r>
                  </m:oMath>
                </a14:m>
                <a:endParaRPr lang="en-US" sz="1400" dirty="0"/>
              </a:p>
              <a:p>
                <a:r>
                  <a:rPr lang="en-GB" sz="1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0.0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⋅0.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0.051</m:t>
                        </m:r>
                      </m:den>
                    </m:f>
                    <m:r>
                      <a:rPr lang="en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686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360000" y="2258645"/>
                <a:ext cx="8378825" cy="2949033"/>
              </a:xfrm>
              <a:blipFill>
                <a:blip r:embed="rId2"/>
                <a:stretch>
                  <a:fillRect l="-1818" t="-3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72888" y="757193"/>
            <a:ext cx="8153048" cy="1360776"/>
          </a:xfrm>
        </p:spPr>
        <p:txBody>
          <a:bodyPr/>
          <a:lstStyle/>
          <a:p>
            <a:pPr marL="463550" indent="-457200">
              <a:buFont typeface="+mj-lt"/>
              <a:buAutoNum type="arabicPeriod" startAt="2"/>
            </a:pPr>
            <a:r>
              <a:rPr lang="en-US" sz="1600" dirty="0"/>
              <a:t>In a company, machine M1 produces 20% of the total production, machine M2 produces 30% and machine M3 produces 50%. On average, 2% of the production of M1, 4% of M2 and 7% of M3 is defective. We take out one defective part of the production, what is the probability that it has been produced by M1/M2/M3?</a:t>
            </a:r>
          </a:p>
        </p:txBody>
      </p:sp>
    </p:spTree>
    <p:extLst>
      <p:ext uri="{BB962C8B-B14F-4D97-AF65-F5344CB8AC3E}">
        <p14:creationId xmlns:p14="http://schemas.microsoft.com/office/powerpoint/2010/main" val="730811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Theorem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8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360000" y="2258645"/>
                <a:ext cx="8378825" cy="2949033"/>
              </a:xfrm>
            </p:spPr>
            <p:txBody>
              <a:bodyPr/>
              <a:lstStyle/>
              <a:p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800" dirty="0"/>
                  <a:t> be the event that the email is spam and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𝑁𝑆</m:t>
                    </m:r>
                  </m:oMath>
                </a14:m>
                <a:r>
                  <a:rPr lang="en-US" sz="1800" dirty="0"/>
                  <a:t> the event that the email is not spam.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800" dirty="0"/>
                  <a:t> is the event that the email contains the word “urgent”. The following probabilities are given:</a:t>
                </a:r>
              </a:p>
              <a:p>
                <a:pPr marL="6350" indent="0">
                  <a:buNone/>
                </a:pPr>
                <a:r>
                  <a:rPr lang="en-GB" sz="1800" dirty="0"/>
                  <a:t>	</a:t>
                </a: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GB" sz="18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1800" dirty="0"/>
                  <a:t>		</a:t>
                </a: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𝑁𝑆</m:t>
                        </m:r>
                      </m:e>
                    </m:d>
                    <m:r>
                      <a:rPr lang="en-GB" sz="18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GB" sz="1800" b="0" i="0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endParaRPr lang="en-US" sz="1800" dirty="0"/>
              </a:p>
              <a:p>
                <a:pPr marL="6350" indent="0">
                  <a:buNone/>
                </a:pPr>
                <a:r>
                  <a:rPr lang="en-GB" sz="1800" dirty="0"/>
                  <a:t>	</a:t>
                </a: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GB" sz="18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800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1800" dirty="0"/>
                  <a:t>		</a:t>
                </a: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𝑁𝑆</m:t>
                        </m:r>
                      </m:e>
                    </m:d>
                    <m:r>
                      <a:rPr lang="en-GB" sz="1800" i="1">
                        <a:latin typeface="Cambria Math" panose="02040503050406030204" pitchFamily="18" charset="0"/>
                      </a:rPr>
                      <m:t>=0.5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1800" i="1" dirty="0">
                  <a:latin typeface="Cambria Math" panose="02040503050406030204" pitchFamily="18" charset="0"/>
                </a:endParaRPr>
              </a:p>
              <a:p>
                <a:endParaRPr lang="en-GB" sz="1800" dirty="0"/>
              </a:p>
              <a:p>
                <a:r>
                  <a:rPr lang="en-GB" sz="1800" dirty="0"/>
                  <a:t>To use the Bayes Theorem we need to calculate the total probability for:</a:t>
                </a:r>
              </a:p>
              <a:p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𝑁𝑆</m:t>
                        </m:r>
                      </m:e>
                    </m:d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𝑁𝑆</m:t>
                        </m:r>
                      </m:e>
                    </m:d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0" smtClean="0">
                        <a:latin typeface="Cambria Math" panose="02040503050406030204" pitchFamily="18" charset="0"/>
                      </a:rPr>
                      <m:t>0.25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⋅0.80+0.50⋅0.20=0.30</m:t>
                    </m:r>
                  </m:oMath>
                </a14:m>
                <a:endParaRPr lang="en-GB" sz="1800" b="0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360000" y="2258645"/>
                <a:ext cx="8378825" cy="2949033"/>
              </a:xfrm>
              <a:blipFill>
                <a:blip r:embed="rId2"/>
                <a:stretch>
                  <a:fillRect l="-1600" t="-2899" r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72888" y="757193"/>
            <a:ext cx="8153048" cy="1360776"/>
          </a:xfrm>
        </p:spPr>
        <p:txBody>
          <a:bodyPr/>
          <a:lstStyle/>
          <a:p>
            <a:pPr marL="463550" indent="-457200">
              <a:buFont typeface="+mj-lt"/>
              <a:buAutoNum type="arabicPeriod" startAt="3"/>
            </a:pPr>
            <a:r>
              <a:rPr lang="en-US" sz="1600" dirty="0"/>
              <a:t>Your mailbox contains 100 unread emails. 80% of these mails are spam, 20% are non-spam. 25% of spam emails and 50% of non-spam emails contain the word ’urgent’. You open a random email and it contains the word ’urgent’. What is the probability that this is a spam email? What is the probability that this is not spam?</a:t>
            </a:r>
          </a:p>
        </p:txBody>
      </p:sp>
    </p:spTree>
    <p:extLst>
      <p:ext uri="{BB962C8B-B14F-4D97-AF65-F5344CB8AC3E}">
        <p14:creationId xmlns:p14="http://schemas.microsoft.com/office/powerpoint/2010/main" val="3653449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Theorem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9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360000" y="2258645"/>
                <a:ext cx="8378825" cy="2949033"/>
              </a:xfrm>
            </p:spPr>
            <p:txBody>
              <a:bodyPr/>
              <a:lstStyle/>
              <a:p>
                <a:r>
                  <a:rPr lang="en-GB" sz="1800" dirty="0"/>
                  <a:t>With Bayes Theorem:</a:t>
                </a:r>
              </a:p>
              <a:p>
                <a:endParaRPr lang="en-GB" sz="1800" dirty="0"/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D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D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0.25⋅0.8</m:t>
                          </m:r>
                        </m:num>
                        <m:den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0.3</m:t>
                          </m:r>
                        </m:den>
                      </m:f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D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800" b="0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360000" y="2258645"/>
                <a:ext cx="8378825" cy="2949033"/>
              </a:xfrm>
              <a:blipFill>
                <a:blip r:embed="rId2"/>
                <a:stretch>
                  <a:fillRect l="-1600" t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72888" y="757193"/>
            <a:ext cx="8153048" cy="1360776"/>
          </a:xfrm>
        </p:spPr>
        <p:txBody>
          <a:bodyPr/>
          <a:lstStyle/>
          <a:p>
            <a:pPr marL="463550" indent="-457200">
              <a:buFont typeface="+mj-lt"/>
              <a:buAutoNum type="arabicPeriod" startAt="3"/>
            </a:pPr>
            <a:r>
              <a:rPr lang="en-US" sz="1600" dirty="0"/>
              <a:t>Your mailbox contains 100 unread emails. 80% of these mails are spam, 20% are non-spam. 25% of spam emails and 50% of non-spam emails contain the word ’urgent’. You open a random email and it contains the word ’urgent’. What is the probability that this is a spam email? What is the probability that this is not spam?</a:t>
            </a:r>
          </a:p>
        </p:txBody>
      </p:sp>
    </p:spTree>
    <p:extLst>
      <p:ext uri="{BB962C8B-B14F-4D97-AF65-F5344CB8AC3E}">
        <p14:creationId xmlns:p14="http://schemas.microsoft.com/office/powerpoint/2010/main" val="3688019198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Guide to Intelligent Data Science">
  <a:themeElements>
    <a:clrScheme name="Guide to Intelligent Data Science 1">
      <a:dk1>
        <a:srgbClr val="00386C"/>
      </a:dk1>
      <a:lt1>
        <a:srgbClr val="FFFFFF"/>
      </a:lt1>
      <a:dk2>
        <a:srgbClr val="95B0BE"/>
      </a:dk2>
      <a:lt2>
        <a:srgbClr val="CDDEE7"/>
      </a:lt2>
      <a:accent1>
        <a:srgbClr val="ED1846"/>
      </a:accent1>
      <a:accent2>
        <a:srgbClr val="00386C"/>
      </a:accent2>
      <a:accent3>
        <a:srgbClr val="CDDEE7"/>
      </a:accent3>
      <a:accent4>
        <a:srgbClr val="8DAAB9"/>
      </a:accent4>
      <a:accent5>
        <a:srgbClr val="340A0B"/>
      </a:accent5>
      <a:accent6>
        <a:srgbClr val="832A38"/>
      </a:accent6>
      <a:hlink>
        <a:srgbClr val="00386C"/>
      </a:hlink>
      <a:folHlink>
        <a:srgbClr val="8BA8B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rgbClr val="92AEBC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 cmpd="sng">
          <a:solidFill>
            <a:srgbClr val="92AEBC"/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lIns="0" tIns="0" rIns="0" bIns="0" rtlCol="0">
        <a:spAutoFit/>
      </a:bodyPr>
      <a:lstStyle>
        <a:defPPr algn="l">
          <a:lnSpc>
            <a:spcPct val="100000"/>
          </a:lnSpc>
          <a:defRPr sz="2000" b="0" dirty="0">
            <a:solidFill>
              <a:schemeClr val="tx1">
                <a:lumMod val="75000"/>
              </a:schemeClr>
            </a:solidFill>
            <a:latin typeface="Arial" panose="020B0604020202020204" pitchFamily="34" charset="0"/>
            <a:ea typeface="Roboto Light" panose="02000000000000000000" pitchFamily="2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NIME-PP-Vorlage-190226" id="{16C63487-B647-7947-A218-79B803470186}" vid="{3D5B32DD-FEEC-8A41-AAF9-24D8CEF25E2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dlc_DocId xmlns="a1d3deca-49d0-46fa-a3f9-6e0c4e618558">XFNKNFZNA3JN-2102554853-637673</_dlc_DocId>
    <_dlc_DocIdUrl xmlns="a1d3deca-49d0-46fa-a3f9-6e0c4e618558">
      <Url>https://knime.sharepoint.com/_layouts/15/DocIdRedir.aspx?ID=XFNKNFZNA3JN-2102554853-637673</Url>
      <Description>XFNKNFZNA3JN-2102554853-637673</Description>
    </_dlc_DocIdUrl>
    <lcf76f155ced4ddcb4097134ff3c332f xmlns="32a7ba11-dde9-4cf2-a6ac-8f31dc36ce67">
      <Terms xmlns="http://schemas.microsoft.com/office/infopath/2007/PartnerControls"/>
    </lcf76f155ced4ddcb4097134ff3c332f>
    <TaxCatchAll xmlns="a1d3deca-49d0-46fa-a3f9-6e0c4e61855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3E31740070594596117FEC384DD67F" ma:contentTypeVersion="18" ma:contentTypeDescription="Create a new document." ma:contentTypeScope="" ma:versionID="49aa72344bdd426e0b38491ef584f14a">
  <xsd:schema xmlns:xsd="http://www.w3.org/2001/XMLSchema" xmlns:xs="http://www.w3.org/2001/XMLSchema" xmlns:p="http://schemas.microsoft.com/office/2006/metadata/properties" xmlns:ns1="http://schemas.microsoft.com/sharepoint/v3" xmlns:ns2="a1d3deca-49d0-46fa-a3f9-6e0c4e618558" xmlns:ns3="32a7ba11-dde9-4cf2-a6ac-8f31dc36ce67" targetNamespace="http://schemas.microsoft.com/office/2006/metadata/properties" ma:root="true" ma:fieldsID="281ee772328fffea8ee3aebc8ee29d69" ns1:_="" ns2:_="" ns3:_="">
    <xsd:import namespace="http://schemas.microsoft.com/sharepoint/v3"/>
    <xsd:import namespace="a1d3deca-49d0-46fa-a3f9-6e0c4e618558"/>
    <xsd:import namespace="32a7ba11-dde9-4cf2-a6ac-8f31dc36ce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2:_dlc_DocId" minOccurs="0"/>
                <xsd:element ref="ns2:_dlc_DocIdUrl" minOccurs="0"/>
                <xsd:element ref="ns2:_dlc_DocIdPersistId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d3deca-49d0-46fa-a3f9-6e0c4e61855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8" nillable="true" ma:displayName="Taxonomy Catch All Column" ma:hidden="true" ma:list="{cdf888eb-8435-4f9d-9d06-71d3a1695069}" ma:internalName="TaxCatchAll" ma:showField="CatchAllData" ma:web="a1d3deca-49d0-46fa-a3f9-6e0c4e6185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a7ba11-dde9-4cf2-a6ac-8f31dc36ce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6" nillable="true" ma:displayName="Tags" ma:description="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25b91888-5ea6-45ea-a327-1c65e81744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81D2E89-54BC-4C51-B8C0-54C7A17D0D86}">
  <ds:schemaRefs>
    <ds:schemaRef ds:uri="a1d3deca-49d0-46fa-a3f9-6e0c4e618558"/>
    <ds:schemaRef ds:uri="http://purl.org/dc/terms/"/>
    <ds:schemaRef ds:uri="http://schemas.openxmlformats.org/package/2006/metadata/core-properties"/>
    <ds:schemaRef ds:uri="32a7ba11-dde9-4cf2-a6ac-8f31dc36ce67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0AEB369-65C4-47A1-AAA4-A9F683F8B0A5}"/>
</file>

<file path=customXml/itemProps3.xml><?xml version="1.0" encoding="utf-8"?>
<ds:datastoreItem xmlns:ds="http://schemas.openxmlformats.org/officeDocument/2006/customXml" ds:itemID="{DEC53D86-9493-45BF-B85E-0AA6C48C3EE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C10D915-E0FF-457E-9692-5D1ECC737C2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</TotalTime>
  <Words>2295</Words>
  <Application>Microsoft Office PowerPoint</Application>
  <PresentationFormat>On-screen Show (16:10)</PresentationFormat>
  <Paragraphs>327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Geneva</vt:lpstr>
      <vt:lpstr>Cambria Math</vt:lpstr>
      <vt:lpstr>Roboto Light</vt:lpstr>
      <vt:lpstr>Roboto</vt:lpstr>
      <vt:lpstr>Symbol</vt:lpstr>
      <vt:lpstr>Master Guide to Intelligent Data Science</vt:lpstr>
      <vt:lpstr>Bayes Classifiers: Exercise</vt:lpstr>
      <vt:lpstr>Exercise 1 Bayes Theorem</vt:lpstr>
      <vt:lpstr>Bayes Theorem</vt:lpstr>
      <vt:lpstr>Bayes Theorem</vt:lpstr>
      <vt:lpstr>Bayes Theorem</vt:lpstr>
      <vt:lpstr>Bayes Theorem</vt:lpstr>
      <vt:lpstr>Bayes Theorem</vt:lpstr>
      <vt:lpstr>Bayes Theorem</vt:lpstr>
      <vt:lpstr>Bayes Theorem</vt:lpstr>
      <vt:lpstr>Exercise 2 Naïve Bayes</vt:lpstr>
      <vt:lpstr>Naïve Bayes</vt:lpstr>
      <vt:lpstr>Naïve Bayes</vt:lpstr>
      <vt:lpstr>Naïve Bayes</vt:lpstr>
      <vt:lpstr>Naïve Bayes</vt:lpstr>
      <vt:lpstr>Naïve Bayes</vt:lpstr>
      <vt:lpstr>Naïve Bayes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Emilio Silvestri</cp:lastModifiedBy>
  <cp:revision>153</cp:revision>
  <cp:lastPrinted>2019-02-14T13:33:55Z</cp:lastPrinted>
  <dcterms:created xsi:type="dcterms:W3CDTF">2019-02-27T15:40:41Z</dcterms:created>
  <dcterms:modified xsi:type="dcterms:W3CDTF">2021-02-16T22:10:36Z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0x010100683E31740070594596117FEC384DD67F</vt:lpwstr>
  </property>
  <property fmtid="{D5CDD505-2E9C-101B-9397-08002B2CF9AE}" pid="3" name="_dlc_DocIdItemGuid">
    <vt:lpwstr>f3485623-183a-4c99-b675-18fe8491eab3</vt:lpwstr>
  </property>
  <property fmtid="{D5CDD505-2E9C-101B-9397-08002B2CF9AE}" pid="4" name="MediaServiceImageTags">
    <vt:lpwstr/>
  </property>
</Properties>
</file>